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6.jfif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081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152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63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983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58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33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7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906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15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98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591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5B602BD-6A55-4BCF-BBCB-3234BFBE1A76}" type="datetimeFigureOut">
              <a:rPr lang="en-IN" smtClean="0"/>
              <a:t>26-02-2024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590A2D-B4B5-46DF-8103-560A78AFDD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741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B142-24DF-3930-B143-FD4D526BF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070" y="1951285"/>
            <a:ext cx="8991600" cy="164592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PHYLUM MOLLUSCA</a:t>
            </a:r>
            <a:endParaRPr lang="en-IN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5D77F-DBB8-679F-D77A-DCFF4DF7F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6320" y="3793690"/>
            <a:ext cx="2499360" cy="125898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Sarojmoni Sonowal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Professor, Zoology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IN" dirty="0"/>
              <a:t>Pub Kamrup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669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D0008E-0449-6353-57AE-AF4FC33B1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736" y="253865"/>
            <a:ext cx="7729728" cy="5970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 3- POLYPLACOPHORA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0BF00-9F7C-0C07-C07C-1AD886942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952500"/>
            <a:ext cx="4686300" cy="2208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502203-B23C-A1B4-D336-B18228218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530600"/>
            <a:ext cx="4686300" cy="3073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29DF46-4DE5-782A-CABE-3628E9C20D0F}"/>
              </a:ext>
            </a:extLst>
          </p:cNvPr>
          <p:cNvSpPr txBox="1"/>
          <p:nvPr/>
        </p:nvSpPr>
        <p:spPr>
          <a:xfrm>
            <a:off x="5232400" y="1028700"/>
            <a:ext cx="6692900" cy="5514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Shell formed of 8 calcareous plates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Body Dorsoventrally flattened and bilaterally symmetrical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Foot ventral and flat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Head devoid of eyes and tentacles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Mouth contains radula with 17 teeth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Nephridia 1 pair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/>
              <a:t>Dioecious animals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 </a:t>
            </a:r>
            <a:r>
              <a:rPr lang="en-US" i="1" dirty="0"/>
              <a:t>Chiton, </a:t>
            </a:r>
            <a:r>
              <a:rPr lang="en-US" i="1" dirty="0" err="1"/>
              <a:t>Lepidopleurus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80EF6-B1B3-C8F9-7F53-5AE790B08AD0}"/>
              </a:ext>
            </a:extLst>
          </p:cNvPr>
          <p:cNvSpPr txBox="1"/>
          <p:nvPr/>
        </p:nvSpPr>
        <p:spPr>
          <a:xfrm>
            <a:off x="2428240" y="3161268"/>
            <a:ext cx="83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Chiton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39515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DFD88-7D9A-11BC-FB6C-784DEADA6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736" y="203065"/>
            <a:ext cx="7729728" cy="5970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 4- GASTROPODA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43317-6755-188A-39FA-09B2882D1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1045090"/>
            <a:ext cx="3962400" cy="24310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A2CE7-29EF-263B-5782-E2AD3EEC7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670300"/>
            <a:ext cx="3962400" cy="2514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37AAF9-288D-0200-192B-4EDFC0B64536}"/>
              </a:ext>
            </a:extLst>
          </p:cNvPr>
          <p:cNvSpPr txBox="1"/>
          <p:nvPr/>
        </p:nvSpPr>
        <p:spPr>
          <a:xfrm>
            <a:off x="1117600" y="6184900"/>
            <a:ext cx="149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Pila </a:t>
            </a:r>
            <a:r>
              <a:rPr lang="en-US" i="1" dirty="0" err="1"/>
              <a:t>globosa</a:t>
            </a:r>
            <a:endParaRPr lang="en-IN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82216-B055-5387-7FDF-9254098A2B3C}"/>
              </a:ext>
            </a:extLst>
          </p:cNvPr>
          <p:cNvSpPr txBox="1"/>
          <p:nvPr/>
        </p:nvSpPr>
        <p:spPr>
          <a:xfrm>
            <a:off x="8006080" y="1028343"/>
            <a:ext cx="3962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Body asymmetrical and bears spirally coiled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Marine, freshwater and terrestrial 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Foot present on belly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Respiration by gills or lungs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Alimentary canal U shaped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Anus, mantle cavity, ctenidia  placed anteriorly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Excretion by single or paired metanephridia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i="1" dirty="0"/>
              <a:t>Pila </a:t>
            </a:r>
            <a:r>
              <a:rPr lang="en-US" i="1" dirty="0" err="1"/>
              <a:t>globosa</a:t>
            </a:r>
            <a:r>
              <a:rPr lang="en-US" i="1" dirty="0"/>
              <a:t> (Apple snail), Patella, </a:t>
            </a:r>
            <a:r>
              <a:rPr lang="en-US" i="1" dirty="0" err="1"/>
              <a:t>Valvata</a:t>
            </a:r>
            <a:endParaRPr lang="en-IN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46B748-93FC-1E1A-EC8F-331156CE1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0" y="1485900"/>
            <a:ext cx="3441699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1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4CAF86-E0DE-9B68-94F4-838574A7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736" y="203065"/>
            <a:ext cx="7729728" cy="5970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 5- Bivalvia (</a:t>
            </a:r>
            <a:r>
              <a:rPr lang="en-US" b="1" dirty="0" err="1"/>
              <a:t>pelecypoda</a:t>
            </a:r>
            <a:r>
              <a:rPr lang="en-US" b="1" dirty="0"/>
              <a:t>)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912380-7448-8955-9A97-EA57DC5D9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1258824"/>
            <a:ext cx="3290570" cy="2378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56BCA-198C-3CC8-40EE-44B91CB8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" y="3891281"/>
            <a:ext cx="3290570" cy="2519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732B85-1FAA-9C23-C4EE-68F5935D03D6}"/>
              </a:ext>
            </a:extLst>
          </p:cNvPr>
          <p:cNvSpPr txBox="1"/>
          <p:nvPr/>
        </p:nvSpPr>
        <p:spPr>
          <a:xfrm>
            <a:off x="4767834" y="2044621"/>
            <a:ext cx="4624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Shell divided into 2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Bilaterally symmetrical and laterally compressed body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Head, radula and tentacles absent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Marine or terrestrial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Respiratory gills &amp; excretory kidneys are paired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i="1" dirty="0"/>
              <a:t>Unio, Pinctada vulgaris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1846801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FE86-8458-E2B8-4DD3-9C1BE730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75412"/>
            <a:ext cx="7729728" cy="5999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 6- SCAPHOPODA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6D3D-B3D3-71E4-394E-3B781E58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76" y="1278060"/>
            <a:ext cx="5551424" cy="53361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2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2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Shell is tusk like tubular and open at both ends</a:t>
            </a:r>
          </a:p>
          <a:p>
            <a:pPr>
              <a:lnSpc>
                <a:spcPct val="22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Gills, tentacles, osphradium and eyes are absent</a:t>
            </a:r>
          </a:p>
          <a:p>
            <a:pPr>
              <a:lnSpc>
                <a:spcPct val="22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Foot boat shaped used for digging</a:t>
            </a:r>
          </a:p>
          <a:p>
            <a:pPr>
              <a:lnSpc>
                <a:spcPct val="22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Radula with large flattened teeth</a:t>
            </a:r>
          </a:p>
          <a:p>
            <a:pPr>
              <a:lnSpc>
                <a:spcPct val="22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Mantle cavity is large and extends entire length of the ventral surface</a:t>
            </a:r>
          </a:p>
          <a:p>
            <a:pPr>
              <a:lnSpc>
                <a:spcPct val="220000"/>
              </a:lnSpc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Dentalium, </a:t>
            </a:r>
            <a:r>
              <a:rPr lang="en-US" sz="2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Siphonodentalium</a:t>
            </a:r>
            <a:endParaRPr lang="en-IN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D35F25-0346-FC5D-4D33-3B47C3008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8060"/>
            <a:ext cx="2816860" cy="24811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5F6FAB-D245-617C-F857-E805CDAF3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320" y="1278060"/>
            <a:ext cx="2816860" cy="24811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78CDE4-1A6E-F699-D289-71A63692B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3946110"/>
            <a:ext cx="5793740" cy="2292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D3AF5C-C92A-16F8-5B96-BBAB770D0C72}"/>
              </a:ext>
            </a:extLst>
          </p:cNvPr>
          <p:cNvSpPr txBox="1"/>
          <p:nvPr/>
        </p:nvSpPr>
        <p:spPr>
          <a:xfrm>
            <a:off x="8707120" y="6204188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Dentalium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3266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21DB-C0CF-E0E5-277D-59BE3D4FC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3172"/>
            <a:ext cx="7729728" cy="6609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 7- </a:t>
            </a:r>
            <a:r>
              <a:rPr lang="en-US" b="1" dirty="0" err="1"/>
              <a:t>cephalopoda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4AAEF-8B43-5940-1E8D-E8FE9C16C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300480"/>
            <a:ext cx="4439920" cy="46939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Foot arises from Head and encircles the mouth</a:t>
            </a:r>
          </a:p>
          <a:p>
            <a:pPr>
              <a:lnSpc>
                <a:spcPct val="150000"/>
              </a:lnSpc>
            </a:pPr>
            <a:r>
              <a:rPr lang="en-US" dirty="0"/>
              <a:t>Foot modifies to suckers  bearing tentacles and arms</a:t>
            </a:r>
          </a:p>
          <a:p>
            <a:pPr>
              <a:lnSpc>
                <a:spcPct val="150000"/>
              </a:lnSpc>
            </a:pPr>
            <a:r>
              <a:rPr lang="en-US" dirty="0"/>
              <a:t>Shell external or internal</a:t>
            </a:r>
          </a:p>
          <a:p>
            <a:pPr>
              <a:lnSpc>
                <a:spcPct val="150000"/>
              </a:lnSpc>
            </a:pPr>
            <a:r>
              <a:rPr lang="en-US" dirty="0"/>
              <a:t>Mouth bears jaw and radula</a:t>
            </a:r>
          </a:p>
          <a:p>
            <a:pPr>
              <a:lnSpc>
                <a:spcPct val="150000"/>
              </a:lnSpc>
            </a:pPr>
            <a:r>
              <a:rPr lang="en-US" dirty="0"/>
              <a:t>Closed circulatory system</a:t>
            </a:r>
          </a:p>
          <a:p>
            <a:pPr>
              <a:lnSpc>
                <a:spcPct val="150000"/>
              </a:lnSpc>
            </a:pPr>
            <a:r>
              <a:rPr lang="en-US" dirty="0"/>
              <a:t>Heart with 2 or 4 auricles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Eg</a:t>
            </a:r>
            <a:r>
              <a:rPr lang="en-US" dirty="0"/>
              <a:t>: </a:t>
            </a:r>
            <a:r>
              <a:rPr lang="en-US" i="1" dirty="0"/>
              <a:t>Sepia, </a:t>
            </a:r>
            <a:r>
              <a:rPr lang="en-US" i="1" dirty="0" err="1"/>
              <a:t>Loligo</a:t>
            </a:r>
            <a:r>
              <a:rPr lang="en-US" i="1" dirty="0"/>
              <a:t>, Octopus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C7D79-3007-57F5-6FB3-0F74B308F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09" y="1743964"/>
            <a:ext cx="3701391" cy="3800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B04A2-2A14-54F5-BEB3-89C30485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605" y="1743964"/>
            <a:ext cx="2484755" cy="3800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DF1B84-1190-62C6-9283-79C701A82162}"/>
              </a:ext>
            </a:extLst>
          </p:cNvPr>
          <p:cNvSpPr txBox="1"/>
          <p:nvPr/>
        </p:nvSpPr>
        <p:spPr>
          <a:xfrm>
            <a:off x="6460184" y="5434682"/>
            <a:ext cx="1270000" cy="45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Octopus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8D31B8-F36C-0ED6-A06C-9E73E106D7CF}"/>
              </a:ext>
            </a:extLst>
          </p:cNvPr>
          <p:cNvSpPr txBox="1"/>
          <p:nvPr/>
        </p:nvSpPr>
        <p:spPr>
          <a:xfrm>
            <a:off x="9960864" y="5434682"/>
            <a:ext cx="1300480" cy="45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/>
              <a:t>Loligo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795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6F807CF-91FC-5FF0-646C-0977F5EFB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29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9A4B9B-CEE4-1E80-13AB-490C56A1345D}"/>
              </a:ext>
            </a:extLst>
          </p:cNvPr>
          <p:cNvSpPr txBox="1"/>
          <p:nvPr/>
        </p:nvSpPr>
        <p:spPr>
          <a:xfrm>
            <a:off x="11186160" y="6360160"/>
            <a:ext cx="1005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Source:internet</a:t>
            </a:r>
            <a:endParaRPr lang="en-IN" sz="1100" i="1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2087E65-729C-0BC9-791B-854D19B914CD}"/>
              </a:ext>
            </a:extLst>
          </p:cNvPr>
          <p:cNvSpPr txBox="1"/>
          <p:nvPr/>
        </p:nvSpPr>
        <p:spPr>
          <a:xfrm>
            <a:off x="226422" y="282099"/>
            <a:ext cx="48913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highlight>
                  <a:srgbClr val="FFFF00"/>
                </a:highlight>
              </a:rPr>
              <a:t>Note:  Pictures used in the ppt have been downloaded from google and different sites </a:t>
            </a:r>
            <a:endParaRPr lang="en-IN" sz="1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979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5316-5D8B-B24A-4C28-52330881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689" y="1402080"/>
            <a:ext cx="3946144" cy="173736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Phylum </a:t>
            </a:r>
            <a:br>
              <a:rPr lang="en-US" dirty="0"/>
            </a:br>
            <a:r>
              <a:rPr lang="en-US" dirty="0"/>
              <a:t>Mollusca</a:t>
            </a:r>
            <a:br>
              <a:rPr lang="en-US" dirty="0"/>
            </a:br>
            <a:br>
              <a:rPr lang="en-US" dirty="0"/>
            </a:br>
            <a:r>
              <a:rPr lang="en-US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Johanson (1950)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4B64B-3427-67EC-4E07-BFF94A58F167}"/>
              </a:ext>
            </a:extLst>
          </p:cNvPr>
          <p:cNvSpPr txBox="1"/>
          <p:nvPr/>
        </p:nvSpPr>
        <p:spPr>
          <a:xfrm>
            <a:off x="6096000" y="3718561"/>
            <a:ext cx="5313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Second Largest Phylum- 80,000 living species</a:t>
            </a:r>
          </a:p>
          <a:p>
            <a:pPr algn="ctr"/>
            <a:r>
              <a:rPr lang="en-US" b="1" dirty="0" err="1"/>
              <a:t>Mollusc</a:t>
            </a:r>
            <a:r>
              <a:rPr lang="en-US" b="1" dirty="0"/>
              <a:t> – soft body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Study of Mollusca – Malacology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Study of their shells - Choncology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1405D-F9AE-780B-4D1C-E35377B4F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59" y="1402080"/>
            <a:ext cx="4846554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1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33AC7-D9FC-372A-B480-A2B6B225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36" y="209161"/>
            <a:ext cx="9630664" cy="781812"/>
          </a:xfrm>
        </p:spPr>
        <p:txBody>
          <a:bodyPr>
            <a:normAutofit/>
          </a:bodyPr>
          <a:lstStyle/>
          <a:p>
            <a:r>
              <a:rPr lang="en-US" b="1" dirty="0"/>
              <a:t>General characteristics of Mollusca</a:t>
            </a:r>
            <a:endParaRPr lang="en-IN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055353-0509-4814-6F41-A8259034C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1117601"/>
            <a:ext cx="5014914" cy="2463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84BFC-6B17-F21F-40B5-D4B7C2D4183F}"/>
              </a:ext>
            </a:extLst>
          </p:cNvPr>
          <p:cNvSpPr txBox="1"/>
          <p:nvPr/>
        </p:nvSpPr>
        <p:spPr>
          <a:xfrm>
            <a:off x="5484813" y="1418590"/>
            <a:ext cx="66039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Mostly marine, few are freshwater and terrestrial form</a:t>
            </a:r>
          </a:p>
          <a:p>
            <a:pPr>
              <a:lnSpc>
                <a:spcPct val="200000"/>
              </a:lnSpc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Triploblastic, coelomate animals but coelom is greatly reduced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Generally exhibits Bilateral symmetry but few are asymmetrical </a:t>
            </a:r>
          </a:p>
          <a:p>
            <a:r>
              <a:rPr lang="en-US" dirty="0"/>
              <a:t>       (Class </a:t>
            </a:r>
            <a:r>
              <a:rPr lang="en-US" dirty="0" err="1"/>
              <a:t>Gastropoda</a:t>
            </a:r>
            <a:r>
              <a:rPr lang="en-US" dirty="0"/>
              <a:t>- adults shows asymmetry and larva shows          	bilateral symmetry)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soft, unsegmented and bears organ system level of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 and fleshy body of the Mollusca is covered by a fleshy fold of body wall called </a:t>
            </a:r>
            <a:r>
              <a:rPr lang="en-US" b="1" dirty="0"/>
              <a:t>mantle or pallium.</a:t>
            </a:r>
            <a:r>
              <a:rPr lang="en-US" dirty="0"/>
              <a:t> </a:t>
            </a:r>
          </a:p>
          <a:p>
            <a:r>
              <a:rPr lang="en-US" b="1" dirty="0"/>
              <a:t>     Mantle usually secretes a shell.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6B14D-82A9-0D1E-4776-68DDA8B8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" y="3726885"/>
            <a:ext cx="5014914" cy="29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6077E2-6F9E-984C-A460-A96A6C594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36" y="209161"/>
            <a:ext cx="9630664" cy="781812"/>
          </a:xfrm>
        </p:spPr>
        <p:txBody>
          <a:bodyPr>
            <a:normAutofit/>
          </a:bodyPr>
          <a:lstStyle/>
          <a:p>
            <a:r>
              <a:rPr lang="en-US" b="1" dirty="0"/>
              <a:t>General characteristics of Mollusca</a:t>
            </a:r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C81DB-38E8-96DF-3D77-10F6BE1AC170}"/>
              </a:ext>
            </a:extLst>
          </p:cNvPr>
          <p:cNvSpPr txBox="1"/>
          <p:nvPr/>
        </p:nvSpPr>
        <p:spPr>
          <a:xfrm>
            <a:off x="5016500" y="1663700"/>
            <a:ext cx="64897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Body covered by calcareous shell- exoskeleton.</a:t>
            </a:r>
          </a:p>
          <a:p>
            <a:pPr>
              <a:lnSpc>
                <a:spcPct val="150000"/>
              </a:lnSpc>
            </a:pPr>
            <a:r>
              <a:rPr lang="en-US" dirty="0"/>
              <a:t>     but few have internal shell or no shell present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Mollusca body is divided into Head, ventral foot and visceral mass (contains the organ systems)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Mollusc</a:t>
            </a:r>
            <a:r>
              <a:rPr lang="en-US" dirty="0"/>
              <a:t> bears sense organs-  eye, tentacles and osphadia</a:t>
            </a:r>
          </a:p>
          <a:p>
            <a:pPr>
              <a:lnSpc>
                <a:spcPct val="150000"/>
              </a:lnSpc>
            </a:pPr>
            <a:r>
              <a:rPr lang="en-US" dirty="0"/>
              <a:t>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Digestive tract is complete- mouth present at anterior side and ends with anus at posterior side.  Digestive tract is straight or U shaped in some (E.g. Snail)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F1C2F1-0168-ED32-EAD9-1FEC333A4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" y="1143302"/>
            <a:ext cx="4328414" cy="1803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F6C230-3AF6-1F8E-E851-49F157BB9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" y="3098729"/>
            <a:ext cx="4328414" cy="355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6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E9816A-5572-F2CD-4487-4BF4BE4CB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36" y="209161"/>
            <a:ext cx="9630664" cy="781812"/>
          </a:xfrm>
        </p:spPr>
        <p:txBody>
          <a:bodyPr>
            <a:normAutofit/>
          </a:bodyPr>
          <a:lstStyle/>
          <a:p>
            <a:r>
              <a:rPr lang="en-US" b="1" dirty="0"/>
              <a:t>General characteristics of Mollusca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2E1EB7-314A-3C2C-4A03-2654CBAAF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1104900"/>
            <a:ext cx="4187826" cy="284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1C6AAB-CA7A-E120-1BB5-E7E0534D4004}"/>
              </a:ext>
            </a:extLst>
          </p:cNvPr>
          <p:cNvSpPr txBox="1"/>
          <p:nvPr/>
        </p:nvSpPr>
        <p:spPr>
          <a:xfrm>
            <a:off x="4457700" y="990973"/>
            <a:ext cx="7604125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Mouth contains a flexible, tongue like structure called rasping radula  to which many tiny teeth are attached.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Open type of Circulatory system except class Cephalopods (E.g. Octopus)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Respiratory system consists of gills or ctenidia or pulmonary sac provided with osphradium</a:t>
            </a:r>
          </a:p>
          <a:p>
            <a:pPr>
              <a:lnSpc>
                <a:spcPct val="150000"/>
              </a:lnSpc>
            </a:pPr>
            <a:r>
              <a:rPr lang="en-IN" dirty="0"/>
              <a:t>    Respiratory pigment- </a:t>
            </a:r>
            <a:r>
              <a:rPr lang="en-IN" dirty="0" err="1"/>
              <a:t>haemocyanin</a:t>
            </a:r>
            <a:r>
              <a:rPr lang="en-IN" dirty="0"/>
              <a:t> present. </a:t>
            </a:r>
          </a:p>
          <a:p>
            <a:pPr>
              <a:lnSpc>
                <a:spcPct val="150000"/>
              </a:lnSpc>
            </a:pPr>
            <a:r>
              <a:rPr lang="en-IN" dirty="0"/>
              <a:t>    Blood appears blue in </a:t>
            </a:r>
            <a:r>
              <a:rPr lang="en-IN" dirty="0" err="1"/>
              <a:t>color</a:t>
            </a:r>
            <a:endParaRPr lang="en-IN" dirty="0"/>
          </a:p>
          <a:p>
            <a:pPr>
              <a:lnSpc>
                <a:spcPct val="150000"/>
              </a:lnSpc>
            </a:pPr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Nervous system consists of pairs of ganglia- pedal ganglia, pleural ganglia and visceral ganglia connected by connectives and nerves.</a:t>
            </a:r>
          </a:p>
          <a:p>
            <a:pPr>
              <a:lnSpc>
                <a:spcPct val="150000"/>
              </a:lnSpc>
            </a:pPr>
            <a:r>
              <a:rPr lang="en-IN" dirty="0"/>
              <a:t>    2 pairs of nerve cord also originates near the mouth.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15E9D7-D956-042B-0FBA-4355FC836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" y="4063627"/>
            <a:ext cx="4187826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F1E51-AE48-18B9-85F7-D41F6D1B6D4C}"/>
              </a:ext>
            </a:extLst>
          </p:cNvPr>
          <p:cNvSpPr txBox="1"/>
          <p:nvPr/>
        </p:nvSpPr>
        <p:spPr>
          <a:xfrm>
            <a:off x="5156200" y="1435100"/>
            <a:ext cx="69215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 Excretion by paired metanephridia(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or 2 or 4 pairs</a:t>
            </a:r>
            <a:r>
              <a:rPr lang="en-IN" dirty="0"/>
              <a:t> )– which are sac like structure called </a:t>
            </a:r>
            <a:r>
              <a:rPr lang="en-IN" dirty="0" err="1"/>
              <a:t>Bojanus</a:t>
            </a:r>
            <a:r>
              <a:rPr lang="en-IN" dirty="0"/>
              <a:t> or </a:t>
            </a:r>
            <a:r>
              <a:rPr lang="en-IN" dirty="0" err="1"/>
              <a:t>keber’s</a:t>
            </a:r>
            <a:r>
              <a:rPr lang="en-IN" dirty="0"/>
              <a:t> organ.  Metanephridia opens into mantle cavity.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 Usually sexes separate but few are hermaphrodite (</a:t>
            </a:r>
            <a:r>
              <a:rPr lang="en-IN" dirty="0" err="1"/>
              <a:t>Gastropoda</a:t>
            </a:r>
            <a:r>
              <a:rPr lang="en-IN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  Fertilization – Internal or external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/>
              <a:t>  Development may be direct or indirect in some.</a:t>
            </a:r>
          </a:p>
          <a:p>
            <a:pPr>
              <a:lnSpc>
                <a:spcPct val="150000"/>
              </a:lnSpc>
            </a:pPr>
            <a:r>
              <a:rPr lang="en-IN" dirty="0"/>
              <a:t>       During metamorphosis passes through </a:t>
            </a:r>
            <a:r>
              <a:rPr lang="en-IN" b="1" dirty="0"/>
              <a:t>Veliger larva </a:t>
            </a:r>
            <a:r>
              <a:rPr lang="en-IN" dirty="0"/>
              <a:t>similar       	to trochophore larva of Annelida.</a:t>
            </a:r>
          </a:p>
          <a:p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  <a:p>
            <a:endParaRPr lang="en-IN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BABF7E-2CFC-3CE1-4A08-36C8FDB9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236" y="209161"/>
            <a:ext cx="9630664" cy="781812"/>
          </a:xfrm>
        </p:spPr>
        <p:txBody>
          <a:bodyPr>
            <a:normAutofit/>
          </a:bodyPr>
          <a:lstStyle/>
          <a:p>
            <a:r>
              <a:rPr lang="en-US" b="1" dirty="0"/>
              <a:t>General characteristics of Mollusca</a:t>
            </a:r>
            <a:endParaRPr lang="en-IN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97EDE-8900-14C0-885D-697E4089F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990973"/>
            <a:ext cx="4914900" cy="2946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81544-DCCA-439D-927B-0D8235323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81839"/>
            <a:ext cx="4368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5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A26D-666C-71C3-FA8C-A3FACB839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4965"/>
            <a:ext cx="7729728" cy="762135"/>
          </a:xfrm>
        </p:spPr>
        <p:txBody>
          <a:bodyPr/>
          <a:lstStyle/>
          <a:p>
            <a:r>
              <a:rPr lang="en-US" b="1" dirty="0"/>
              <a:t>Classification of Mollusca</a:t>
            </a:r>
            <a:endParaRPr lang="en-I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4FD28-5AF9-3F5F-227E-3E3CA3324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760220"/>
            <a:ext cx="11557000" cy="4843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C025F8-AB06-077C-9C00-F883E4712EAF}"/>
              </a:ext>
            </a:extLst>
          </p:cNvPr>
          <p:cNvSpPr txBox="1"/>
          <p:nvPr/>
        </p:nvSpPr>
        <p:spPr>
          <a:xfrm>
            <a:off x="863600" y="1259840"/>
            <a:ext cx="1116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Classification is carried out as per Barnes(1987), with some modifications from Ruppert and Barnes (1996)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6294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35F89-B0B5-AF98-31D8-903BB3CF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736" y="253865"/>
            <a:ext cx="7729728" cy="8641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 1- APLACOPHORA  (SOLENOGASTERS)</a:t>
            </a:r>
            <a:endParaRPr lang="en-IN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43C81-A3F7-618A-56DF-42B3E90CD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5" y="1295400"/>
            <a:ext cx="2387599" cy="23879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96AB13-E9DD-28E9-B329-A7B496E60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3" y="1320800"/>
            <a:ext cx="2108197" cy="23879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0AC9E0-2DD5-31DD-5A85-92FD721CF34B}"/>
              </a:ext>
            </a:extLst>
          </p:cNvPr>
          <p:cNvSpPr txBox="1"/>
          <p:nvPr/>
        </p:nvSpPr>
        <p:spPr>
          <a:xfrm>
            <a:off x="5826385" y="1764943"/>
            <a:ext cx="5799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Small, </a:t>
            </a:r>
            <a:r>
              <a:rPr lang="en-US" b="1" dirty="0"/>
              <a:t>worm like marine</a:t>
            </a:r>
            <a:r>
              <a:rPr lang="en-US" dirty="0"/>
              <a:t>, </a:t>
            </a:r>
            <a:r>
              <a:rPr lang="en-US" b="1" dirty="0"/>
              <a:t>primitive </a:t>
            </a:r>
            <a:r>
              <a:rPr lang="en-US" b="1" dirty="0" err="1"/>
              <a:t>mollusc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Animals </a:t>
            </a:r>
            <a:r>
              <a:rPr lang="en-US" b="1" dirty="0"/>
              <a:t>without any shell</a:t>
            </a:r>
            <a:r>
              <a:rPr lang="en-US" dirty="0"/>
              <a:t>s. Cuticle contains calcareous spicules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Body cylindrical and bilaterally symmetrical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Head, mantle , foot absent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Straight alimentary canal and mouth bears radula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Mid ventral longitudinal groove may be present or absent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       </a:t>
            </a:r>
            <a:r>
              <a:rPr lang="en-US" i="1" dirty="0" err="1"/>
              <a:t>Neomenia</a:t>
            </a:r>
            <a:r>
              <a:rPr lang="en-US" i="1" dirty="0"/>
              <a:t>, </a:t>
            </a:r>
            <a:r>
              <a:rPr lang="en-US" i="1" dirty="0" err="1"/>
              <a:t>Chaetoderma</a:t>
            </a:r>
            <a:endParaRPr lang="en-IN" i="1" dirty="0"/>
          </a:p>
          <a:p>
            <a:endParaRPr lang="en-IN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D181EE-3F75-F867-AD42-BFA0F45BC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5" y="4165600"/>
            <a:ext cx="2387598" cy="2298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6D6DE6-31CA-EA8E-62FB-737A9A2527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6" y="4120963"/>
            <a:ext cx="2216149" cy="2343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794A31-795C-6C17-2E25-D027F7CBD7DE}"/>
              </a:ext>
            </a:extLst>
          </p:cNvPr>
          <p:cNvSpPr txBox="1"/>
          <p:nvPr/>
        </p:nvSpPr>
        <p:spPr>
          <a:xfrm>
            <a:off x="2370833" y="3671046"/>
            <a:ext cx="164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Neomenia</a:t>
            </a:r>
            <a:endParaRPr lang="en-IN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023761-8DAD-B92D-3060-8F53A0032561}"/>
              </a:ext>
            </a:extLst>
          </p:cNvPr>
          <p:cNvSpPr txBox="1"/>
          <p:nvPr/>
        </p:nvSpPr>
        <p:spPr>
          <a:xfrm>
            <a:off x="2332736" y="6416024"/>
            <a:ext cx="180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Chaetoderma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228291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B75801-BF08-FAA5-5A1F-44FF4D57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736" y="253865"/>
            <a:ext cx="7729728" cy="59703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CLASS 2- monoPLACOPHORA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5BEB59-39F4-C059-0DED-DF78902F2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231900"/>
            <a:ext cx="4686300" cy="26050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896911-55BF-1B18-6F2B-2A045D37C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950914"/>
            <a:ext cx="4686299" cy="26050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A783D1-46A3-354B-52F5-91C785F17306}"/>
              </a:ext>
            </a:extLst>
          </p:cNvPr>
          <p:cNvSpPr txBox="1"/>
          <p:nvPr/>
        </p:nvSpPr>
        <p:spPr>
          <a:xfrm>
            <a:off x="5410200" y="1470434"/>
            <a:ext cx="6172200" cy="419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Shell consists of single valve or piece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Body bilaterally symmetrical and segmented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Head &amp; foot present. Foot is flat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5 to 6 pairs of external gills arrange serially in pallial groove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Dioecious animals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Eg</a:t>
            </a:r>
            <a:r>
              <a:rPr lang="en-US" dirty="0"/>
              <a:t>:  </a:t>
            </a:r>
            <a:r>
              <a:rPr lang="en-US" i="1" dirty="0" err="1"/>
              <a:t>Neopilina</a:t>
            </a:r>
            <a:r>
              <a:rPr lang="en-US" i="1" dirty="0"/>
              <a:t>, </a:t>
            </a: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1030095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405</TotalTime>
  <Words>763</Words>
  <Application>Microsoft Office PowerPoint</Application>
  <PresentationFormat>Widescreen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Gill Sans MT</vt:lpstr>
      <vt:lpstr>Times New Roman</vt:lpstr>
      <vt:lpstr>Parcel</vt:lpstr>
      <vt:lpstr>PHYLUM MOLLUSCA</vt:lpstr>
      <vt:lpstr> Phylum  Mollusca  Johanson (1950)</vt:lpstr>
      <vt:lpstr>General characteristics of Mollusca</vt:lpstr>
      <vt:lpstr>General characteristics of Mollusca</vt:lpstr>
      <vt:lpstr>General characteristics of Mollusca</vt:lpstr>
      <vt:lpstr>General characteristics of Mollusca</vt:lpstr>
      <vt:lpstr>Classification of Mollusca</vt:lpstr>
      <vt:lpstr>CLASS 1- APLACOPHORA  (SOLENOGASTERS)</vt:lpstr>
      <vt:lpstr>CLASS 2- monoPLACOPHORA</vt:lpstr>
      <vt:lpstr>CLASS 3- POLYPLACOPHORA</vt:lpstr>
      <vt:lpstr>CLASS 4- GASTROPODA</vt:lpstr>
      <vt:lpstr>CLASS 5- Bivalvia (pelecypoda)</vt:lpstr>
      <vt:lpstr>CLASS 6- SCAPHOPODA</vt:lpstr>
      <vt:lpstr>CLASS 7- cephalopoda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MOLLUSCA</dc:title>
  <dc:creator>saroj snwal</dc:creator>
  <cp:lastModifiedBy>saroj snwal</cp:lastModifiedBy>
  <cp:revision>26</cp:revision>
  <dcterms:created xsi:type="dcterms:W3CDTF">2023-10-02T14:33:54Z</dcterms:created>
  <dcterms:modified xsi:type="dcterms:W3CDTF">2024-02-26T14:57:54Z</dcterms:modified>
</cp:coreProperties>
</file>