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sldIdLst>
    <p:sldId id="256" r:id="rId2"/>
    <p:sldId id="391" r:id="rId3"/>
    <p:sldId id="386" r:id="rId4"/>
    <p:sldId id="345" r:id="rId5"/>
    <p:sldId id="320" r:id="rId6"/>
    <p:sldId id="378" r:id="rId7"/>
    <p:sldId id="379" r:id="rId8"/>
    <p:sldId id="380" r:id="rId9"/>
    <p:sldId id="381" r:id="rId10"/>
    <p:sldId id="329" r:id="rId11"/>
    <p:sldId id="358" r:id="rId12"/>
    <p:sldId id="370" r:id="rId13"/>
    <p:sldId id="330" r:id="rId14"/>
    <p:sldId id="357" r:id="rId15"/>
    <p:sldId id="369" r:id="rId16"/>
    <p:sldId id="371" r:id="rId17"/>
    <p:sldId id="372" r:id="rId18"/>
    <p:sldId id="373" r:id="rId19"/>
    <p:sldId id="387" r:id="rId20"/>
    <p:sldId id="359" r:id="rId21"/>
    <p:sldId id="319" r:id="rId22"/>
    <p:sldId id="376" r:id="rId23"/>
    <p:sldId id="377" r:id="rId24"/>
    <p:sldId id="335" r:id="rId25"/>
    <p:sldId id="336" r:id="rId26"/>
    <p:sldId id="339" r:id="rId27"/>
    <p:sldId id="338" r:id="rId28"/>
    <p:sldId id="315" r:id="rId29"/>
    <p:sldId id="323" r:id="rId30"/>
    <p:sldId id="366" r:id="rId31"/>
    <p:sldId id="316" r:id="rId32"/>
    <p:sldId id="360" r:id="rId33"/>
    <p:sldId id="362" r:id="rId34"/>
    <p:sldId id="324" r:id="rId35"/>
    <p:sldId id="326" r:id="rId36"/>
    <p:sldId id="361" r:id="rId37"/>
    <p:sldId id="346" r:id="rId38"/>
    <p:sldId id="347" r:id="rId39"/>
    <p:sldId id="356" r:id="rId40"/>
    <p:sldId id="388" r:id="rId41"/>
    <p:sldId id="331" r:id="rId42"/>
    <p:sldId id="389" r:id="rId43"/>
    <p:sldId id="390" r:id="rId44"/>
    <p:sldId id="353" r:id="rId45"/>
    <p:sldId id="382" r:id="rId46"/>
    <p:sldId id="383" r:id="rId47"/>
    <p:sldId id="384" r:id="rId48"/>
    <p:sldId id="385" r:id="rId49"/>
    <p:sldId id="364" r:id="rId50"/>
    <p:sldId id="365" r:id="rId51"/>
    <p:sldId id="259" r:id="rId52"/>
    <p:sldId id="283" r:id="rId53"/>
    <p:sldId id="343" r:id="rId54"/>
    <p:sldId id="344" r:id="rId55"/>
    <p:sldId id="342" r:id="rId56"/>
    <p:sldId id="28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5B1"/>
    <a:srgbClr val="FF7C80"/>
    <a:srgbClr val="000066"/>
    <a:srgbClr val="003366"/>
    <a:srgbClr val="252769"/>
    <a:srgbClr val="27246A"/>
    <a:srgbClr val="0033CC"/>
    <a:srgbClr val="660066"/>
    <a:srgbClr val="C84A77"/>
    <a:srgbClr val="CC46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6DD60-08D1-4643-A934-303AA8CABC44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46463-C60B-4F53-8A3B-7FCD94C6D4C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8446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46463-C60B-4F53-8A3B-7FCD94C6D4C6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7757787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9235753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159869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310626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5353230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059833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434923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90812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6894201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7851160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03597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6872-7FB6-4972-BFB5-0F115979F243}" type="datetimeFigureOut">
              <a:rPr lang="en-US" smtClean="0"/>
              <a:pPr/>
              <a:t>2/6/2024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73E23-4C2E-4BC3-9594-779C8CBFF21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5537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429520" cy="1714512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Human Gene Therapy</a:t>
            </a:r>
            <a:r>
              <a:rPr lang="en-US" sz="4800" dirty="0" smtClean="0">
                <a:solidFill>
                  <a:schemeClr val="bg1"/>
                </a:solidFill>
                <a:latin typeface="AR BERKLEY" pitchFamily="2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AR BERKLEY" pitchFamily="2" charset="0"/>
              </a:rPr>
            </a:br>
            <a:endParaRPr lang="en-IN" sz="4800" dirty="0">
              <a:solidFill>
                <a:schemeClr val="bg1"/>
              </a:solidFill>
              <a:latin typeface="AR BERKLE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1152" y="3717032"/>
            <a:ext cx="6400800" cy="1752600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IN" sz="3600" dirty="0"/>
          </a:p>
        </p:txBody>
      </p:sp>
      <p:pic>
        <p:nvPicPr>
          <p:cNvPr id="4" name="Picture 2" descr="Image result for gene thera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3528" y="548680"/>
            <a:ext cx="8501063" cy="56886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5100" b="1" dirty="0" smtClean="0">
                <a:solidFill>
                  <a:schemeClr val="bg1"/>
                </a:solidFill>
              </a:rPr>
              <a:t>Severe Combined Immunodeficiency Disease (SCID)</a:t>
            </a:r>
          </a:p>
          <a:p>
            <a:pPr marL="0" indent="0" algn="just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rgbClr val="FF7C80"/>
                </a:solidFill>
              </a:rPr>
              <a:t>David Vetter, the “Boy in the Bubble”, received bone marrow from his sister </a:t>
            </a:r>
            <a:r>
              <a:rPr lang="en-US" sz="3600" dirty="0" smtClean="0">
                <a:solidFill>
                  <a:srgbClr val="FF7C80"/>
                </a:solidFill>
                <a:sym typeface="Wingdings" pitchFamily="2" charset="2"/>
              </a:rPr>
              <a:t>  unfortunately he died from a form of blood cancer.</a:t>
            </a:r>
            <a:endParaRPr lang="en-US" sz="3600" dirty="0">
              <a:solidFill>
                <a:srgbClr val="FF7C80"/>
              </a:solidFill>
              <a:sym typeface="Wingdings" pitchFamily="2" charset="2"/>
            </a:endParaRPr>
          </a:p>
          <a:p>
            <a:pPr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chemeClr val="bg1"/>
                </a:solidFill>
              </a:rPr>
              <a:t>SCID is caused by an Adenosine Deaminase Deficiency (ADA).</a:t>
            </a:r>
          </a:p>
          <a:p>
            <a:pPr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chemeClr val="bg1"/>
                </a:solidFill>
              </a:rPr>
              <a:t>Gene is located on chromosome  22 (32 Kbp, 12 exons).</a:t>
            </a:r>
          </a:p>
          <a:p>
            <a:pPr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chemeClr val="bg1"/>
                </a:solidFill>
              </a:rPr>
              <a:t>Deficiency results in failure to develop functional T and B lymphocytes.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2852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54" y="908720"/>
            <a:ext cx="776120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23477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992917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Severe combined </a:t>
            </a:r>
            <a:r>
              <a:rPr lang="en-US" sz="2400" dirty="0">
                <a:solidFill>
                  <a:schemeClr val="bg1"/>
                </a:solidFill>
              </a:rPr>
              <a:t>immune deficiency (SCID) due to adenosine </a:t>
            </a:r>
            <a:r>
              <a:rPr lang="en-US" sz="2400" dirty="0" smtClean="0">
                <a:solidFill>
                  <a:schemeClr val="bg1"/>
                </a:solidFill>
              </a:rPr>
              <a:t>deaminase (ADA</a:t>
            </a:r>
            <a:r>
              <a:rPr lang="en-US" sz="2400" dirty="0">
                <a:solidFill>
                  <a:schemeClr val="bg1"/>
                </a:solidFill>
              </a:rPr>
              <a:t>) deficiency 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Lack </a:t>
            </a:r>
            <a:r>
              <a:rPr lang="en-US" sz="2400" dirty="0">
                <a:solidFill>
                  <a:schemeClr val="bg1"/>
                </a:solidFill>
              </a:rPr>
              <a:t>of ADA blocks a biochemical pathway that </a:t>
            </a:r>
            <a:r>
              <a:rPr lang="en-US" sz="2400" dirty="0" smtClean="0">
                <a:solidFill>
                  <a:schemeClr val="bg1"/>
                </a:solidFill>
              </a:rPr>
              <a:t>normally breaks </a:t>
            </a:r>
            <a:r>
              <a:rPr lang="en-US" sz="2400" dirty="0">
                <a:solidFill>
                  <a:schemeClr val="bg1"/>
                </a:solidFill>
              </a:rPr>
              <a:t>down a metabolic toxin into uric acid, which is </a:t>
            </a:r>
            <a:r>
              <a:rPr lang="en-US" sz="2400" dirty="0" smtClean="0">
                <a:solidFill>
                  <a:schemeClr val="bg1"/>
                </a:solidFill>
              </a:rPr>
              <a:t>then excreted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substance that ADA normally acts upon </a:t>
            </a:r>
            <a:r>
              <a:rPr lang="en-US" sz="2400" dirty="0" smtClean="0">
                <a:solidFill>
                  <a:schemeClr val="bg1"/>
                </a:solidFill>
              </a:rPr>
              <a:t>builds up </a:t>
            </a:r>
            <a:r>
              <a:rPr lang="en-US" sz="2400" dirty="0">
                <a:solidFill>
                  <a:schemeClr val="bg1"/>
                </a:solidFill>
              </a:rPr>
              <a:t>and destroys T cells. Without helper T cells to stimulate </a:t>
            </a:r>
            <a:r>
              <a:rPr lang="en-US" sz="2400" dirty="0" smtClean="0">
                <a:solidFill>
                  <a:schemeClr val="bg1"/>
                </a:solidFill>
              </a:rPr>
              <a:t>B cells</a:t>
            </a:r>
            <a:r>
              <a:rPr lang="en-US" sz="2400" dirty="0">
                <a:solidFill>
                  <a:schemeClr val="bg1"/>
                </a:solidFill>
              </a:rPr>
              <a:t>, no antibodies are made.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child becomes very prone </a:t>
            </a:r>
            <a:r>
              <a:rPr lang="en-US" sz="2400" dirty="0" smtClean="0">
                <a:solidFill>
                  <a:schemeClr val="bg1"/>
                </a:solidFill>
              </a:rPr>
              <a:t>to infections </a:t>
            </a:r>
            <a:r>
              <a:rPr lang="en-US" sz="2400" dirty="0">
                <a:solidFill>
                  <a:schemeClr val="bg1"/>
                </a:solidFill>
              </a:rPr>
              <a:t>and cancer, and usually does not live beyond a </a:t>
            </a:r>
            <a:r>
              <a:rPr lang="en-US" sz="2400" dirty="0" smtClean="0">
                <a:solidFill>
                  <a:schemeClr val="bg1"/>
                </a:solidFill>
              </a:rPr>
              <a:t>year in </a:t>
            </a:r>
            <a:r>
              <a:rPr lang="en-US" sz="2400" dirty="0">
                <a:solidFill>
                  <a:schemeClr val="bg1"/>
                </a:solidFill>
              </a:rPr>
              <a:t>the outside environment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798194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357298"/>
            <a:ext cx="79296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3600" dirty="0" smtClean="0">
                <a:solidFill>
                  <a:schemeClr val="bg1"/>
                </a:solidFill>
              </a:rPr>
              <a:t>ADA is involved in purine degradation</a:t>
            </a:r>
          </a:p>
          <a:p>
            <a:pPr lvl="1" algn="just"/>
            <a:endParaRPr lang="en-US" sz="2800" dirty="0" smtClean="0">
              <a:solidFill>
                <a:srgbClr val="FFFF00"/>
              </a:solidFill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Accumulation of nucleotide metabolites = TOXIC to developing T lymphocytes</a:t>
            </a:r>
          </a:p>
          <a:p>
            <a:pPr lvl="1" algn="just"/>
            <a:endParaRPr lang="en-US" sz="2800" dirty="0" smtClean="0">
              <a:solidFill>
                <a:schemeClr val="bg1"/>
              </a:solidFill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B cells don’t mature because they require T cell </a:t>
            </a:r>
          </a:p>
          <a:p>
            <a:pPr lvl="1" algn="just"/>
            <a:endParaRPr lang="en-US" sz="2800" dirty="0" smtClean="0">
              <a:solidFill>
                <a:schemeClr val="bg1"/>
              </a:solidFill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Patients cannot withstand infection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  die if untreated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81019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03948"/>
            <a:ext cx="4381279" cy="486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7879" y="372358"/>
            <a:ext cx="8259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Pioneers: Inherited Immune Deficiency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64" y="637203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Laura Cay Boren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1760" y="9926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Severe combined </a:t>
            </a:r>
            <a:r>
              <a:rPr lang="en-US" dirty="0">
                <a:solidFill>
                  <a:schemeClr val="bg1"/>
                </a:solidFill>
              </a:rPr>
              <a:t>immune deficiency (SCID)</a:t>
            </a:r>
          </a:p>
        </p:txBody>
      </p:sp>
    </p:spTree>
    <p:extLst>
      <p:ext uri="{BB962C8B-B14F-4D97-AF65-F5344CB8AC3E}">
        <p14:creationId xmlns="" xmlns:p14="http://schemas.microsoft.com/office/powerpoint/2010/main" val="32703222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129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For the first few years of her life, Laura Cay Boren </a:t>
            </a:r>
            <a:r>
              <a:rPr lang="en-US" sz="2200" dirty="0" smtClean="0">
                <a:solidFill>
                  <a:schemeClr val="bg1"/>
                </a:solidFill>
              </a:rPr>
              <a:t>didn’t know </a:t>
            </a:r>
            <a:r>
              <a:rPr lang="en-US" sz="2200" dirty="0">
                <a:solidFill>
                  <a:schemeClr val="bg1"/>
                </a:solidFill>
              </a:rPr>
              <a:t>what it was like to feel </a:t>
            </a:r>
            <a:r>
              <a:rPr lang="en-US" sz="2200" dirty="0" smtClean="0">
                <a:solidFill>
                  <a:schemeClr val="bg1"/>
                </a:solidFill>
              </a:rPr>
              <a:t>well. </a:t>
            </a:r>
          </a:p>
          <a:p>
            <a:pPr algn="just"/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From her birth </a:t>
            </a:r>
            <a:r>
              <a:rPr lang="en-US" sz="2200" dirty="0">
                <a:solidFill>
                  <a:schemeClr val="bg1"/>
                </a:solidFill>
              </a:rPr>
              <a:t>in July 1982, she fought </a:t>
            </a:r>
            <a:r>
              <a:rPr lang="en-US" sz="2200" dirty="0" smtClean="0">
                <a:solidFill>
                  <a:schemeClr val="bg1"/>
                </a:solidFill>
              </a:rPr>
              <a:t>with infection</a:t>
            </a:r>
            <a:r>
              <a:rPr lang="en-US" sz="2200" dirty="0">
                <a:solidFill>
                  <a:schemeClr val="bg1"/>
                </a:solidFill>
              </a:rPr>
              <a:t>. Colds rapidly </a:t>
            </a:r>
            <a:r>
              <a:rPr lang="en-US" sz="2200" dirty="0" smtClean="0">
                <a:solidFill>
                  <a:schemeClr val="bg1"/>
                </a:solidFill>
              </a:rPr>
              <a:t>became pneumonia</a:t>
            </a:r>
            <a:r>
              <a:rPr lang="en-US" sz="2200" dirty="0">
                <a:solidFill>
                  <a:schemeClr val="bg1"/>
                </a:solidFill>
              </a:rPr>
              <a:t>, and routine vaccines caused severe abscesses. </a:t>
            </a:r>
            <a:r>
              <a:rPr lang="en-US" sz="2200" dirty="0" smtClean="0">
                <a:solidFill>
                  <a:schemeClr val="bg1"/>
                </a:solidFill>
              </a:rPr>
              <a:t>In February </a:t>
            </a:r>
            <a:r>
              <a:rPr lang="en-US" sz="2200" dirty="0">
                <a:solidFill>
                  <a:schemeClr val="bg1"/>
                </a:solidFill>
              </a:rPr>
              <a:t>1983, doctors identified Laura’s </a:t>
            </a:r>
            <a:r>
              <a:rPr lang="en-US" sz="2200" dirty="0" smtClean="0">
                <a:solidFill>
                  <a:schemeClr val="bg1"/>
                </a:solidFill>
              </a:rPr>
              <a:t>problem—severe combined </a:t>
            </a:r>
            <a:r>
              <a:rPr lang="en-US" sz="2200" dirty="0">
                <a:solidFill>
                  <a:schemeClr val="bg1"/>
                </a:solidFill>
              </a:rPr>
              <a:t>immune deficiency (SCID) due to adenosine </a:t>
            </a:r>
            <a:r>
              <a:rPr lang="en-US" sz="2200" dirty="0" smtClean="0">
                <a:solidFill>
                  <a:schemeClr val="bg1"/>
                </a:solidFill>
              </a:rPr>
              <a:t>deaminase (ADA</a:t>
            </a:r>
            <a:r>
              <a:rPr lang="en-US" sz="2200" dirty="0">
                <a:solidFill>
                  <a:schemeClr val="bg1"/>
                </a:solidFill>
              </a:rPr>
              <a:t>) </a:t>
            </a:r>
            <a:r>
              <a:rPr lang="en-US" sz="2200" dirty="0" smtClean="0">
                <a:solidFill>
                  <a:schemeClr val="bg1"/>
                </a:solidFill>
              </a:rPr>
              <a:t>deficiency.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The </a:t>
            </a:r>
            <a:r>
              <a:rPr lang="en-US" sz="2200" dirty="0">
                <a:solidFill>
                  <a:schemeClr val="bg1"/>
                </a:solidFill>
              </a:rPr>
              <a:t>Duke University Medical Center, where Laura </a:t>
            </a:r>
            <a:r>
              <a:rPr lang="en-US" sz="2200" dirty="0" smtClean="0">
                <a:solidFill>
                  <a:schemeClr val="bg1"/>
                </a:solidFill>
              </a:rPr>
              <a:t>celebrated her </a:t>
            </a:r>
            <a:r>
              <a:rPr lang="en-US" sz="2200" dirty="0">
                <a:solidFill>
                  <a:schemeClr val="bg1"/>
                </a:solidFill>
              </a:rPr>
              <a:t>first and second birthdays, became her </a:t>
            </a:r>
            <a:r>
              <a:rPr lang="en-US" sz="2200" dirty="0" smtClean="0">
                <a:solidFill>
                  <a:schemeClr val="bg1"/>
                </a:solidFill>
              </a:rPr>
              <a:t>second home.</a:t>
            </a:r>
          </a:p>
          <a:p>
            <a:pPr algn="just"/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In </a:t>
            </a:r>
            <a:r>
              <a:rPr lang="en-US" sz="2200" dirty="0">
                <a:solidFill>
                  <a:schemeClr val="bg1"/>
                </a:solidFill>
              </a:rPr>
              <a:t>1983 and 1984, she received bone marrow </a:t>
            </a:r>
            <a:r>
              <a:rPr lang="en-US" sz="2200" dirty="0" smtClean="0">
                <a:solidFill>
                  <a:schemeClr val="bg1"/>
                </a:solidFill>
              </a:rPr>
              <a:t>transplants from </a:t>
            </a:r>
            <a:r>
              <a:rPr lang="en-US" sz="2200" dirty="0">
                <a:solidFill>
                  <a:schemeClr val="bg1"/>
                </a:solidFill>
              </a:rPr>
              <a:t>her father, which temporarily </a:t>
            </a:r>
            <a:r>
              <a:rPr lang="en-US" sz="2200" dirty="0" smtClean="0">
                <a:solidFill>
                  <a:schemeClr val="bg1"/>
                </a:solidFill>
              </a:rPr>
              <a:t>bolstered  her </a:t>
            </a:r>
            <a:r>
              <a:rPr lang="en-US" sz="2200" dirty="0">
                <a:solidFill>
                  <a:schemeClr val="bg1"/>
                </a:solidFill>
              </a:rPr>
              <a:t>immunity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2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Red blood cell transfusions also helped, but Laura </a:t>
            </a:r>
            <a:r>
              <a:rPr lang="en-US" sz="2200" dirty="0" smtClean="0">
                <a:solidFill>
                  <a:schemeClr val="bg1"/>
                </a:solidFill>
              </a:rPr>
              <a:t>was still </a:t>
            </a:r>
            <a:r>
              <a:rPr lang="en-US" sz="2200" dirty="0">
                <a:solidFill>
                  <a:schemeClr val="bg1"/>
                </a:solidFill>
              </a:rPr>
              <a:t>spending more time in the hospital than out. </a:t>
            </a:r>
            <a:endParaRPr lang="en-US" sz="2200" dirty="0" smtClean="0">
              <a:solidFill>
                <a:schemeClr val="bg1"/>
              </a:solidFill>
            </a:endParaRPr>
          </a:p>
          <a:p>
            <a:pPr algn="just"/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bg1"/>
                </a:solidFill>
              </a:rPr>
              <a:t>By </a:t>
            </a:r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dirty="0" smtClean="0">
                <a:solidFill>
                  <a:schemeClr val="bg1"/>
                </a:solidFill>
              </a:rPr>
              <a:t>end of </a:t>
            </a:r>
            <a:r>
              <a:rPr lang="en-US" sz="2200" dirty="0">
                <a:solidFill>
                  <a:schemeClr val="bg1"/>
                </a:solidFill>
              </a:rPr>
              <a:t>1985, she was gravely ill. She had to be fed through a </a:t>
            </a:r>
            <a:r>
              <a:rPr lang="en-US" sz="2200" dirty="0" smtClean="0">
                <a:solidFill>
                  <a:schemeClr val="bg1"/>
                </a:solidFill>
              </a:rPr>
              <a:t>tube.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306322"/>
      </p:ext>
    </p:extLst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9326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Then Laura </a:t>
            </a:r>
            <a:r>
              <a:rPr lang="en-US" sz="2400" dirty="0">
                <a:solidFill>
                  <a:schemeClr val="bg1"/>
                </a:solidFill>
              </a:rPr>
              <a:t>was chosen to participate in a trial for a new </a:t>
            </a:r>
            <a:r>
              <a:rPr lang="en-US" sz="2400" dirty="0" smtClean="0">
                <a:solidFill>
                  <a:schemeClr val="bg1"/>
                </a:solidFill>
              </a:rPr>
              <a:t>treatment, and </a:t>
            </a:r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1986</a:t>
            </a:r>
            <a:r>
              <a:rPr lang="en-US" sz="2400" dirty="0">
                <a:solidFill>
                  <a:schemeClr val="bg1"/>
                </a:solidFill>
              </a:rPr>
              <a:t>, she received her first injection </a:t>
            </a:r>
            <a:r>
              <a:rPr lang="en-US" sz="2400" dirty="0" smtClean="0">
                <a:solidFill>
                  <a:schemeClr val="bg1"/>
                </a:solidFill>
              </a:rPr>
              <a:t>of PEG-ADA</a:t>
            </a:r>
            <a:r>
              <a:rPr lang="en-US" sz="2400" dirty="0">
                <a:solidFill>
                  <a:schemeClr val="bg1"/>
                </a:solidFill>
              </a:rPr>
              <a:t>. This is the missing enzyme, ADA, from a cow </a:t>
            </a:r>
            <a:r>
              <a:rPr lang="en-US" sz="2400" dirty="0" smtClean="0">
                <a:solidFill>
                  <a:schemeClr val="bg1"/>
                </a:solidFill>
              </a:rPr>
              <a:t>and stabilized </a:t>
            </a:r>
            <a:r>
              <a:rPr lang="en-US" sz="2400" dirty="0">
                <a:solidFill>
                  <a:schemeClr val="bg1"/>
                </a:solidFill>
              </a:rPr>
              <a:t>with polyethylene glycol (PEG) chains.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Previous enzyme replacement without PEG didn’t </a:t>
            </a:r>
            <a:r>
              <a:rPr lang="en-US" sz="2400" dirty="0" smtClean="0">
                <a:solidFill>
                  <a:schemeClr val="bg1"/>
                </a:solidFill>
              </a:rPr>
              <a:t>work, because </a:t>
            </a:r>
            <a:r>
              <a:rPr lang="en-US" sz="2400" dirty="0">
                <a:solidFill>
                  <a:schemeClr val="bg1"/>
                </a:solidFill>
              </a:rPr>
              <a:t>what remained of the immune system destroyed </a:t>
            </a:r>
            <a:r>
              <a:rPr lang="en-US" sz="2400" dirty="0" smtClean="0">
                <a:solidFill>
                  <a:schemeClr val="bg1"/>
                </a:solidFill>
              </a:rPr>
              <a:t>the injected</a:t>
            </a:r>
            <a:r>
              <a:rPr lang="en-US" sz="2400" dirty="0">
                <a:solidFill>
                  <a:schemeClr val="bg1"/>
                </a:solidFill>
              </a:rPr>
              <a:t>, unaltered enzyme.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Patients </a:t>
            </a:r>
            <a:r>
              <a:rPr lang="en-US" sz="2400" dirty="0">
                <a:solidFill>
                  <a:schemeClr val="bg1"/>
                </a:solidFill>
              </a:rPr>
              <a:t>needed frequent </a:t>
            </a:r>
            <a:r>
              <a:rPr lang="en-US" sz="2400" dirty="0" smtClean="0">
                <a:solidFill>
                  <a:schemeClr val="bg1"/>
                </a:solidFill>
              </a:rPr>
              <a:t>doses, which </a:t>
            </a:r>
            <a:r>
              <a:rPr lang="en-US" sz="2400" dirty="0">
                <a:solidFill>
                  <a:schemeClr val="bg1"/>
                </a:solidFill>
              </a:rPr>
              <a:t>provoked the immune system further, causing </a:t>
            </a:r>
            <a:r>
              <a:rPr lang="en-US" sz="2400" dirty="0" smtClean="0">
                <a:solidFill>
                  <a:schemeClr val="bg1"/>
                </a:solidFill>
              </a:rPr>
              <a:t>severe allergic </a:t>
            </a:r>
            <a:r>
              <a:rPr lang="en-US" sz="2400" dirty="0">
                <a:solidFill>
                  <a:schemeClr val="bg1"/>
                </a:solidFill>
              </a:rPr>
              <a:t>reactions.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Laura’s </a:t>
            </a:r>
            <a:r>
              <a:rPr lang="en-US" sz="2400" dirty="0">
                <a:solidFill>
                  <a:schemeClr val="bg1"/>
                </a:solidFill>
              </a:rPr>
              <a:t>physicians hoped that adding </a:t>
            </a:r>
            <a:r>
              <a:rPr lang="en-US" sz="2400" dirty="0" smtClean="0">
                <a:solidFill>
                  <a:schemeClr val="bg1"/>
                </a:solidFill>
              </a:rPr>
              <a:t>PEG would </a:t>
            </a:r>
            <a:r>
              <a:rPr lang="en-US" sz="2400" dirty="0">
                <a:solidFill>
                  <a:schemeClr val="bg1"/>
                </a:solidFill>
              </a:rPr>
              <a:t>keep ADA in her blood long enough to work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Laura began responding to PEG-ADA almost </a:t>
            </a:r>
            <a:r>
              <a:rPr lang="en-US" sz="2400" dirty="0" smtClean="0">
                <a:solidFill>
                  <a:schemeClr val="bg1"/>
                </a:solidFill>
              </a:rPr>
              <a:t>immediately. After </a:t>
            </a:r>
            <a:r>
              <a:rPr lang="en-US" sz="2400" dirty="0">
                <a:solidFill>
                  <a:schemeClr val="bg1"/>
                </a:solidFill>
              </a:rPr>
              <a:t>3 months of treatment, toxins no longer </a:t>
            </a:r>
            <a:r>
              <a:rPr lang="en-US" sz="2400" dirty="0" smtClean="0">
                <a:solidFill>
                  <a:schemeClr val="bg1"/>
                </a:solidFill>
              </a:rPr>
              <a:t>showed up </a:t>
            </a:r>
            <a:r>
              <a:rPr lang="en-US" sz="2400" dirty="0">
                <a:solidFill>
                  <a:schemeClr val="bg1"/>
                </a:solidFill>
              </a:rPr>
              <a:t>in her blood, but her immunity was still suppressed.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94935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32993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After 6 </a:t>
            </a:r>
            <a:r>
              <a:rPr lang="en-US" sz="2400" dirty="0">
                <a:solidFill>
                  <a:schemeClr val="bg1"/>
                </a:solidFill>
              </a:rPr>
              <a:t>months, though, Laura’s immune function neared normal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for the first time ever—and stayed that way, with </a:t>
            </a:r>
            <a:r>
              <a:rPr lang="en-US" sz="2400" dirty="0" smtClean="0">
                <a:solidFill>
                  <a:schemeClr val="bg1"/>
                </a:solidFill>
              </a:rPr>
              <a:t>weekly doses </a:t>
            </a:r>
            <a:r>
              <a:rPr lang="en-US" sz="2400" dirty="0">
                <a:solidFill>
                  <a:schemeClr val="bg1"/>
                </a:solidFill>
              </a:rPr>
              <a:t>of PEG-ADA.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Her </a:t>
            </a:r>
            <a:r>
              <a:rPr lang="en-US" sz="2400" dirty="0">
                <a:solidFill>
                  <a:schemeClr val="bg1"/>
                </a:solidFill>
              </a:rPr>
              <a:t>life changed dramatically as </a:t>
            </a:r>
            <a:r>
              <a:rPr lang="en-US" sz="2400" dirty="0" smtClean="0">
                <a:solidFill>
                  <a:schemeClr val="bg1"/>
                </a:solidFill>
              </a:rPr>
              <a:t>she ventured </a:t>
            </a:r>
            <a:r>
              <a:rPr lang="en-US" sz="2400" dirty="0">
                <a:solidFill>
                  <a:schemeClr val="bg1"/>
                </a:solidFill>
              </a:rPr>
              <a:t>beyond the hospital’s germ-free rooms.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By summer 1988</a:t>
            </a:r>
            <a:r>
              <a:rPr lang="en-US" sz="2400" dirty="0">
                <a:solidFill>
                  <a:schemeClr val="bg1"/>
                </a:solidFill>
              </a:rPr>
              <a:t>, she could finally play with other children without </a:t>
            </a:r>
            <a:r>
              <a:rPr lang="en-US" sz="2400" dirty="0" smtClean="0">
                <a:solidFill>
                  <a:schemeClr val="bg1"/>
                </a:solidFill>
              </a:rPr>
              <a:t>fear of </a:t>
            </a:r>
            <a:r>
              <a:rPr lang="en-US" sz="2400" dirty="0">
                <a:solidFill>
                  <a:schemeClr val="bg1"/>
                </a:solidFill>
              </a:rPr>
              <a:t>infection.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She </a:t>
            </a:r>
            <a:r>
              <a:rPr lang="en-US" sz="2400" dirty="0">
                <a:solidFill>
                  <a:schemeClr val="bg1"/>
                </a:solidFill>
              </a:rPr>
              <a:t>began first grade in fall 1989, but had </a:t>
            </a:r>
            <a:r>
              <a:rPr lang="en-US" sz="2400" dirty="0" smtClean="0">
                <a:solidFill>
                  <a:schemeClr val="bg1"/>
                </a:solidFill>
              </a:rPr>
              <a:t>to repeat </a:t>
            </a:r>
            <a:r>
              <a:rPr lang="en-US" sz="2400" dirty="0">
                <a:solidFill>
                  <a:schemeClr val="bg1"/>
                </a:solidFill>
              </a:rPr>
              <a:t>the year—she had spent her time socializing!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Sadly, Laura </a:t>
            </a:r>
            <a:r>
              <a:rPr lang="en-US" sz="2400" dirty="0">
                <a:solidFill>
                  <a:schemeClr val="bg1"/>
                </a:solidFill>
              </a:rPr>
              <a:t>Cay passed away shortly before her 19th birthday, </a:t>
            </a:r>
            <a:r>
              <a:rPr lang="en-US" sz="2400" dirty="0" smtClean="0">
                <a:solidFill>
                  <a:schemeClr val="bg1"/>
                </a:solidFill>
              </a:rPr>
              <a:t>from lung </a:t>
            </a:r>
            <a:r>
              <a:rPr lang="en-US" sz="2400" dirty="0">
                <a:solidFill>
                  <a:schemeClr val="bg1"/>
                </a:solidFill>
              </a:rPr>
              <a:t>damage.</a:t>
            </a:r>
          </a:p>
        </p:txBody>
      </p:sp>
    </p:spTree>
    <p:extLst>
      <p:ext uri="{BB962C8B-B14F-4D97-AF65-F5344CB8AC3E}">
        <p14:creationId xmlns="" xmlns:p14="http://schemas.microsoft.com/office/powerpoint/2010/main" val="2684092581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584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gene therapy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approach began on September 14,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Four-year-old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Ashanthi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Silva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 up in bed at the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Institute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Health in Bethesda, Maryland, and began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receiving her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own white blood cells intravenously.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Earlier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doctors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had removed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cells and inserted functioning ADA genes.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delivery worked, but did not alter enough cells to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restore immunity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had to be repeated, or PEG-ADA given at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intervals. However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Ashanthi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now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healthy.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567845"/>
      </p:ext>
    </p:extLst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15400" cy="649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23" t="38111" r="38641" b="16584"/>
          <a:stretch/>
        </p:blipFill>
        <p:spPr bwMode="auto">
          <a:xfrm>
            <a:off x="609600" y="1600200"/>
            <a:ext cx="7772400" cy="43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77874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85145"/>
            <a:ext cx="4248472" cy="637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616" y="813625"/>
            <a:ext cx="3960440" cy="453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September 14, 1990 </a:t>
            </a:r>
            <a:r>
              <a:rPr lang="en-US" sz="2400" dirty="0" smtClean="0">
                <a:solidFill>
                  <a:schemeClr val="bg1"/>
                </a:solidFill>
              </a:rPr>
              <a:t>at NIH</a:t>
            </a:r>
            <a:r>
              <a:rPr lang="en-US" sz="2400" dirty="0">
                <a:solidFill>
                  <a:schemeClr val="bg1"/>
                </a:solidFill>
              </a:rPr>
              <a:t>, French Anderson and R. Michael </a:t>
            </a:r>
            <a:r>
              <a:rPr lang="en-US" sz="2400" dirty="0" err="1">
                <a:solidFill>
                  <a:schemeClr val="bg1"/>
                </a:solidFill>
              </a:rPr>
              <a:t>Blaese</a:t>
            </a:r>
            <a:r>
              <a:rPr lang="en-US" sz="2400" dirty="0">
                <a:solidFill>
                  <a:schemeClr val="bg1"/>
                </a:solidFill>
              </a:rPr>
              <a:t> perform the first gene therapy </a:t>
            </a:r>
            <a:r>
              <a:rPr lang="en-US" sz="2400" dirty="0" smtClean="0">
                <a:solidFill>
                  <a:schemeClr val="bg1"/>
                </a:solidFill>
              </a:rPr>
              <a:t>Trial. </a:t>
            </a:r>
          </a:p>
          <a:p>
            <a:pPr algn="just">
              <a:lnSpc>
                <a:spcPct val="8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Ashanti </a:t>
            </a:r>
            <a:r>
              <a:rPr lang="en-US" sz="2400" dirty="0">
                <a:solidFill>
                  <a:schemeClr val="bg1"/>
                </a:solidFill>
              </a:rPr>
              <a:t>(4 year old </a:t>
            </a:r>
            <a:r>
              <a:rPr lang="en-US" sz="2400" dirty="0" smtClean="0">
                <a:solidFill>
                  <a:schemeClr val="bg1"/>
                </a:solidFill>
              </a:rPr>
              <a:t>girl) Her </a:t>
            </a:r>
            <a:r>
              <a:rPr lang="en-US" sz="2400" dirty="0">
                <a:solidFill>
                  <a:schemeClr val="bg1"/>
                </a:solidFill>
              </a:rPr>
              <a:t>lymphocytes were gene-altered (~10</a:t>
            </a:r>
            <a:r>
              <a:rPr lang="en-US" sz="2400" baseline="30000" dirty="0">
                <a:solidFill>
                  <a:schemeClr val="bg1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i="1" dirty="0">
                <a:solidFill>
                  <a:schemeClr val="bg1"/>
                </a:solidFill>
              </a:rPr>
              <a:t>ex vivo</a:t>
            </a:r>
          </a:p>
          <a:p>
            <a:pPr marL="0" lvl="2" algn="just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7C80"/>
                </a:solidFill>
                <a:sym typeface="Wingdings" pitchFamily="2" charset="2"/>
              </a:rPr>
              <a:t>retrovirus vector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 used as a vehicle for gene introduction using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to 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carry ADA gene (billions of retroviruses used)</a:t>
            </a:r>
          </a:p>
          <a:p>
            <a:pPr marL="0" lvl="2" algn="just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sym typeface="Wingdings" pitchFamily="2" charset="2"/>
            </a:endParaRPr>
          </a:p>
          <a:p>
            <a:pPr marL="342900" lvl="2" indent="-342900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Cynthia </a:t>
            </a:r>
            <a:r>
              <a:rPr lang="en-US" sz="2400" dirty="0" smtClean="0">
                <a:solidFill>
                  <a:schemeClr val="bg1"/>
                </a:solidFill>
              </a:rPr>
              <a:t>(8 </a:t>
            </a:r>
            <a:r>
              <a:rPr lang="en-US" sz="2400" dirty="0">
                <a:solidFill>
                  <a:schemeClr val="bg1"/>
                </a:solidFill>
              </a:rPr>
              <a:t>year old girl) treated in same </a:t>
            </a:r>
            <a:r>
              <a:rPr lang="en-US" sz="2400" dirty="0" smtClean="0">
                <a:solidFill>
                  <a:schemeClr val="bg1"/>
                </a:solidFill>
              </a:rPr>
              <a:t>year.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7510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76672"/>
            <a:ext cx="7287413" cy="572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26940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20688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Crystal and Leonard </a:t>
            </a:r>
            <a:r>
              <a:rPr lang="en-US" sz="2400" dirty="0" err="1">
                <a:solidFill>
                  <a:schemeClr val="bg1"/>
                </a:solidFill>
              </a:rPr>
              <a:t>Gobea</a:t>
            </a:r>
            <a:r>
              <a:rPr lang="en-US" sz="2400" dirty="0">
                <a:solidFill>
                  <a:schemeClr val="bg1"/>
                </a:solidFill>
              </a:rPr>
              <a:t> had already lost a </a:t>
            </a:r>
            <a:r>
              <a:rPr lang="en-US" sz="2400" dirty="0" smtClean="0">
                <a:solidFill>
                  <a:schemeClr val="bg1"/>
                </a:solidFill>
              </a:rPr>
              <a:t>5-month old baby </a:t>
            </a:r>
            <a:r>
              <a:rPr lang="en-US" sz="2400" dirty="0">
                <a:solidFill>
                  <a:schemeClr val="bg1"/>
                </a:solidFill>
              </a:rPr>
              <a:t>to ADA deficiency when amniocentesis revealed </a:t>
            </a:r>
            <a:r>
              <a:rPr lang="en-US" sz="2400" dirty="0" smtClean="0">
                <a:solidFill>
                  <a:schemeClr val="bg1"/>
                </a:solidFill>
              </a:rPr>
              <a:t>that their </a:t>
            </a:r>
            <a:r>
              <a:rPr lang="en-US" sz="2400" dirty="0">
                <a:solidFill>
                  <a:schemeClr val="bg1"/>
                </a:solidFill>
              </a:rPr>
              <a:t>second fetus was affected.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They </a:t>
            </a:r>
            <a:r>
              <a:rPr lang="en-US" sz="2400" dirty="0">
                <a:solidFill>
                  <a:schemeClr val="bg1"/>
                </a:solidFill>
              </a:rPr>
              <a:t>and two other </a:t>
            </a:r>
            <a:r>
              <a:rPr lang="en-US" sz="2400" dirty="0" smtClean="0">
                <a:solidFill>
                  <a:schemeClr val="bg1"/>
                </a:solidFill>
              </a:rPr>
              <a:t>couples  </a:t>
            </a:r>
            <a:r>
              <a:rPr lang="en-US" sz="2400" dirty="0">
                <a:solidFill>
                  <a:schemeClr val="bg1"/>
                </a:solidFill>
              </a:rPr>
              <a:t>participated in an experiment. Andrew </a:t>
            </a:r>
            <a:r>
              <a:rPr lang="en-US" sz="2400" dirty="0" err="1">
                <a:solidFill>
                  <a:schemeClr val="bg1"/>
                </a:solidFill>
              </a:rPr>
              <a:t>Gobea</a:t>
            </a:r>
            <a:r>
              <a:rPr lang="en-US" sz="2400" dirty="0">
                <a:solidFill>
                  <a:schemeClr val="bg1"/>
                </a:solidFill>
              </a:rPr>
              <a:t> and the </a:t>
            </a:r>
            <a:r>
              <a:rPr lang="en-US" sz="2400" dirty="0" smtClean="0">
                <a:solidFill>
                  <a:schemeClr val="bg1"/>
                </a:solidFill>
              </a:rPr>
              <a:t>other two </a:t>
            </a:r>
            <a:r>
              <a:rPr lang="en-US" sz="2400" dirty="0">
                <a:solidFill>
                  <a:schemeClr val="bg1"/>
                </a:solidFill>
              </a:rPr>
              <a:t>babies received their own bolstered cord blood cells on </a:t>
            </a:r>
            <a:r>
              <a:rPr lang="en-US" sz="2400" dirty="0" smtClean="0">
                <a:solidFill>
                  <a:schemeClr val="bg1"/>
                </a:solidFill>
              </a:rPr>
              <a:t>the fourth </a:t>
            </a:r>
            <a:r>
              <a:rPr lang="en-US" sz="2400" dirty="0">
                <a:solidFill>
                  <a:schemeClr val="bg1"/>
                </a:solidFill>
              </a:rPr>
              <a:t>day after birth, with PEG-ADA to prevent symptoms </a:t>
            </a:r>
            <a:r>
              <a:rPr lang="en-US" sz="2400" dirty="0" smtClean="0">
                <a:solidFill>
                  <a:schemeClr val="bg1"/>
                </a:solidFill>
              </a:rPr>
              <a:t>in case </a:t>
            </a:r>
            <a:r>
              <a:rPr lang="en-US" sz="2400" dirty="0">
                <a:solidFill>
                  <a:schemeClr val="bg1"/>
                </a:solidFill>
              </a:rPr>
              <a:t>the gene therapy did not work right away.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T </a:t>
            </a:r>
            <a:r>
              <a:rPr lang="en-US" sz="2400" dirty="0">
                <a:solidFill>
                  <a:schemeClr val="bg1"/>
                </a:solidFill>
              </a:rPr>
              <a:t>cells </a:t>
            </a:r>
            <a:r>
              <a:rPr lang="en-US" sz="2400" dirty="0" smtClean="0">
                <a:solidFill>
                  <a:schemeClr val="bg1"/>
                </a:solidFill>
              </a:rPr>
              <a:t>carrying normal </a:t>
            </a:r>
            <a:r>
              <a:rPr lang="en-US" sz="2400" dirty="0">
                <a:solidFill>
                  <a:schemeClr val="bg1"/>
                </a:solidFill>
              </a:rPr>
              <a:t>ADA genes gradually appeared in their blood. By </a:t>
            </a:r>
            <a:r>
              <a:rPr lang="en-US" sz="2400" dirty="0" smtClean="0">
                <a:solidFill>
                  <a:schemeClr val="bg1"/>
                </a:solidFill>
              </a:rPr>
              <a:t>the summer </a:t>
            </a:r>
            <a:r>
              <a:rPr lang="en-US" sz="2400" dirty="0">
                <a:solidFill>
                  <a:schemeClr val="bg1"/>
                </a:solidFill>
              </a:rPr>
              <a:t>of 1995, the three toddlers each had about 3 in 100 </a:t>
            </a:r>
            <a:r>
              <a:rPr lang="en-US" sz="2400" dirty="0" smtClean="0">
                <a:solidFill>
                  <a:schemeClr val="bg1"/>
                </a:solidFill>
              </a:rPr>
              <a:t>T cells </a:t>
            </a:r>
            <a:r>
              <a:rPr lang="en-US" sz="2400" dirty="0">
                <a:solidFill>
                  <a:schemeClr val="bg1"/>
                </a:solidFill>
              </a:rPr>
              <a:t>carrying the ADA gene, and they continued to improve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87420"/>
      </p:ext>
    </p:extLst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920" y="762000"/>
            <a:ext cx="8435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 few years after the three children with ADA deficiency were treated, another gene therapy trial for SCID began in France.</a:t>
            </a: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Nine </a:t>
            </a:r>
            <a:r>
              <a:rPr lang="en-US" sz="2400" dirty="0">
                <a:solidFill>
                  <a:schemeClr val="bg1"/>
                </a:solidFill>
              </a:rPr>
              <a:t>baby boys with a type of X-linked SCID had </a:t>
            </a:r>
            <a:r>
              <a:rPr lang="en-US" sz="2400" dirty="0" smtClean="0">
                <a:solidFill>
                  <a:schemeClr val="bg1"/>
                </a:solidFill>
              </a:rPr>
              <a:t>T cell </a:t>
            </a:r>
            <a:r>
              <a:rPr lang="en-US" sz="2400" dirty="0">
                <a:solidFill>
                  <a:schemeClr val="bg1"/>
                </a:solidFill>
              </a:rPr>
              <a:t>progenitors removed and given the gene they were </a:t>
            </a:r>
            <a:r>
              <a:rPr lang="en-US" sz="2400" dirty="0" smtClean="0">
                <a:solidFill>
                  <a:schemeClr val="bg1"/>
                </a:solidFill>
              </a:rPr>
              <a:t>missing, which </a:t>
            </a:r>
            <a:r>
              <a:rPr lang="en-US" sz="2400" dirty="0">
                <a:solidFill>
                  <a:schemeClr val="bg1"/>
                </a:solidFill>
              </a:rPr>
              <a:t>encodes part of a cytokine receptor.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The therapy worked</a:t>
            </a:r>
            <a:r>
              <a:rPr lang="en-US" sz="2400" dirty="0">
                <a:solidFill>
                  <a:schemeClr val="bg1"/>
                </a:solidFill>
              </a:rPr>
              <a:t>, but caused leukemia in three boys when the </a:t>
            </a:r>
            <a:r>
              <a:rPr lang="en-US" sz="2400" dirty="0" smtClean="0">
                <a:solidFill>
                  <a:schemeClr val="bg1"/>
                </a:solidFill>
              </a:rPr>
              <a:t>retrovirus that </a:t>
            </a:r>
            <a:r>
              <a:rPr lang="en-US" sz="2400" dirty="0">
                <a:solidFill>
                  <a:schemeClr val="bg1"/>
                </a:solidFill>
              </a:rPr>
              <a:t>delivered the therapeutic gene inserted into a </a:t>
            </a:r>
            <a:r>
              <a:rPr lang="en-US" sz="2400" dirty="0" err="1">
                <a:solidFill>
                  <a:schemeClr val="bg1"/>
                </a:solidFill>
              </a:rPr>
              <a:t>protooncogene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boys were successfully treated for the </a:t>
            </a:r>
            <a:r>
              <a:rPr lang="en-US" sz="2400" dirty="0" smtClean="0">
                <a:solidFill>
                  <a:schemeClr val="bg1"/>
                </a:solidFill>
              </a:rPr>
              <a:t>leukemia.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714420"/>
      </p:ext>
    </p:extLst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80" y="-35932"/>
            <a:ext cx="6714596" cy="68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446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 Major Setback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1780" y="6054387"/>
            <a:ext cx="6714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Eighteen-year-old Jesse </a:t>
            </a:r>
            <a:r>
              <a:rPr lang="en-US" sz="2400" dirty="0" err="1">
                <a:solidFill>
                  <a:schemeClr val="bg1"/>
                </a:solidFill>
              </a:rPr>
              <a:t>Gelsinger</a:t>
            </a:r>
            <a:r>
              <a:rPr lang="en-US" sz="2400" dirty="0">
                <a:solidFill>
                  <a:schemeClr val="bg1"/>
                </a:solidFill>
              </a:rPr>
              <a:t> died in September 1999</a:t>
            </a:r>
            <a:r>
              <a:rPr lang="en-US" sz="2400" dirty="0" smtClean="0">
                <a:solidFill>
                  <a:schemeClr val="bg1"/>
                </a:solidFill>
              </a:rPr>
              <a:t>, days </a:t>
            </a:r>
            <a:r>
              <a:rPr lang="en-US" sz="2400" dirty="0">
                <a:solidFill>
                  <a:schemeClr val="bg1"/>
                </a:solidFill>
              </a:rPr>
              <a:t>after receiving </a:t>
            </a:r>
            <a:r>
              <a:rPr lang="en-US" sz="2400" dirty="0" smtClean="0">
                <a:solidFill>
                  <a:schemeClr val="bg1"/>
                </a:solidFill>
              </a:rPr>
              <a:t> gene </a:t>
            </a:r>
            <a:r>
              <a:rPr lang="en-US" sz="2400" dirty="0">
                <a:solidFill>
                  <a:schemeClr val="bg1"/>
                </a:solidFill>
              </a:rPr>
              <a:t>therapy</a:t>
            </a:r>
          </a:p>
        </p:txBody>
      </p:sp>
    </p:spTree>
    <p:extLst>
      <p:ext uri="{BB962C8B-B14F-4D97-AF65-F5344CB8AC3E}">
        <p14:creationId xmlns="" xmlns:p14="http://schemas.microsoft.com/office/powerpoint/2010/main" val="42890888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4346" y="357166"/>
            <a:ext cx="8501122" cy="928694"/>
          </a:xfrm>
        </p:spPr>
        <p:txBody>
          <a:bodyPr>
            <a:normAutofit/>
          </a:bodyPr>
          <a:lstStyle/>
          <a:p>
            <a:r>
              <a:rPr lang="en-US" b="1" dirty="0" smtClean="0"/>
              <a:t>  </a:t>
            </a:r>
            <a:endParaRPr lang="en-IN" sz="4000" dirty="0">
              <a:solidFill>
                <a:srgbClr val="FFFF00"/>
              </a:solidFill>
              <a:latin typeface="AR DESTINE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2296"/>
            <a:ext cx="8072494" cy="371477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IN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endParaRPr lang="en-IN" dirty="0" smtClean="0">
              <a:solidFill>
                <a:schemeClr val="bg1"/>
              </a:solidFill>
            </a:endParaRPr>
          </a:p>
          <a:p>
            <a:pPr marL="1143000" indent="-1143000" algn="just">
              <a:buFont typeface="Courier New" panose="02070309020205020404" pitchFamily="49" charset="0"/>
              <a:buChar char="o"/>
            </a:pPr>
            <a:r>
              <a:rPr lang="en-IN" sz="11200" dirty="0" smtClean="0">
                <a:solidFill>
                  <a:srgbClr val="FF7C80"/>
                </a:solidFill>
              </a:rPr>
              <a:t>Ornithine transcarbamylase (OTC</a:t>
            </a:r>
            <a:r>
              <a:rPr lang="en-IN" sz="11200" dirty="0" smtClean="0">
                <a:solidFill>
                  <a:schemeClr val="bg1"/>
                </a:solidFill>
              </a:rPr>
              <a:t>) deficiency Urea cycle disorder (1/10,000 births).</a:t>
            </a:r>
          </a:p>
          <a:p>
            <a:pPr algn="just"/>
            <a:endParaRPr lang="en-IN" sz="11200" dirty="0" smtClean="0">
              <a:solidFill>
                <a:schemeClr val="bg1"/>
              </a:solidFill>
            </a:endParaRPr>
          </a:p>
          <a:p>
            <a:pPr marL="1143000" indent="-1143000" algn="just">
              <a:buFont typeface="Courier New" panose="02070309020205020404" pitchFamily="49" charset="0"/>
              <a:buChar char="o"/>
            </a:pPr>
            <a:r>
              <a:rPr lang="en-IN" sz="11200" dirty="0" smtClean="0">
                <a:solidFill>
                  <a:schemeClr val="bg1"/>
                </a:solidFill>
              </a:rPr>
              <a:t>Encoded on X chromosome.</a:t>
            </a:r>
            <a:r>
              <a:rPr lang="en-IN" sz="11200" dirty="0">
                <a:solidFill>
                  <a:schemeClr val="bg1"/>
                </a:solidFill>
              </a:rPr>
              <a:t> </a:t>
            </a:r>
            <a:r>
              <a:rPr lang="en-IN" sz="11200" dirty="0" smtClean="0">
                <a:solidFill>
                  <a:schemeClr val="bg1"/>
                </a:solidFill>
              </a:rPr>
              <a:t>Females usually carriers, sons have disease.</a:t>
            </a:r>
          </a:p>
          <a:p>
            <a:pPr algn="just"/>
            <a:endParaRPr lang="en-IN" sz="11200" dirty="0" smtClean="0">
              <a:solidFill>
                <a:schemeClr val="bg1"/>
              </a:solidFill>
            </a:endParaRPr>
          </a:p>
          <a:p>
            <a:pPr marL="1143000" indent="-1143000" algn="just">
              <a:buFont typeface="Courier New" panose="02070309020205020404" pitchFamily="49" charset="0"/>
              <a:buChar char="o"/>
            </a:pPr>
            <a:r>
              <a:rPr lang="en-IN" sz="11200" dirty="0" smtClean="0">
                <a:solidFill>
                  <a:schemeClr val="bg1"/>
                </a:solidFill>
              </a:rPr>
              <a:t>Urea cycle = series of 5 liver enzymes that rid the body of ammonia (toxic breakdown product of protein).</a:t>
            </a:r>
          </a:p>
          <a:p>
            <a:pPr algn="just"/>
            <a:endParaRPr lang="en-IN" sz="11200" dirty="0" smtClean="0">
              <a:solidFill>
                <a:schemeClr val="bg1"/>
              </a:solidFill>
            </a:endParaRPr>
          </a:p>
          <a:p>
            <a:pPr algn="just"/>
            <a:r>
              <a:rPr lang="en-IN" sz="11200" dirty="0" smtClean="0">
                <a:solidFill>
                  <a:schemeClr val="bg1"/>
                </a:solidFill>
              </a:rPr>
              <a:t>If enzymes are missing or deficient, ammonia accumulates in the blood and travels to the brain and leads to coma, brain damage or death.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083131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620688"/>
            <a:ext cx="697577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750316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81000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Jesse </a:t>
            </a:r>
            <a:r>
              <a:rPr lang="en-US" sz="3600" dirty="0" err="1" smtClean="0">
                <a:solidFill>
                  <a:schemeClr val="bg1"/>
                </a:solidFill>
              </a:rPr>
              <a:t>Gelsinger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en-US" sz="3600" dirty="0" smtClean="0">
              <a:solidFill>
                <a:schemeClr val="bg1"/>
              </a:solidFill>
            </a:endParaRP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chemeClr val="bg1"/>
                </a:solidFill>
              </a:rPr>
              <a:t>Gene therapy began Sept. 13, 1999.</a:t>
            </a:r>
          </a:p>
          <a:p>
            <a:pPr lvl="1" algn="just"/>
            <a:endParaRPr lang="en-US" sz="3600" dirty="0" smtClean="0">
              <a:solidFill>
                <a:schemeClr val="bg1"/>
              </a:solidFill>
            </a:endParaRP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chemeClr val="bg1"/>
                </a:solidFill>
              </a:rPr>
              <a:t>He went to Coma on Sept. 14, Brain dead and life support terminated on Sept. 17, 1999.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endParaRPr lang="en-US" sz="3600" dirty="0">
              <a:solidFill>
                <a:schemeClr val="bg1"/>
              </a:solidFill>
            </a:endParaRP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en-US" sz="3600" dirty="0" smtClean="0">
                <a:solidFill>
                  <a:schemeClr val="bg1"/>
                </a:solidFill>
              </a:rPr>
              <a:t>Cause of death:  Respiratory Disease Syndrome.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45045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Requirements for Approval of Clinical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Trials for Gene Therapy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Knowledge of defect and how it causes </a:t>
            </a:r>
            <a:r>
              <a:rPr lang="en-US" dirty="0" smtClean="0">
                <a:solidFill>
                  <a:schemeClr val="bg1"/>
                </a:solidFill>
              </a:rPr>
              <a:t>symptoms.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bg1"/>
                </a:solidFill>
              </a:rPr>
              <a:t>animal </a:t>
            </a:r>
            <a:r>
              <a:rPr lang="en-US" dirty="0" smtClean="0">
                <a:solidFill>
                  <a:schemeClr val="bg1"/>
                </a:solidFill>
              </a:rPr>
              <a:t>model.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Success </a:t>
            </a:r>
            <a:r>
              <a:rPr lang="en-US" dirty="0">
                <a:solidFill>
                  <a:schemeClr val="bg1"/>
                </a:solidFill>
              </a:rPr>
              <a:t>in human cells growing </a:t>
            </a:r>
            <a:r>
              <a:rPr lang="en-US" i="1" dirty="0">
                <a:solidFill>
                  <a:schemeClr val="bg1"/>
                </a:solidFill>
              </a:rPr>
              <a:t>in </a:t>
            </a:r>
            <a:r>
              <a:rPr lang="en-US" i="1" dirty="0" smtClean="0">
                <a:solidFill>
                  <a:schemeClr val="bg1"/>
                </a:solidFill>
              </a:rPr>
              <a:t>vitro.</a:t>
            </a:r>
            <a:endParaRPr lang="en-US" i="1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No </a:t>
            </a:r>
            <a:r>
              <a:rPr lang="en-US" dirty="0">
                <a:solidFill>
                  <a:schemeClr val="bg1"/>
                </a:solidFill>
              </a:rPr>
              <a:t>alternate therapies, or patients for whom existing therapies </a:t>
            </a:r>
            <a:r>
              <a:rPr lang="en-US" dirty="0" smtClean="0">
                <a:solidFill>
                  <a:schemeClr val="bg1"/>
                </a:solidFill>
              </a:rPr>
              <a:t>are not </a:t>
            </a:r>
            <a:r>
              <a:rPr lang="en-US" dirty="0">
                <a:solidFill>
                  <a:schemeClr val="bg1"/>
                </a:solidFill>
              </a:rPr>
              <a:t>possible or have not </a:t>
            </a:r>
            <a:r>
              <a:rPr lang="en-US" dirty="0" smtClean="0">
                <a:solidFill>
                  <a:schemeClr val="bg1"/>
                </a:solidFill>
              </a:rPr>
              <a:t>worked.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Safe experiments.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13297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572428" cy="642942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FFFF00"/>
                </a:solidFill>
              </a:rPr>
              <a:t>TYPES OF GENE THERAPY</a:t>
            </a:r>
            <a:endParaRPr lang="en-IN" sz="3600" b="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35" t="37805" r="38641" b="14748"/>
          <a:stretch/>
        </p:blipFill>
        <p:spPr bwMode="auto">
          <a:xfrm>
            <a:off x="457200" y="1600200"/>
            <a:ext cx="8120728" cy="46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23265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1577"/>
            <a:ext cx="9144000" cy="57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Genetic Counseling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404664"/>
            <a:ext cx="7632848" cy="597666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rgbClr val="FFFF00"/>
                </a:solidFill>
              </a:rPr>
              <a:t>Germline</a:t>
            </a:r>
            <a:r>
              <a:rPr lang="en-US" b="1" dirty="0">
                <a:solidFill>
                  <a:srgbClr val="FFFF00"/>
                </a:solidFill>
              </a:rPr>
              <a:t> gene therapy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lters </a:t>
            </a:r>
            <a:r>
              <a:rPr lang="en-US" dirty="0">
                <a:solidFill>
                  <a:schemeClr val="bg1"/>
                </a:solidFill>
              </a:rPr>
              <a:t>the DNA of a gamete </a:t>
            </a:r>
            <a:r>
              <a:rPr lang="en-US" dirty="0" smtClean="0">
                <a:solidFill>
                  <a:schemeClr val="bg1"/>
                </a:solidFill>
              </a:rPr>
              <a:t>or fertilized </a:t>
            </a:r>
            <a:r>
              <a:rPr lang="en-US" dirty="0">
                <a:solidFill>
                  <a:schemeClr val="bg1"/>
                </a:solidFill>
              </a:rPr>
              <a:t>ovum. As a result, all cells of the individual </a:t>
            </a:r>
            <a:r>
              <a:rPr lang="en-US" dirty="0" smtClean="0">
                <a:solidFill>
                  <a:schemeClr val="bg1"/>
                </a:solidFill>
              </a:rPr>
              <a:t>have the </a:t>
            </a:r>
            <a:r>
              <a:rPr lang="en-US" dirty="0">
                <a:solidFill>
                  <a:schemeClr val="bg1"/>
                </a:solidFill>
              </a:rPr>
              <a:t>change.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Germline </a:t>
            </a:r>
            <a:r>
              <a:rPr lang="en-US" dirty="0">
                <a:solidFill>
                  <a:schemeClr val="bg1"/>
                </a:solidFill>
              </a:rPr>
              <a:t>gene therapy is heritable—it passes </a:t>
            </a:r>
            <a:r>
              <a:rPr lang="en-US" dirty="0" smtClean="0">
                <a:solidFill>
                  <a:schemeClr val="bg1"/>
                </a:solidFill>
              </a:rPr>
              <a:t>to offspring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not being done in humans, although it </a:t>
            </a:r>
            <a:r>
              <a:rPr lang="en-US" dirty="0" smtClean="0">
                <a:solidFill>
                  <a:schemeClr val="bg1"/>
                </a:solidFill>
              </a:rPr>
              <a:t>creates the </a:t>
            </a:r>
            <a:r>
              <a:rPr lang="en-US" dirty="0">
                <a:solidFill>
                  <a:schemeClr val="bg1"/>
                </a:solidFill>
              </a:rPr>
              <a:t>transgenic </a:t>
            </a:r>
            <a:r>
              <a:rPr lang="en-US" dirty="0" smtClean="0">
                <a:solidFill>
                  <a:schemeClr val="bg1"/>
                </a:solidFill>
              </a:rPr>
              <a:t>organisms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Somatic </a:t>
            </a:r>
            <a:r>
              <a:rPr lang="en-US" b="1" dirty="0">
                <a:solidFill>
                  <a:srgbClr val="FFFF00"/>
                </a:solidFill>
              </a:rPr>
              <a:t>gene therapy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orrects </a:t>
            </a:r>
            <a:r>
              <a:rPr lang="en-US" dirty="0">
                <a:solidFill>
                  <a:schemeClr val="bg1"/>
                </a:solidFill>
              </a:rPr>
              <a:t>only the cells that an </a:t>
            </a:r>
            <a:r>
              <a:rPr lang="en-US" dirty="0" smtClean="0">
                <a:solidFill>
                  <a:schemeClr val="bg1"/>
                </a:solidFill>
              </a:rPr>
              <a:t>illness affects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err="1">
                <a:solidFill>
                  <a:schemeClr val="bg1"/>
                </a:solidFill>
              </a:rPr>
              <a:t>nonheritable</a:t>
            </a:r>
            <a:r>
              <a:rPr lang="en-US" dirty="0">
                <a:solidFill>
                  <a:schemeClr val="bg1"/>
                </a:solidFill>
              </a:rPr>
              <a:t>: A recipient does not pass </a:t>
            </a:r>
            <a:r>
              <a:rPr lang="en-US" dirty="0" smtClean="0">
                <a:solidFill>
                  <a:schemeClr val="bg1"/>
                </a:solidFill>
              </a:rPr>
              <a:t>the genetic </a:t>
            </a:r>
            <a:r>
              <a:rPr lang="en-US" dirty="0">
                <a:solidFill>
                  <a:schemeClr val="bg1"/>
                </a:solidFill>
              </a:rPr>
              <a:t>correction to offspring.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Clearing </a:t>
            </a:r>
            <a:r>
              <a:rPr lang="en-US" dirty="0">
                <a:solidFill>
                  <a:schemeClr val="bg1"/>
                </a:solidFill>
              </a:rPr>
              <a:t>lungs congested </a:t>
            </a:r>
            <a:r>
              <a:rPr lang="en-US" dirty="0" smtClean="0">
                <a:solidFill>
                  <a:schemeClr val="bg1"/>
                </a:solidFill>
              </a:rPr>
              <a:t>from cystic </a:t>
            </a:r>
            <a:r>
              <a:rPr lang="en-US" dirty="0">
                <a:solidFill>
                  <a:schemeClr val="bg1"/>
                </a:solidFill>
              </a:rPr>
              <a:t>fibrosis with a nasal spray containing functional </a:t>
            </a:r>
            <a:r>
              <a:rPr lang="en-US" dirty="0" smtClean="0">
                <a:solidFill>
                  <a:schemeClr val="bg1"/>
                </a:solidFill>
              </a:rPr>
              <a:t>CFTR genes </a:t>
            </a:r>
            <a:r>
              <a:rPr lang="en-US" dirty="0">
                <a:solidFill>
                  <a:schemeClr val="bg1"/>
                </a:solidFill>
              </a:rPr>
              <a:t>is a type of somatic gene therapy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9826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62" y="1052736"/>
            <a:ext cx="484078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67791" y="44624"/>
            <a:ext cx="5988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Gene therapy approaches vary in invasiveness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692696"/>
            <a:ext cx="38435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7C80"/>
                </a:solidFill>
              </a:rPr>
              <a:t>Ex </a:t>
            </a:r>
            <a:r>
              <a:rPr lang="en-US" sz="2400" b="1" i="1" dirty="0">
                <a:solidFill>
                  <a:srgbClr val="FF7C80"/>
                </a:solidFill>
              </a:rPr>
              <a:t>vivo </a:t>
            </a:r>
            <a:r>
              <a:rPr lang="en-US" sz="2400" b="1" dirty="0">
                <a:solidFill>
                  <a:srgbClr val="FF7C80"/>
                </a:solidFill>
              </a:rPr>
              <a:t>gene </a:t>
            </a:r>
            <a:r>
              <a:rPr lang="en-US" sz="2400" b="1" dirty="0" smtClean="0">
                <a:solidFill>
                  <a:srgbClr val="FF7C80"/>
                </a:solidFill>
              </a:rPr>
              <a:t>therapy:</a:t>
            </a:r>
            <a:endParaRPr lang="en-US" sz="2400" b="1" dirty="0">
              <a:solidFill>
                <a:srgbClr val="FF7C80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Cells </a:t>
            </a:r>
            <a:r>
              <a:rPr lang="en-US" sz="2400" dirty="0">
                <a:solidFill>
                  <a:schemeClr val="bg1"/>
                </a:solidFill>
              </a:rPr>
              <a:t>can be altered outside </a:t>
            </a:r>
            <a:r>
              <a:rPr lang="en-US" sz="2400" dirty="0" smtClean="0">
                <a:solidFill>
                  <a:schemeClr val="bg1"/>
                </a:solidFill>
              </a:rPr>
              <a:t>the body </a:t>
            </a:r>
            <a:r>
              <a:rPr lang="en-US" sz="2400" dirty="0">
                <a:solidFill>
                  <a:schemeClr val="bg1"/>
                </a:solidFill>
              </a:rPr>
              <a:t>and then </a:t>
            </a:r>
            <a:r>
              <a:rPr lang="en-US" sz="2400" dirty="0" smtClean="0">
                <a:solidFill>
                  <a:schemeClr val="bg1"/>
                </a:solidFill>
              </a:rPr>
              <a:t>infused.</a:t>
            </a:r>
            <a:endParaRPr lang="en-US" sz="2400" b="1" dirty="0">
              <a:solidFill>
                <a:schemeClr val="bg1"/>
              </a:solidFill>
            </a:endParaRPr>
          </a:p>
          <a:p>
            <a:pPr algn="just"/>
            <a:r>
              <a:rPr lang="en-US" sz="2400" b="1" i="1" dirty="0" smtClean="0">
                <a:solidFill>
                  <a:srgbClr val="FF7C80"/>
                </a:solidFill>
              </a:rPr>
              <a:t>In </a:t>
            </a:r>
            <a:r>
              <a:rPr lang="en-US" sz="2400" b="1" i="1" dirty="0">
                <a:solidFill>
                  <a:srgbClr val="FF7C80"/>
                </a:solidFill>
              </a:rPr>
              <a:t>situ </a:t>
            </a:r>
            <a:r>
              <a:rPr lang="en-US" sz="2400" b="1" dirty="0">
                <a:solidFill>
                  <a:srgbClr val="FF7C80"/>
                </a:solidFill>
              </a:rPr>
              <a:t>gene </a:t>
            </a:r>
            <a:r>
              <a:rPr lang="en-US" sz="2400" b="1" dirty="0" smtClean="0">
                <a:solidFill>
                  <a:srgbClr val="FF7C80"/>
                </a:solidFill>
              </a:rPr>
              <a:t>therapy: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>
                <a:solidFill>
                  <a:schemeClr val="bg1"/>
                </a:solidFill>
              </a:rPr>
              <a:t>functional gene plus the DNA that delivers it (the vector) are injected into a very localized and accessible body part, such as a single melanoma skin cancer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400" b="1" i="1" dirty="0">
                <a:solidFill>
                  <a:srgbClr val="FF7C80"/>
                </a:solidFill>
              </a:rPr>
              <a:t>I</a:t>
            </a:r>
            <a:r>
              <a:rPr lang="en-US" sz="2400" b="1" i="1" dirty="0" smtClean="0">
                <a:solidFill>
                  <a:srgbClr val="FF7C80"/>
                </a:solidFill>
              </a:rPr>
              <a:t>n </a:t>
            </a:r>
            <a:r>
              <a:rPr lang="en-US" sz="2400" b="1" i="1" dirty="0">
                <a:solidFill>
                  <a:srgbClr val="FF7C80"/>
                </a:solidFill>
              </a:rPr>
              <a:t>vivo </a:t>
            </a:r>
            <a:r>
              <a:rPr lang="en-US" sz="2400" b="1" dirty="0" smtClean="0">
                <a:solidFill>
                  <a:srgbClr val="FF7C80"/>
                </a:solidFill>
              </a:rPr>
              <a:t>gene therapy: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(in </a:t>
            </a:r>
            <a:r>
              <a:rPr lang="en-US" sz="2400" dirty="0">
                <a:solidFill>
                  <a:schemeClr val="bg1"/>
                </a:solidFill>
              </a:rPr>
              <a:t>the living </a:t>
            </a:r>
            <a:r>
              <a:rPr lang="en-US" sz="2400" dirty="0" smtClean="0">
                <a:solidFill>
                  <a:schemeClr val="bg1"/>
                </a:solidFill>
              </a:rPr>
              <a:t>body)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>
                <a:solidFill>
                  <a:schemeClr val="bg1"/>
                </a:solidFill>
              </a:rPr>
              <a:t>the most invasive </a:t>
            </a:r>
            <a:r>
              <a:rPr lang="en-US" sz="2400" dirty="0" smtClean="0">
                <a:solidFill>
                  <a:schemeClr val="bg1"/>
                </a:solidFill>
              </a:rPr>
              <a:t>approach, the </a:t>
            </a:r>
            <a:r>
              <a:rPr lang="en-US" sz="2400" dirty="0">
                <a:solidFill>
                  <a:schemeClr val="bg1"/>
                </a:solidFill>
              </a:rPr>
              <a:t>gene and vector are introduced directly into the </a:t>
            </a:r>
            <a:r>
              <a:rPr lang="en-US" sz="2400" dirty="0" smtClean="0">
                <a:solidFill>
                  <a:schemeClr val="bg1"/>
                </a:solidFill>
              </a:rPr>
              <a:t>body.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608956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VivoGeneThera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" y="0"/>
            <a:ext cx="911901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3848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7915276" cy="1928802"/>
          </a:xfrm>
        </p:spPr>
        <p:txBody>
          <a:bodyPr>
            <a:normAutofit/>
          </a:bodyPr>
          <a:lstStyle/>
          <a:p>
            <a:r>
              <a:rPr lang="en-US" sz="3200" b="0" i="1" dirty="0" smtClean="0">
                <a:solidFill>
                  <a:srgbClr val="FFFF00"/>
                </a:solidFill>
              </a:rPr>
              <a:t>In vivo</a:t>
            </a:r>
            <a:r>
              <a:rPr lang="en-US" sz="3200" b="0" dirty="0" smtClean="0">
                <a:solidFill>
                  <a:srgbClr val="FFFF00"/>
                </a:solidFill>
              </a:rPr>
              <a:t> techniques usually utilize viral vectors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143932" cy="3286148"/>
          </a:xfrm>
        </p:spPr>
        <p:txBody>
          <a:bodyPr>
            <a:normAutofit fontScale="85000" lnSpcReduction="20000"/>
          </a:bodyPr>
          <a:lstStyle/>
          <a:p>
            <a:pPr lvl="1" algn="just"/>
            <a:r>
              <a:rPr lang="en-US" sz="3200" dirty="0" smtClean="0">
                <a:solidFill>
                  <a:schemeClr val="bg1"/>
                </a:solidFill>
              </a:rPr>
              <a:t>Virus : carrier of desired gene</a:t>
            </a:r>
          </a:p>
          <a:p>
            <a:pPr lvl="1" algn="just"/>
            <a:endParaRPr lang="en-US" sz="3200" dirty="0" smtClean="0">
              <a:solidFill>
                <a:schemeClr val="bg1"/>
              </a:solidFill>
            </a:endParaRP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Virus is usually “crippled” to disable its ability to cause disease.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Viral methods have proved to be the most efficient to date.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Many viral vectors can stable integrate the desired gene into the target cell’s genome.</a:t>
            </a:r>
          </a:p>
          <a:p>
            <a:pPr marL="457200" indent="-457200">
              <a:buFont typeface="Wingdings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899323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572428" cy="385765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Harshit\Desktop\In_vivo_gene_therap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850677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172348" cy="785817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FFFF00"/>
                </a:solidFill>
              </a:rPr>
              <a:t>In-situ Gene Therapy</a:t>
            </a:r>
            <a:endParaRPr lang="en-IN" sz="3600" b="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072362" cy="3571900"/>
          </a:xfrm>
        </p:spPr>
        <p:txBody>
          <a:bodyPr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Direct administration of therapeutic gene to the affected tissues.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Injection into a tumor nodule or organs such as </a:t>
            </a:r>
            <a:r>
              <a:rPr lang="en-US" dirty="0" smtClean="0">
                <a:solidFill>
                  <a:srgbClr val="FF7C80"/>
                </a:solidFill>
              </a:rPr>
              <a:t>GLIOMA</a:t>
            </a:r>
            <a:r>
              <a:rPr lang="en-US" dirty="0" smtClean="0">
                <a:solidFill>
                  <a:schemeClr val="bg1"/>
                </a:solidFill>
              </a:rPr>
              <a:t>-malignant progression of glial cells.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04760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7166"/>
            <a:ext cx="7772400" cy="1857365"/>
          </a:xfrm>
        </p:spPr>
        <p:txBody>
          <a:bodyPr>
            <a:normAutofit fontScale="90000"/>
          </a:bodyPr>
          <a:lstStyle/>
          <a:p>
            <a:r>
              <a:rPr lang="en-US" sz="4000" b="0" dirty="0" smtClean="0">
                <a:solidFill>
                  <a:srgbClr val="FFFF00"/>
                </a:solidFill>
              </a:rPr>
              <a:t>Techniques of Gene Therapy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858180" cy="492922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b="1" dirty="0" smtClean="0">
                <a:solidFill>
                  <a:srgbClr val="FF7C80"/>
                </a:solidFill>
              </a:rPr>
              <a:t>Addition</a:t>
            </a:r>
            <a:endParaRPr lang="en-US" sz="11200" dirty="0" smtClean="0">
              <a:solidFill>
                <a:srgbClr val="FF7C80"/>
              </a:solidFill>
            </a:endParaRPr>
          </a:p>
          <a:p>
            <a:pPr algn="just"/>
            <a:r>
              <a:rPr lang="en-US" sz="11200" dirty="0" smtClean="0">
                <a:solidFill>
                  <a:schemeClr val="bg1"/>
                </a:solidFill>
              </a:rPr>
              <a:t>Normal gene inserted into  a non-specific location within the genome to replace non- functional gene.</a:t>
            </a:r>
          </a:p>
          <a:p>
            <a:pPr algn="just"/>
            <a:endParaRPr lang="en-US" sz="11200" dirty="0" smtClean="0">
              <a:solidFill>
                <a:schemeClr val="bg1"/>
              </a:solidFill>
            </a:endParaRPr>
          </a:p>
          <a:p>
            <a:pPr algn="just"/>
            <a:r>
              <a:rPr lang="en-US" sz="11200" b="1" dirty="0">
                <a:solidFill>
                  <a:srgbClr val="FF7C80"/>
                </a:solidFill>
              </a:rPr>
              <a:t>Replacement</a:t>
            </a:r>
            <a:endParaRPr lang="en-US" sz="11200" dirty="0">
              <a:solidFill>
                <a:schemeClr val="bg1"/>
              </a:solidFill>
            </a:endParaRPr>
          </a:p>
          <a:p>
            <a:pPr algn="just"/>
            <a:r>
              <a:rPr lang="en-US" sz="11200" dirty="0" smtClean="0">
                <a:solidFill>
                  <a:schemeClr val="bg1"/>
                </a:solidFill>
              </a:rPr>
              <a:t>Abnormal gene swapped for a normal gene through homologous recombination.</a:t>
            </a:r>
          </a:p>
          <a:p>
            <a:pPr algn="just"/>
            <a:endParaRPr lang="en-US" sz="112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11200" b="1" dirty="0" smtClean="0">
                <a:solidFill>
                  <a:srgbClr val="FF7C80"/>
                </a:solidFill>
              </a:rPr>
              <a:t>Correction</a:t>
            </a:r>
          </a:p>
          <a:p>
            <a:pPr algn="just"/>
            <a:r>
              <a:rPr lang="en-US" sz="11200" dirty="0" smtClean="0">
                <a:solidFill>
                  <a:schemeClr val="bg1"/>
                </a:solidFill>
              </a:rPr>
              <a:t>Abnormal gene repaired  through selective reverse mutation.</a:t>
            </a:r>
          </a:p>
          <a:p>
            <a:pPr algn="l"/>
            <a:r>
              <a:rPr lang="en-US" sz="112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11200" b="1" dirty="0" smtClean="0"/>
              <a:t>  </a:t>
            </a:r>
            <a:r>
              <a:rPr lang="en-US" sz="6000" b="1" dirty="0" smtClean="0"/>
              <a:t> </a:t>
            </a:r>
            <a:endParaRPr lang="en-IN" sz="6000" b="1" dirty="0"/>
          </a:p>
        </p:txBody>
      </p:sp>
    </p:spTree>
    <p:extLst>
      <p:ext uri="{BB962C8B-B14F-4D97-AF65-F5344CB8AC3E}">
        <p14:creationId xmlns="" xmlns:p14="http://schemas.microsoft.com/office/powerpoint/2010/main" val="204361972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529538" cy="928693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FF00"/>
                </a:solidFill>
              </a:rPr>
              <a:t>Delivering methods of 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b="0" dirty="0" smtClean="0">
                <a:solidFill>
                  <a:srgbClr val="FFFF00"/>
                </a:solidFill>
              </a:rPr>
              <a:t> Gene</a:t>
            </a:r>
            <a:endParaRPr lang="en-IN" b="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358114" cy="4000528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7C80"/>
                </a:solidFill>
              </a:rPr>
              <a:t>Physical Methods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Microinjection.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Direct DNA injection.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Gene gun.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Electroporation.</a:t>
            </a:r>
          </a:p>
          <a:p>
            <a:pPr algn="just"/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9485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643866" cy="5214974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Chemical Methods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Receptor mediated gene delivery.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Embryo therapy through IVF-technology.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rgbClr val="FFFF00"/>
                </a:solidFill>
              </a:rPr>
              <a:t>Biological Methods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Retrovirus.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Adeno-associated virus.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Adeno virus.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57780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815" y="10180"/>
            <a:ext cx="4397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Vectors used in gene therapy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8742461"/>
              </p:ext>
            </p:extLst>
          </p:nvPr>
        </p:nvGraphicFramePr>
        <p:xfrm>
          <a:off x="0" y="533401"/>
          <a:ext cx="9144001" cy="618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338"/>
                <a:gridCol w="3368842"/>
                <a:gridCol w="3898821"/>
              </a:tblGrid>
              <a:tr h="69681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Vectors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1BB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lang="en-US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1BB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lang="en-US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1BB5B1"/>
                    </a:solidFill>
                  </a:tcPr>
                </a:tc>
              </a:tr>
              <a:tr h="123801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Retrovirus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-Efficient transfer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-Long term expression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Transfers DNA only to dividing cells,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inserts randomly; risk of producing wild type virus; insertional mutation.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908892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Adenovirus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-Transfers to non dividing cells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-Can carry large therapeutic genes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immune reaction.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238019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Adeno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-associated 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-Does not cause immune reaction to nonpathogenic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-Does not integrate so no risk  of insertional inactivation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Holds small amount of DNA; 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hard to produce.</a:t>
                      </a:r>
                      <a:endParaRPr lang="en-US" dirty="0"/>
                    </a:p>
                  </a:txBody>
                  <a:tcPr/>
                </a:tc>
              </a:tr>
              <a:tr h="636224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Herpes 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-Can insert into cells of nervous system;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Hard to produce in large quantities.</a:t>
                      </a:r>
                      <a:endParaRPr lang="en-US" dirty="0"/>
                    </a:p>
                  </a:txBody>
                  <a:tcPr/>
                </a:tc>
              </a:tr>
              <a:tr h="145422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Lentivirus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-Can accommodate large genes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-Capable of infecting non dividing cells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-Insertional inactivation is low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 concerns.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84760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90872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FF00"/>
                </a:solidFill>
              </a:rPr>
              <a:t>Treating </a:t>
            </a:r>
            <a:r>
              <a:rPr lang="en-US" sz="2800" b="1" dirty="0">
                <a:solidFill>
                  <a:srgbClr val="FFFF00"/>
                </a:solidFill>
              </a:rPr>
              <a:t>Genetic </a:t>
            </a:r>
            <a:r>
              <a:rPr lang="en-US" sz="2800" b="1" dirty="0" smtClean="0">
                <a:solidFill>
                  <a:srgbClr val="FFFF00"/>
                </a:solidFill>
              </a:rPr>
              <a:t>Disease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Removing </a:t>
            </a:r>
            <a:r>
              <a:rPr lang="en-US" sz="2800" dirty="0">
                <a:solidFill>
                  <a:schemeClr val="bg1"/>
                </a:solidFill>
              </a:rPr>
              <a:t>an affected body </a:t>
            </a:r>
            <a:r>
              <a:rPr lang="en-US" sz="2800" dirty="0" smtClean="0">
                <a:solidFill>
                  <a:schemeClr val="bg1"/>
                </a:solidFill>
              </a:rPr>
              <a:t>part.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Replacing </a:t>
            </a:r>
            <a:r>
              <a:rPr lang="en-US" sz="2800" dirty="0">
                <a:solidFill>
                  <a:schemeClr val="bg1"/>
                </a:solidFill>
              </a:rPr>
              <a:t>an affected body part or biochemical </a:t>
            </a:r>
            <a:r>
              <a:rPr lang="en-US" sz="2800" dirty="0" smtClean="0">
                <a:solidFill>
                  <a:schemeClr val="bg1"/>
                </a:solidFill>
              </a:rPr>
              <a:t>with material </a:t>
            </a:r>
            <a:r>
              <a:rPr lang="en-US" sz="2800" dirty="0">
                <a:solidFill>
                  <a:schemeClr val="bg1"/>
                </a:solidFill>
              </a:rPr>
              <a:t>from a </a:t>
            </a:r>
            <a:r>
              <a:rPr lang="en-US" sz="2800" dirty="0" smtClean="0">
                <a:solidFill>
                  <a:schemeClr val="bg1"/>
                </a:solidFill>
              </a:rPr>
              <a:t>donor.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Delivering </a:t>
            </a:r>
            <a:r>
              <a:rPr lang="en-US" sz="2800" dirty="0">
                <a:solidFill>
                  <a:schemeClr val="bg1"/>
                </a:solidFill>
              </a:rPr>
              <a:t>pure, human proteins derived </a:t>
            </a:r>
            <a:r>
              <a:rPr lang="en-US" sz="2800" dirty="0" smtClean="0">
                <a:solidFill>
                  <a:schemeClr val="bg1"/>
                </a:solidFill>
              </a:rPr>
              <a:t>from recombinant </a:t>
            </a:r>
            <a:r>
              <a:rPr lang="en-US" sz="2800" dirty="0">
                <a:solidFill>
                  <a:schemeClr val="bg1"/>
                </a:solidFill>
              </a:rPr>
              <a:t>DNA technology to compensate </a:t>
            </a:r>
            <a:r>
              <a:rPr lang="en-US" sz="2800" dirty="0" smtClean="0">
                <a:solidFill>
                  <a:schemeClr val="bg1"/>
                </a:solidFill>
              </a:rPr>
              <a:t>for   the effects </a:t>
            </a:r>
            <a:r>
              <a:rPr lang="en-US" sz="2800" dirty="0">
                <a:solidFill>
                  <a:schemeClr val="bg1"/>
                </a:solidFill>
              </a:rPr>
              <a:t>of a </a:t>
            </a:r>
            <a:r>
              <a:rPr lang="en-US" sz="2800" dirty="0" smtClean="0">
                <a:solidFill>
                  <a:schemeClr val="bg1"/>
                </a:solidFill>
              </a:rPr>
              <a:t>mutation.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 </a:t>
            </a:r>
            <a:r>
              <a:rPr lang="en-US" sz="2800" dirty="0">
                <a:solidFill>
                  <a:schemeClr val="bg1"/>
                </a:solidFill>
              </a:rPr>
              <a:t>therapy, to replace mutant </a:t>
            </a:r>
            <a:r>
              <a:rPr lang="en-US" sz="2800" dirty="0" smtClean="0">
                <a:solidFill>
                  <a:schemeClr val="bg1"/>
                </a:solidFill>
              </a:rPr>
              <a:t>alleles.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53398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20633"/>
            <a:ext cx="5593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Vectors used in gene therapy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4530876"/>
              </p:ext>
            </p:extLst>
          </p:nvPr>
        </p:nvGraphicFramePr>
        <p:xfrm>
          <a:off x="367262" y="1859280"/>
          <a:ext cx="82089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458"/>
                <a:gridCol w="3024336"/>
                <a:gridCol w="35001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Vector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1BB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Advantages</a:t>
                      </a:r>
                      <a:endParaRPr lang="en-US" sz="24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1BB5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endParaRPr lang="en-US" sz="24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1BB5B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 pills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-Pill deliver the gene to the intestine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Liposomes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 replication; does not stimulate  immune reaction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efficiency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injection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-No replication; directed toward specific tissues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efficiency; does not work well within some tissue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847605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few somatic gene </a:t>
            </a:r>
            <a:r>
              <a:rPr lang="en-US" sz="2800" dirty="0" smtClean="0">
                <a:solidFill>
                  <a:srgbClr val="FFFF00"/>
                </a:solidFill>
              </a:rPr>
              <a:t>therapies under </a:t>
            </a:r>
            <a:r>
              <a:rPr lang="en-US" sz="2800" dirty="0">
                <a:solidFill>
                  <a:srgbClr val="FFFF00"/>
                </a:solidFill>
              </a:rPr>
              <a:t>investigation.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7C80"/>
                </a:solidFill>
              </a:rPr>
              <a:t>Endothelium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Genetically altered endothelium can </a:t>
            </a:r>
            <a:r>
              <a:rPr lang="en-US" sz="2800" dirty="0" smtClean="0">
                <a:solidFill>
                  <a:schemeClr val="bg1"/>
                </a:solidFill>
              </a:rPr>
              <a:t>secrete a </a:t>
            </a:r>
            <a:r>
              <a:rPr lang="en-US" sz="2800" dirty="0">
                <a:solidFill>
                  <a:schemeClr val="bg1"/>
                </a:solidFill>
              </a:rPr>
              <a:t>needed protein directly into the bloodstream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b="1" dirty="0">
                <a:solidFill>
                  <a:srgbClr val="FF7C80"/>
                </a:solidFill>
              </a:rPr>
              <a:t>Skin </a:t>
            </a:r>
            <a:endParaRPr lang="en-US" sz="2800" b="1" dirty="0" smtClean="0">
              <a:solidFill>
                <a:srgbClr val="FF7C80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Skin </a:t>
            </a:r>
            <a:r>
              <a:rPr lang="en-US" sz="2800" dirty="0">
                <a:solidFill>
                  <a:schemeClr val="bg1"/>
                </a:solidFill>
              </a:rPr>
              <a:t>cells grow well. A person can donate a patch </a:t>
            </a:r>
            <a:r>
              <a:rPr lang="en-US" sz="2800" dirty="0" smtClean="0">
                <a:solidFill>
                  <a:schemeClr val="bg1"/>
                </a:solidFill>
              </a:rPr>
              <a:t>of skin after </a:t>
            </a:r>
            <a:r>
              <a:rPr lang="en-US" sz="2800" dirty="0">
                <a:solidFill>
                  <a:schemeClr val="bg1"/>
                </a:solidFill>
              </a:rPr>
              <a:t>a genetic </a:t>
            </a:r>
            <a:r>
              <a:rPr lang="en-US" sz="2800" dirty="0" smtClean="0">
                <a:solidFill>
                  <a:schemeClr val="bg1"/>
                </a:solidFill>
              </a:rPr>
              <a:t>manipulation, the </a:t>
            </a:r>
            <a:r>
              <a:rPr lang="en-US" sz="2800" dirty="0">
                <a:solidFill>
                  <a:schemeClr val="bg1"/>
                </a:solidFill>
              </a:rPr>
              <a:t>sample can grow to the size of a bathmat </a:t>
            </a:r>
            <a:r>
              <a:rPr lang="en-US" sz="2800" dirty="0" smtClean="0">
                <a:solidFill>
                  <a:schemeClr val="bg1"/>
                </a:solidFill>
              </a:rPr>
              <a:t>within 3 </a:t>
            </a:r>
            <a:r>
              <a:rPr lang="en-US" sz="2800" dirty="0">
                <a:solidFill>
                  <a:schemeClr val="bg1"/>
                </a:solidFill>
              </a:rPr>
              <a:t>weeks, and the skin can be grafted back onto the </a:t>
            </a:r>
            <a:r>
              <a:rPr lang="en-US" sz="2800" dirty="0" smtClean="0">
                <a:solidFill>
                  <a:schemeClr val="bg1"/>
                </a:solidFill>
              </a:rPr>
              <a:t>person. Skin </a:t>
            </a:r>
            <a:r>
              <a:rPr lang="en-US" sz="2800" dirty="0">
                <a:solidFill>
                  <a:schemeClr val="bg1"/>
                </a:solidFill>
              </a:rPr>
              <a:t>grafts can be genetically modified to secrete </a:t>
            </a:r>
            <a:r>
              <a:rPr lang="en-US" sz="2800" dirty="0" smtClean="0">
                <a:solidFill>
                  <a:schemeClr val="bg1"/>
                </a:solidFill>
              </a:rPr>
              <a:t>therapeutic proteins.</a:t>
            </a: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7932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few somatic gene </a:t>
            </a:r>
            <a:r>
              <a:rPr lang="en-US" sz="2800" dirty="0" smtClean="0">
                <a:solidFill>
                  <a:srgbClr val="FFFF00"/>
                </a:solidFill>
              </a:rPr>
              <a:t>therapies under </a:t>
            </a:r>
            <a:r>
              <a:rPr lang="en-US" sz="2800" dirty="0">
                <a:solidFill>
                  <a:srgbClr val="FFFF00"/>
                </a:solidFill>
              </a:rPr>
              <a:t>investigation.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FF7C80"/>
                </a:solidFill>
              </a:rPr>
              <a:t>Muscle</a:t>
            </a:r>
          </a:p>
          <a:p>
            <a:pPr algn="just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Muscle </a:t>
            </a:r>
            <a:r>
              <a:rPr lang="en-US" sz="2800" dirty="0" smtClean="0">
                <a:solidFill>
                  <a:schemeClr val="bg1"/>
                </a:solidFill>
              </a:rPr>
              <a:t>comprises </a:t>
            </a:r>
            <a:r>
              <a:rPr lang="en-US" sz="2800" dirty="0">
                <a:solidFill>
                  <a:schemeClr val="bg1"/>
                </a:solidFill>
              </a:rPr>
              <a:t>about half of the body’s mass, is </a:t>
            </a:r>
            <a:r>
              <a:rPr lang="en-US" sz="2800" dirty="0" smtClean="0">
                <a:solidFill>
                  <a:schemeClr val="bg1"/>
                </a:solidFill>
              </a:rPr>
              <a:t>easily accessible</a:t>
            </a:r>
            <a:r>
              <a:rPr lang="en-US" sz="2800" dirty="0">
                <a:solidFill>
                  <a:schemeClr val="bg1"/>
                </a:solidFill>
              </a:rPr>
              <a:t>, and is near a blood supply. </a:t>
            </a:r>
            <a:r>
              <a:rPr lang="en-US" sz="2800" dirty="0" smtClean="0">
                <a:solidFill>
                  <a:schemeClr val="bg1"/>
                </a:solidFill>
              </a:rPr>
              <a:t>treatments </a:t>
            </a:r>
            <a:r>
              <a:rPr lang="en-US" sz="2800" dirty="0">
                <a:solidFill>
                  <a:schemeClr val="bg1"/>
                </a:solidFill>
              </a:rPr>
              <a:t>for muscular </a:t>
            </a:r>
            <a:r>
              <a:rPr lang="en-US" sz="2800" dirty="0" smtClean="0">
                <a:solidFill>
                  <a:schemeClr val="bg1"/>
                </a:solidFill>
              </a:rPr>
              <a:t>dystrophies. </a:t>
            </a: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FF7C80"/>
                </a:solidFill>
              </a:rPr>
              <a:t>Liver 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This </a:t>
            </a:r>
            <a:r>
              <a:rPr lang="en-US" sz="2800" dirty="0">
                <a:solidFill>
                  <a:schemeClr val="bg1"/>
                </a:solidFill>
              </a:rPr>
              <a:t>largest organ is an important candidate for </a:t>
            </a:r>
            <a:r>
              <a:rPr lang="en-US" sz="2800" dirty="0" smtClean="0">
                <a:solidFill>
                  <a:schemeClr val="bg1"/>
                </a:solidFill>
              </a:rPr>
              <a:t>gene therapy </a:t>
            </a:r>
            <a:r>
              <a:rPr lang="en-US" sz="2800" dirty="0">
                <a:solidFill>
                  <a:schemeClr val="bg1"/>
                </a:solidFill>
              </a:rPr>
              <a:t>because it has many functions and can regenerate. </a:t>
            </a:r>
            <a:r>
              <a:rPr lang="en-US" sz="2800" dirty="0" smtClean="0">
                <a:solidFill>
                  <a:schemeClr val="bg1"/>
                </a:solidFill>
              </a:rPr>
              <a:t>To treat </a:t>
            </a:r>
            <a:r>
              <a:rPr lang="en-US" sz="2800" dirty="0">
                <a:solidFill>
                  <a:schemeClr val="bg1"/>
                </a:solidFill>
              </a:rPr>
              <a:t>some inborn errors, as little as 5 percent of the liver’s </a:t>
            </a:r>
            <a:r>
              <a:rPr lang="en-US" sz="2800" dirty="0" smtClean="0">
                <a:solidFill>
                  <a:schemeClr val="bg1"/>
                </a:solidFill>
              </a:rPr>
              <a:t>10 trillion </a:t>
            </a:r>
            <a:r>
              <a:rPr lang="en-US" sz="2800" dirty="0">
                <a:solidFill>
                  <a:schemeClr val="bg1"/>
                </a:solidFill>
              </a:rPr>
              <a:t>cells would need to be corrected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79328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47" y="609600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7C80"/>
                </a:solidFill>
              </a:rPr>
              <a:t>Lungs </a:t>
            </a:r>
            <a:endParaRPr lang="en-US" sz="2800" b="1" dirty="0" smtClean="0">
              <a:solidFill>
                <a:srgbClr val="FF7C80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respiratory tract is easily accessed with an aerosol </a:t>
            </a:r>
            <a:r>
              <a:rPr lang="en-US" sz="2800" dirty="0" smtClean="0">
                <a:solidFill>
                  <a:schemeClr val="bg1"/>
                </a:solidFill>
              </a:rPr>
              <a:t>spray. Several </a:t>
            </a:r>
            <a:r>
              <a:rPr lang="en-US" sz="2800" dirty="0">
                <a:solidFill>
                  <a:schemeClr val="bg1"/>
                </a:solidFill>
              </a:rPr>
              <a:t>aerosols to treat cystic fibrosis replace the defective gene, but the correction is short-lived and localized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b="1" dirty="0">
                <a:solidFill>
                  <a:srgbClr val="FF7C80"/>
                </a:solidFill>
              </a:rPr>
              <a:t>Nervous </a:t>
            </a:r>
            <a:r>
              <a:rPr lang="en-US" sz="2800" b="1" dirty="0" smtClean="0">
                <a:solidFill>
                  <a:srgbClr val="FF7C80"/>
                </a:solidFill>
              </a:rPr>
              <a:t>Tissue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Neurons </a:t>
            </a:r>
            <a:r>
              <a:rPr lang="en-US" sz="2800" dirty="0">
                <a:solidFill>
                  <a:schemeClr val="bg1"/>
                </a:solidFill>
              </a:rPr>
              <a:t>are difficult targets because </a:t>
            </a:r>
            <a:r>
              <a:rPr lang="en-US" sz="2800" dirty="0" smtClean="0">
                <a:solidFill>
                  <a:schemeClr val="bg1"/>
                </a:solidFill>
              </a:rPr>
              <a:t>they do </a:t>
            </a:r>
            <a:r>
              <a:rPr lang="en-US" sz="2800" dirty="0">
                <a:solidFill>
                  <a:schemeClr val="bg1"/>
                </a:solidFill>
              </a:rPr>
              <a:t>not divide. Gene therapy can alter other cell types, such </a:t>
            </a:r>
            <a:r>
              <a:rPr lang="en-US" sz="2800" dirty="0" smtClean="0">
                <a:solidFill>
                  <a:schemeClr val="bg1"/>
                </a:solidFill>
              </a:rPr>
              <a:t>as fibroblasts </a:t>
            </a:r>
            <a:r>
              <a:rPr lang="en-US" sz="2800" dirty="0">
                <a:solidFill>
                  <a:schemeClr val="bg1"/>
                </a:solidFill>
              </a:rPr>
              <a:t>to secrete nerve growth factors or manufacture </a:t>
            </a:r>
            <a:r>
              <a:rPr lang="en-US" sz="2800" dirty="0" smtClean="0">
                <a:solidFill>
                  <a:schemeClr val="bg1"/>
                </a:solidFill>
              </a:rPr>
              <a:t>the enzymes </a:t>
            </a:r>
            <a:r>
              <a:rPr lang="en-US" sz="2800" dirty="0">
                <a:solidFill>
                  <a:schemeClr val="bg1"/>
                </a:solidFill>
              </a:rPr>
              <a:t>necessary to produce certain neurotransmitters. </a:t>
            </a:r>
            <a:r>
              <a:rPr lang="en-US" sz="2800" dirty="0" smtClean="0">
                <a:solidFill>
                  <a:schemeClr val="bg1"/>
                </a:solidFill>
              </a:rPr>
              <a:t>Then the </a:t>
            </a:r>
            <a:r>
              <a:rPr lang="en-US" sz="2800" dirty="0">
                <a:solidFill>
                  <a:schemeClr val="bg1"/>
                </a:solidFill>
              </a:rPr>
              <a:t>altered cells are implanted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0341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47" y="1196752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2800" b="1" dirty="0">
                <a:solidFill>
                  <a:srgbClr val="FF7C80"/>
                </a:solidFill>
              </a:rPr>
              <a:t>Cancer </a:t>
            </a:r>
            <a:endParaRPr lang="en-US" sz="2800" b="1" dirty="0" smtClean="0">
              <a:solidFill>
                <a:srgbClr val="FF7C80"/>
              </a:solidFill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About </a:t>
            </a:r>
            <a:r>
              <a:rPr lang="en-US" sz="2800" dirty="0">
                <a:solidFill>
                  <a:schemeClr val="bg1"/>
                </a:solidFill>
              </a:rPr>
              <a:t>half of current gene therapy trials target </a:t>
            </a:r>
            <a:r>
              <a:rPr lang="en-US" sz="2800" dirty="0" smtClean="0">
                <a:solidFill>
                  <a:schemeClr val="bg1"/>
                </a:solidFill>
              </a:rPr>
              <a:t>cancer. These </a:t>
            </a:r>
            <a:r>
              <a:rPr lang="en-US" sz="2800" dirty="0">
                <a:solidFill>
                  <a:schemeClr val="bg1"/>
                </a:solidFill>
              </a:rPr>
              <a:t>approaches enable cancer cells, or their </a:t>
            </a:r>
            <a:r>
              <a:rPr lang="en-US" sz="2800" dirty="0" smtClean="0">
                <a:solidFill>
                  <a:schemeClr val="bg1"/>
                </a:solidFill>
              </a:rPr>
              <a:t>neighbors, to </a:t>
            </a:r>
            <a:r>
              <a:rPr lang="en-US" sz="2800" dirty="0">
                <a:solidFill>
                  <a:schemeClr val="bg1"/>
                </a:solidFill>
              </a:rPr>
              <a:t>produce proteins that dampen oncogene expression, </a:t>
            </a:r>
            <a:r>
              <a:rPr lang="en-US" sz="2800" dirty="0" smtClean="0">
                <a:solidFill>
                  <a:schemeClr val="bg1"/>
                </a:solidFill>
              </a:rPr>
              <a:t>bolster tumor </a:t>
            </a:r>
            <a:r>
              <a:rPr lang="en-US" sz="2800" dirty="0">
                <a:solidFill>
                  <a:schemeClr val="bg1"/>
                </a:solidFill>
              </a:rPr>
              <a:t>suppression, strengthen or redirect the immune </a:t>
            </a:r>
            <a:r>
              <a:rPr lang="en-US" sz="2800" dirty="0" smtClean="0">
                <a:solidFill>
                  <a:schemeClr val="bg1"/>
                </a:solidFill>
              </a:rPr>
              <a:t>response, or </a:t>
            </a:r>
            <a:r>
              <a:rPr lang="en-US" sz="2800" dirty="0">
                <a:solidFill>
                  <a:schemeClr val="bg1"/>
                </a:solidFill>
              </a:rPr>
              <a:t>induce apoptosis</a:t>
            </a:r>
          </a:p>
        </p:txBody>
      </p:sp>
    </p:spTree>
    <p:extLst>
      <p:ext uri="{BB962C8B-B14F-4D97-AF65-F5344CB8AC3E}">
        <p14:creationId xmlns="" xmlns:p14="http://schemas.microsoft.com/office/powerpoint/2010/main" val="35970341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Two Success Stories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7C80"/>
                </a:solidFill>
              </a:rPr>
              <a:t>Efforts </a:t>
            </a:r>
            <a:r>
              <a:rPr lang="en-US" dirty="0">
                <a:solidFill>
                  <a:srgbClr val="FF7C80"/>
                </a:solidFill>
              </a:rPr>
              <a:t>begun in 1995 to treat </a:t>
            </a:r>
            <a:r>
              <a:rPr lang="en-US" dirty="0" err="1">
                <a:solidFill>
                  <a:srgbClr val="FF7C80"/>
                </a:solidFill>
              </a:rPr>
              <a:t>Canavan</a:t>
            </a:r>
            <a:r>
              <a:rPr lang="en-US" dirty="0">
                <a:solidFill>
                  <a:srgbClr val="FF7C80"/>
                </a:solidFill>
              </a:rPr>
              <a:t> </a:t>
            </a:r>
            <a:r>
              <a:rPr lang="en-US" dirty="0" smtClean="0">
                <a:solidFill>
                  <a:srgbClr val="FF7C80"/>
                </a:solidFill>
              </a:rPr>
              <a:t>disease continued</a:t>
            </a:r>
            <a:r>
              <a:rPr lang="en-US" dirty="0">
                <a:solidFill>
                  <a:srgbClr val="FF7C80"/>
                </a:solidFill>
              </a:rPr>
              <a:t>, despite Jesse </a:t>
            </a:r>
            <a:r>
              <a:rPr lang="en-US" dirty="0" err="1">
                <a:solidFill>
                  <a:srgbClr val="FF7C80"/>
                </a:solidFill>
              </a:rPr>
              <a:t>Gelsinger’s</a:t>
            </a:r>
            <a:r>
              <a:rPr lang="en-US" dirty="0">
                <a:solidFill>
                  <a:srgbClr val="FF7C80"/>
                </a:solidFill>
              </a:rPr>
              <a:t> fate</a:t>
            </a:r>
            <a:r>
              <a:rPr lang="en-US" dirty="0" smtClean="0">
                <a:solidFill>
                  <a:srgbClr val="FF7C80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chemeClr val="bg1"/>
                </a:solidFill>
              </a:rPr>
              <a:t>Canavan</a:t>
            </a:r>
            <a:r>
              <a:rPr lang="en-US" dirty="0">
                <a:solidFill>
                  <a:schemeClr val="bg1"/>
                </a:solidFill>
              </a:rPr>
              <a:t> disease is an ideal candidate for </a:t>
            </a:r>
            <a:r>
              <a:rPr lang="en-US" dirty="0" smtClean="0">
                <a:solidFill>
                  <a:schemeClr val="bg1"/>
                </a:solidFill>
              </a:rPr>
              <a:t>gene therapy </a:t>
            </a:r>
            <a:r>
              <a:rPr lang="en-US" dirty="0">
                <a:solidFill>
                  <a:schemeClr val="bg1"/>
                </a:solidFill>
              </a:rPr>
              <a:t>for several reasons: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1. The gene and protein are well known.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2. There is a window of time </a:t>
            </a:r>
            <a:r>
              <a:rPr lang="en-US" dirty="0" smtClean="0">
                <a:solidFill>
                  <a:schemeClr val="bg1"/>
                </a:solidFill>
              </a:rPr>
              <a:t>when affected </a:t>
            </a:r>
            <a:r>
              <a:rPr lang="en-US" dirty="0">
                <a:solidFill>
                  <a:schemeClr val="bg1"/>
                </a:solidFill>
              </a:rPr>
              <a:t>children are healthy enough </a:t>
            </a:r>
            <a:r>
              <a:rPr lang="en-US" dirty="0" smtClean="0">
                <a:solidFill>
                  <a:schemeClr val="bg1"/>
                </a:solidFill>
              </a:rPr>
              <a:t>to be </a:t>
            </a:r>
            <a:r>
              <a:rPr lang="en-US" dirty="0">
                <a:solidFill>
                  <a:schemeClr val="bg1"/>
                </a:solidFill>
              </a:rPr>
              <a:t>treated.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3. Only </a:t>
            </a:r>
            <a:r>
              <a:rPr lang="en-US" dirty="0">
                <a:solidFill>
                  <a:schemeClr val="bg1"/>
                </a:solidFill>
              </a:rPr>
              <a:t>the brain is affected.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4. Brain scans can monitor response to </a:t>
            </a:r>
            <a:r>
              <a:rPr lang="en-US" dirty="0" smtClean="0">
                <a:solidFill>
                  <a:schemeClr val="bg1"/>
                </a:solidFill>
              </a:rPr>
              <a:t>experimental treatment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5. No traditional treatment </a:t>
            </a:r>
            <a:r>
              <a:rPr lang="en-US" dirty="0" smtClean="0">
                <a:solidFill>
                  <a:schemeClr val="bg1"/>
                </a:solidFill>
              </a:rPr>
              <a:t>exists.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44154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32" y="637119"/>
            <a:ext cx="42291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2302357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Max </a:t>
            </a:r>
            <a:r>
              <a:rPr lang="en-US" sz="2400" dirty="0" err="1">
                <a:solidFill>
                  <a:schemeClr val="bg1"/>
                </a:solidFill>
              </a:rPr>
              <a:t>Randell</a:t>
            </a:r>
            <a:r>
              <a:rPr lang="en-US" sz="2400" dirty="0">
                <a:solidFill>
                  <a:schemeClr val="bg1"/>
                </a:solidFill>
              </a:rPr>
              <a:t> was not expected to survive his first 2 years. Today, he is </a:t>
            </a:r>
            <a:r>
              <a:rPr lang="en-US" sz="2400" dirty="0" smtClean="0">
                <a:solidFill>
                  <a:schemeClr val="bg1"/>
                </a:solidFill>
              </a:rPr>
              <a:t>on the </a:t>
            </a:r>
            <a:r>
              <a:rPr lang="en-US" sz="2400" dirty="0">
                <a:solidFill>
                  <a:schemeClr val="bg1"/>
                </a:solidFill>
              </a:rPr>
              <a:t>brink of adolescence, thanks to gene therapy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675524"/>
            <a:ext cx="3855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Fighting </a:t>
            </a:r>
            <a:r>
              <a:rPr lang="en-US" sz="2800" dirty="0" err="1">
                <a:solidFill>
                  <a:schemeClr val="bg1"/>
                </a:solidFill>
              </a:rPr>
              <a:t>Canavan</a:t>
            </a:r>
            <a:r>
              <a:rPr lang="en-US" sz="2800" dirty="0">
                <a:solidFill>
                  <a:schemeClr val="bg1"/>
                </a:solidFill>
              </a:rPr>
              <a:t> Disease</a:t>
            </a:r>
          </a:p>
        </p:txBody>
      </p:sp>
    </p:spTree>
    <p:extLst>
      <p:ext uri="{BB962C8B-B14F-4D97-AF65-F5344CB8AC3E}">
        <p14:creationId xmlns="" xmlns:p14="http://schemas.microsoft.com/office/powerpoint/2010/main" val="24841798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011"/>
            <a:ext cx="7344816" cy="627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81566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039" y="620688"/>
            <a:ext cx="6262838" cy="418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7039" y="5536029"/>
            <a:ext cx="653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Gene therapy for </a:t>
            </a:r>
            <a:r>
              <a:rPr lang="en-US" sz="2400" dirty="0" err="1">
                <a:solidFill>
                  <a:schemeClr val="bg1"/>
                </a:solidFill>
              </a:rPr>
              <a:t>Leber’s</a:t>
            </a:r>
            <a:r>
              <a:rPr lang="en-US" sz="2400" dirty="0">
                <a:solidFill>
                  <a:schemeClr val="bg1"/>
                </a:solidFill>
              </a:rPr>
              <a:t> congenital </a:t>
            </a:r>
            <a:r>
              <a:rPr lang="en-US" sz="2400" dirty="0" err="1" smtClean="0">
                <a:solidFill>
                  <a:schemeClr val="bg1"/>
                </a:solidFill>
              </a:rPr>
              <a:t>amaurosis</a:t>
            </a:r>
            <a:r>
              <a:rPr lang="en-US" sz="2400" dirty="0" smtClean="0">
                <a:solidFill>
                  <a:schemeClr val="bg1"/>
                </a:solidFill>
              </a:rPr>
              <a:t> II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773324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Scientific 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. Which cells should be treated, and how?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2. What proportion of the targeted </a:t>
            </a:r>
            <a:r>
              <a:rPr lang="en-US" sz="2800" dirty="0" smtClean="0">
                <a:solidFill>
                  <a:schemeClr val="bg1"/>
                </a:solidFill>
              </a:rPr>
              <a:t>cell population must be corrected  to alleviate or halt </a:t>
            </a:r>
            <a:r>
              <a:rPr lang="en-US" sz="2800" dirty="0">
                <a:solidFill>
                  <a:schemeClr val="bg1"/>
                </a:solidFill>
              </a:rPr>
              <a:t>progression of symptoms?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3. Is overexpression of the therapeutic </a:t>
            </a:r>
            <a:r>
              <a:rPr lang="en-US" sz="2800" dirty="0" smtClean="0">
                <a:solidFill>
                  <a:schemeClr val="bg1"/>
                </a:solidFill>
              </a:rPr>
              <a:t>gene dangerous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4. Is it dangerous if the altered gene </a:t>
            </a:r>
            <a:r>
              <a:rPr lang="en-US" sz="2800" dirty="0" smtClean="0">
                <a:solidFill>
                  <a:schemeClr val="bg1"/>
                </a:solidFill>
              </a:rPr>
              <a:t>enters cells </a:t>
            </a:r>
            <a:r>
              <a:rPr lang="en-US" sz="2800" dirty="0">
                <a:solidFill>
                  <a:schemeClr val="bg1"/>
                </a:solidFill>
              </a:rPr>
              <a:t>other than the intended ones?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5. How long will the affected cells function?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6. Will the immune system attack </a:t>
            </a:r>
            <a:r>
              <a:rPr lang="en-US" sz="2800" dirty="0" smtClean="0">
                <a:solidFill>
                  <a:schemeClr val="bg1"/>
                </a:solidFill>
              </a:rPr>
              <a:t>the introduced </a:t>
            </a:r>
            <a:r>
              <a:rPr lang="en-US" sz="2800" dirty="0">
                <a:solidFill>
                  <a:schemeClr val="bg1"/>
                </a:solidFill>
              </a:rPr>
              <a:t>cells?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7. Is the targeted DNA sequence in more </a:t>
            </a:r>
            <a:r>
              <a:rPr lang="en-US" sz="2800" dirty="0" smtClean="0">
                <a:solidFill>
                  <a:schemeClr val="bg1"/>
                </a:solidFill>
              </a:rPr>
              <a:t>than one </a:t>
            </a:r>
            <a:r>
              <a:rPr lang="en-US" sz="2800" dirty="0">
                <a:solidFill>
                  <a:schemeClr val="bg1"/>
                </a:solidFill>
              </a:rPr>
              <a:t>gene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79253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5500726" cy="1398587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FF00"/>
                </a:solidFill>
              </a:rPr>
              <a:t>Gene Therapy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429552" cy="35004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Use of DNA as a pharmaceutical agent to treat disease.</a:t>
            </a:r>
            <a:endParaRPr lang="en-US" sz="3000" dirty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First conceptualized in 1972. </a:t>
            </a:r>
            <a:endParaRPr lang="en-US" sz="3000" dirty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Approved Gene Therapy experiment in 1990.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IN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2942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Bioethical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9600" dirty="0" smtClean="0">
                <a:solidFill>
                  <a:schemeClr val="bg1"/>
                </a:solidFill>
              </a:rPr>
              <a:t>Does </a:t>
            </a:r>
            <a:r>
              <a:rPr lang="en-US" sz="9600" dirty="0">
                <a:solidFill>
                  <a:schemeClr val="bg1"/>
                </a:solidFill>
              </a:rPr>
              <a:t>the participant in a gene therapy </a:t>
            </a:r>
            <a:r>
              <a:rPr lang="en-US" sz="9600" dirty="0" smtClean="0">
                <a:solidFill>
                  <a:schemeClr val="bg1"/>
                </a:solidFill>
              </a:rPr>
              <a:t>trial truly </a:t>
            </a:r>
            <a:r>
              <a:rPr lang="en-US" sz="9600" dirty="0">
                <a:solidFill>
                  <a:schemeClr val="bg1"/>
                </a:solidFill>
              </a:rPr>
              <a:t>understand the risks</a:t>
            </a:r>
            <a:r>
              <a:rPr lang="en-US" sz="9600" dirty="0" smtClean="0">
                <a:solidFill>
                  <a:schemeClr val="bg1"/>
                </a:solidFill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endParaRPr lang="en-US" sz="96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9600" dirty="0" smtClean="0">
                <a:solidFill>
                  <a:schemeClr val="bg1"/>
                </a:solidFill>
              </a:rPr>
              <a:t>If </a:t>
            </a:r>
            <a:r>
              <a:rPr lang="en-US" sz="9600" dirty="0">
                <a:solidFill>
                  <a:schemeClr val="bg1"/>
                </a:solidFill>
              </a:rPr>
              <a:t>a gene therapy is effective, how </a:t>
            </a:r>
            <a:r>
              <a:rPr lang="en-US" sz="9600" dirty="0" smtClean="0">
                <a:solidFill>
                  <a:schemeClr val="bg1"/>
                </a:solidFill>
              </a:rPr>
              <a:t>will recipients </a:t>
            </a:r>
            <a:r>
              <a:rPr lang="en-US" sz="9600" dirty="0">
                <a:solidFill>
                  <a:schemeClr val="bg1"/>
                </a:solidFill>
              </a:rPr>
              <a:t>be selected, assuming it </a:t>
            </a:r>
            <a:r>
              <a:rPr lang="en-US" sz="9600" dirty="0" smtClean="0">
                <a:solidFill>
                  <a:schemeClr val="bg1"/>
                </a:solidFill>
              </a:rPr>
              <a:t>is expensive </a:t>
            </a:r>
            <a:r>
              <a:rPr lang="en-US" sz="9600" dirty="0">
                <a:solidFill>
                  <a:schemeClr val="bg1"/>
                </a:solidFill>
              </a:rPr>
              <a:t>at first</a:t>
            </a:r>
            <a:r>
              <a:rPr lang="en-US" sz="9600" dirty="0" smtClean="0">
                <a:solidFill>
                  <a:schemeClr val="bg1"/>
                </a:solidFill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endParaRPr lang="en-US" sz="96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9600" dirty="0" smtClean="0">
                <a:solidFill>
                  <a:schemeClr val="bg1"/>
                </a:solidFill>
              </a:rPr>
              <a:t>Should </a:t>
            </a:r>
            <a:r>
              <a:rPr lang="en-US" sz="9600" dirty="0">
                <a:solidFill>
                  <a:schemeClr val="bg1"/>
                </a:solidFill>
              </a:rPr>
              <a:t>rare or more common </a:t>
            </a:r>
            <a:r>
              <a:rPr lang="en-US" sz="9600" dirty="0" smtClean="0">
                <a:solidFill>
                  <a:schemeClr val="bg1"/>
                </a:solidFill>
              </a:rPr>
              <a:t>disorders be </a:t>
            </a:r>
            <a:r>
              <a:rPr lang="en-US" sz="9600" dirty="0">
                <a:solidFill>
                  <a:schemeClr val="bg1"/>
                </a:solidFill>
              </a:rPr>
              <a:t>the focus of gene therapy research </a:t>
            </a:r>
            <a:r>
              <a:rPr lang="en-US" sz="9600" dirty="0" smtClean="0">
                <a:solidFill>
                  <a:schemeClr val="bg1"/>
                </a:solidFill>
              </a:rPr>
              <a:t>and clinical trials?</a:t>
            </a:r>
          </a:p>
          <a:p>
            <a:pPr algn="just">
              <a:buFont typeface="Wingdings" pitchFamily="2" charset="2"/>
              <a:buChar char="Ø"/>
            </a:pPr>
            <a:endParaRPr lang="en-US" sz="96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9600" dirty="0" smtClean="0">
                <a:solidFill>
                  <a:schemeClr val="bg1"/>
                </a:solidFill>
              </a:rPr>
              <a:t>What </a:t>
            </a:r>
            <a:r>
              <a:rPr lang="en-US" sz="9600" dirty="0">
                <a:solidFill>
                  <a:schemeClr val="bg1"/>
                </a:solidFill>
              </a:rPr>
              <a:t>effect should deaths among </a:t>
            </a:r>
            <a:r>
              <a:rPr lang="en-US" sz="9600" dirty="0" smtClean="0">
                <a:solidFill>
                  <a:schemeClr val="bg1"/>
                </a:solidFill>
              </a:rPr>
              <a:t>volunteers have </a:t>
            </a:r>
            <a:r>
              <a:rPr lang="en-US" sz="9600" dirty="0">
                <a:solidFill>
                  <a:schemeClr val="bg1"/>
                </a:solidFill>
              </a:rPr>
              <a:t>on research </a:t>
            </a:r>
            <a:r>
              <a:rPr lang="en-US" sz="9600" dirty="0" smtClean="0">
                <a:solidFill>
                  <a:schemeClr val="bg1"/>
                </a:solidFill>
              </a:rPr>
              <a:t>efforts?</a:t>
            </a:r>
          </a:p>
          <a:p>
            <a:pPr algn="just">
              <a:buFont typeface="Wingdings" pitchFamily="2" charset="2"/>
              <a:buChar char="Ø"/>
            </a:pPr>
            <a:endParaRPr lang="en-US" sz="96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9600" dirty="0" smtClean="0">
                <a:solidFill>
                  <a:schemeClr val="bg1"/>
                </a:solidFill>
              </a:rPr>
              <a:t>Should </a:t>
            </a:r>
            <a:r>
              <a:rPr lang="en-US" sz="9600" dirty="0">
                <a:solidFill>
                  <a:schemeClr val="bg1"/>
                </a:solidFill>
              </a:rPr>
              <a:t>clinical trials be halted if the </a:t>
            </a:r>
            <a:r>
              <a:rPr lang="en-US" sz="9600" dirty="0" smtClean="0">
                <a:solidFill>
                  <a:schemeClr val="bg1"/>
                </a:solidFill>
              </a:rPr>
              <a:t>delivered gene </a:t>
            </a:r>
            <a:r>
              <a:rPr lang="en-US" sz="9600" dirty="0">
                <a:solidFill>
                  <a:schemeClr val="bg1"/>
                </a:solidFill>
              </a:rPr>
              <a:t>enters the </a:t>
            </a:r>
            <a:r>
              <a:rPr lang="en-US" sz="9600" dirty="0" err="1">
                <a:solidFill>
                  <a:schemeClr val="bg1"/>
                </a:solidFill>
              </a:rPr>
              <a:t>germline</a:t>
            </a:r>
            <a:r>
              <a:rPr lang="en-US" sz="9600" dirty="0">
                <a:solidFill>
                  <a:schemeClr val="bg1"/>
                </a:solidFill>
              </a:rPr>
              <a:t>?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93929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6929486" cy="692695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solidFill>
                  <a:srgbClr val="FFFF00"/>
                </a:solidFill>
              </a:rPr>
              <a:t>Success of Gene Therapy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 </a:t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IN" sz="36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252" y="1556792"/>
            <a:ext cx="7858180" cy="432048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Successes in 2009-11 bolstered new optimism in the promise of GENE THERAPY.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Retinal disease  Leber’s Congenital Amaurosis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X- Linked SCID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ADA- SCID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Adrenoleuco Dystrophy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Parkinson’s disease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Has led to renewed interest in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gene therapy</a:t>
            </a:r>
          </a:p>
          <a:p>
            <a:pPr algn="just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785794"/>
            <a:ext cx="4572032" cy="13573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Cystic fibrosis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785926"/>
            <a:ext cx="8429684" cy="4143404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chemeClr val="bg1"/>
                </a:solidFill>
              </a:rPr>
              <a:t>Crippled” adenovirus selected (non-integrating, replication defective, respiratory virus)</a:t>
            </a:r>
          </a:p>
          <a:p>
            <a:pPr lvl="1" algn="just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Gene therapy trials – 3 Research teams, 10 patients/team</a:t>
            </a:r>
          </a:p>
          <a:p>
            <a:pPr lvl="2" algn="just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2 teams administered virus via aerosol delivery into nasal passages and lungs</a:t>
            </a:r>
          </a:p>
          <a:p>
            <a:pPr lvl="2" algn="just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1 team administered virus via nasal passages only</a:t>
            </a:r>
          </a:p>
          <a:p>
            <a:pPr lvl="2" algn="just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Only transient expression observed </a:t>
            </a: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 because adenovirus does not integrate into genome like retroviruses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/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6572296" cy="107157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FFFF00"/>
                </a:solidFill>
                <a:latin typeface="+mn-lt"/>
              </a:rPr>
              <a:t>Using Stem Cell for Gene Therapy</a:t>
            </a:r>
            <a:endParaRPr lang="en-IN" sz="3600" b="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286676" cy="4572032"/>
          </a:xfrm>
        </p:spPr>
        <p:txBody>
          <a:bodyPr/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HSCs ideal for gene </a:t>
            </a:r>
            <a:r>
              <a:rPr lang="en-US" dirty="0" smtClean="0">
                <a:solidFill>
                  <a:schemeClr val="bg1"/>
                </a:solidFill>
              </a:rPr>
              <a:t>therapy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Self renewable, hence repeated administration of gene therapy can be reduced or eliminate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Easily isolated from blood, bone marrow and umbilical cord.</a:t>
            </a:r>
          </a:p>
        </p:txBody>
      </p:sp>
    </p:spTree>
    <p:extLst>
      <p:ext uri="{BB962C8B-B14F-4D97-AF65-F5344CB8AC3E}">
        <p14:creationId xmlns="" xmlns:p14="http://schemas.microsoft.com/office/powerpoint/2010/main" val="107146983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99592" y="1412776"/>
            <a:ext cx="7572375" cy="4214813"/>
          </a:xfrm>
        </p:spPr>
        <p:txBody>
          <a:bodyPr/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1"/>
                </a:solidFill>
              </a:rPr>
              <a:t>Myoblasts: injected into muscle tissues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IN" dirty="0">
              <a:solidFill>
                <a:schemeClr val="bg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Neural stem cells: potent for treating </a:t>
            </a:r>
            <a:r>
              <a:rPr lang="en-US" dirty="0" err="1" smtClean="0">
                <a:solidFill>
                  <a:schemeClr val="bg1"/>
                </a:solidFill>
              </a:rPr>
              <a:t>gliomas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ESCs provide maintenance for therapeutic effects rather than adult stem cells.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03021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6357982" cy="1071570"/>
          </a:xfrm>
        </p:spPr>
        <p:txBody>
          <a:bodyPr/>
          <a:lstStyle/>
          <a:p>
            <a:r>
              <a:rPr lang="en-US" b="0" dirty="0" err="1" smtClean="0">
                <a:solidFill>
                  <a:srgbClr val="FFFF00"/>
                </a:solidFill>
              </a:rPr>
              <a:t>Chimeraplasty</a:t>
            </a:r>
            <a:endParaRPr lang="en-IN" b="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643866" cy="4000528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Non-viral method.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Changing of DNA sequences in a person’s genome.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Synthetic strand composed of RNA and DNA(</a:t>
            </a:r>
            <a:r>
              <a:rPr lang="en-US" dirty="0" err="1" smtClean="0">
                <a:solidFill>
                  <a:schemeClr val="bg1"/>
                </a:solidFill>
              </a:rPr>
              <a:t>chimeraplast</a:t>
            </a:r>
            <a:r>
              <a:rPr lang="en-US" dirty="0" smtClean="0">
                <a:solidFill>
                  <a:schemeClr val="bg1"/>
                </a:solidFill>
              </a:rPr>
              <a:t>) used.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Chimeraplast enters a cell and attaches itself to a target gene.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74872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172480" cy="1000131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FF00"/>
                </a:solidFill>
              </a:rPr>
              <a:t>Enhancement Gene Therapy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7C80"/>
                </a:solidFill>
              </a:rPr>
              <a:t>?</a:t>
            </a:r>
            <a:r>
              <a:rPr lang="en-US" dirty="0">
                <a:solidFill>
                  <a:srgbClr val="FF7C80"/>
                </a:solidFill>
              </a:rPr>
              <a:t> </a:t>
            </a:r>
            <a:r>
              <a:rPr lang="en-US" dirty="0" smtClean="0">
                <a:solidFill>
                  <a:srgbClr val="FF7C80"/>
                </a:solidFill>
              </a:rPr>
              <a:t>?</a:t>
            </a:r>
            <a:r>
              <a:rPr lang="en-US" dirty="0">
                <a:solidFill>
                  <a:srgbClr val="FF7C80"/>
                </a:solidFill>
              </a:rPr>
              <a:t> ?</a:t>
            </a:r>
            <a:endParaRPr lang="en-IN" b="0" dirty="0">
              <a:solidFill>
                <a:srgbClr val="FF7C8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2000240"/>
            <a:ext cx="7143800" cy="4000528"/>
          </a:xfrm>
        </p:spPr>
        <p:txBody>
          <a:bodyPr>
            <a:norm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Finding the right genes to alter-most human traits are controlled by multiple genes.</a:t>
            </a:r>
          </a:p>
          <a:p>
            <a:pPr algn="just"/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</a:rPr>
              <a:t>“NATURE verses NURTURE”-No human trait is determined solely by genes</a:t>
            </a:r>
            <a:r>
              <a:rPr lang="en-US" sz="2800" dirty="0" smtClean="0"/>
              <a:t>.</a:t>
            </a:r>
            <a:endParaRPr lang="en-IN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88977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</a:rPr>
              <a:t>The boy who lived in a bubble: Incredible images show child who spent his entire life sealed from the outside world in the desperate hope scientists would find a cure for his auto-immune </a:t>
            </a:r>
            <a:r>
              <a:rPr lang="en-US" sz="2400" b="1" dirty="0" smtClean="0">
                <a:solidFill>
                  <a:schemeClr val="bg1"/>
                </a:solidFill>
              </a:rPr>
              <a:t>disease.</a:t>
            </a:r>
            <a:r>
              <a:rPr lang="en-US" sz="2400" b="1" dirty="0">
                <a:solidFill>
                  <a:schemeClr val="bg1"/>
                </a:solidFill>
              </a:rPr>
              <a:t> 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David </a:t>
            </a:r>
            <a:r>
              <a:rPr lang="en-US" sz="2400" b="1" dirty="0">
                <a:solidFill>
                  <a:schemeClr val="bg1"/>
                </a:solidFill>
              </a:rPr>
              <a:t>Vetter was born in September 1971 with a deadly genetic </a:t>
            </a:r>
            <a:r>
              <a:rPr lang="en-US" sz="2400" b="1" dirty="0" smtClean="0">
                <a:solidFill>
                  <a:schemeClr val="bg1"/>
                </a:solidFill>
              </a:rPr>
              <a:t>disease.</a:t>
            </a:r>
            <a:r>
              <a:rPr lang="en-US" sz="2400" b="1" dirty="0">
                <a:solidFill>
                  <a:schemeClr val="bg1"/>
                </a:solidFill>
              </a:rPr>
              <a:t> 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He </a:t>
            </a:r>
            <a:r>
              <a:rPr lang="en-US" sz="2400" b="1" dirty="0">
                <a:solidFill>
                  <a:schemeClr val="bg1"/>
                </a:solidFill>
              </a:rPr>
              <a:t>was placed in a bubble due to Severe Combined Immune </a:t>
            </a:r>
            <a:r>
              <a:rPr lang="en-US" sz="2400" b="1" dirty="0" smtClean="0">
                <a:solidFill>
                  <a:schemeClr val="bg1"/>
                </a:solidFill>
              </a:rPr>
              <a:t>Deficiency.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David's </a:t>
            </a:r>
            <a:r>
              <a:rPr lang="en-US" sz="2400" b="1" dirty="0">
                <a:solidFill>
                  <a:schemeClr val="bg1"/>
                </a:solidFill>
              </a:rPr>
              <a:t>elder brother, also David, died after eight months due to the </a:t>
            </a:r>
            <a:r>
              <a:rPr lang="en-US" sz="2400" b="1" dirty="0" smtClean="0">
                <a:solidFill>
                  <a:schemeClr val="bg1"/>
                </a:solidFill>
              </a:rPr>
              <a:t>illness.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</a:rPr>
              <a:t>Medics </a:t>
            </a:r>
            <a:r>
              <a:rPr lang="en-US" sz="2400" b="1" dirty="0">
                <a:solidFill>
                  <a:schemeClr val="bg1"/>
                </a:solidFill>
              </a:rPr>
              <a:t>used David's experience to successfully treat others with SCID  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650129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vid was placed in his plastic bubble seconds after he was born and remained cocooned until he was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3" y="156729"/>
            <a:ext cx="8109085" cy="5653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63" y="5818038"/>
            <a:ext cx="8109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David was placed in his plastic bubble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after he was born and remained cocooned until he was </a:t>
            </a:r>
            <a:r>
              <a:rPr lang="en-US" b="1" dirty="0" smtClean="0">
                <a:solidFill>
                  <a:schemeClr val="bg1"/>
                </a:solidFill>
              </a:rPr>
              <a:t>12.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695350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440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Medics could only touch David using a special pair of gloves in a bubble designed by NASA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Medics could only touch David using a special pair of gloves in a bubble designed by NASA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112" y="-562794"/>
            <a:ext cx="5233208" cy="7016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6921908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vid Vetter, known as the Bubble Boy, spent 12 years living inside a hermetically-sealed cocoon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50"/>
            <a:ext cx="9036496" cy="6086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390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David Vetter, known as the Bubble Boy, spent 12 years living inside a hermetically-sealed cocoon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2941"/>
      </p:ext>
    </p:extLst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3798239</TotalTime>
  <Words>2537</Words>
  <Application>Microsoft Office PowerPoint</Application>
  <PresentationFormat>On-screen Show (4:3)</PresentationFormat>
  <Paragraphs>319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Human Gene Therapy </vt:lpstr>
      <vt:lpstr>Introduction</vt:lpstr>
      <vt:lpstr>Slide 3</vt:lpstr>
      <vt:lpstr>Slide 4</vt:lpstr>
      <vt:lpstr>Gene Therapy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 </vt:lpstr>
      <vt:lpstr>Slide 26</vt:lpstr>
      <vt:lpstr>Slide 27</vt:lpstr>
      <vt:lpstr>Requirements for Approval of Clinical Trials for Gene Therapy</vt:lpstr>
      <vt:lpstr>TYPES OF GENE THERAPY</vt:lpstr>
      <vt:lpstr>Slide 30</vt:lpstr>
      <vt:lpstr>Slide 31</vt:lpstr>
      <vt:lpstr>Slide 32</vt:lpstr>
      <vt:lpstr>In vivo techniques usually utilize viral vectors </vt:lpstr>
      <vt:lpstr>Slide 34</vt:lpstr>
      <vt:lpstr>In-situ Gene Therapy</vt:lpstr>
      <vt:lpstr>Techniques of Gene Therapy   </vt:lpstr>
      <vt:lpstr>Delivering methods of a Gene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Two Success Stories </vt:lpstr>
      <vt:lpstr>Slide 46</vt:lpstr>
      <vt:lpstr>Slide 47</vt:lpstr>
      <vt:lpstr>Slide 48</vt:lpstr>
      <vt:lpstr>Scientific  </vt:lpstr>
      <vt:lpstr>Bioethical </vt:lpstr>
      <vt:lpstr>Success of Gene Therapy   </vt:lpstr>
      <vt:lpstr>Cystic fibrosis </vt:lpstr>
      <vt:lpstr>Using Stem Cell for Gene Therapy</vt:lpstr>
      <vt:lpstr>Slide 54</vt:lpstr>
      <vt:lpstr>Chimeraplasty</vt:lpstr>
      <vt:lpstr>Enhancement Gene Therapy ? ? 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THERAPY</dc:title>
  <dc:creator>Harshit</dc:creator>
  <cp:lastModifiedBy>hp</cp:lastModifiedBy>
  <cp:revision>192</cp:revision>
  <dcterms:created xsi:type="dcterms:W3CDTF">2012-03-18T14:00:48Z</dcterms:created>
  <dcterms:modified xsi:type="dcterms:W3CDTF">2024-02-06T06:16:28Z</dcterms:modified>
</cp:coreProperties>
</file>