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</p:sldMasterIdLst>
  <p:notesMasterIdLst>
    <p:notesMasterId r:id="rId20"/>
  </p:notesMasterIdLst>
  <p:sldIdLst>
    <p:sldId id="263" r:id="rId7"/>
    <p:sldId id="308" r:id="rId8"/>
    <p:sldId id="262" r:id="rId9"/>
    <p:sldId id="267" r:id="rId10"/>
    <p:sldId id="268" r:id="rId11"/>
    <p:sldId id="264" r:id="rId12"/>
    <p:sldId id="258" r:id="rId13"/>
    <p:sldId id="266" r:id="rId14"/>
    <p:sldId id="269" r:id="rId15"/>
    <p:sldId id="265" r:id="rId16"/>
    <p:sldId id="25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gueroa, Lizette (National Office)" initials="FL(O" lastIdx="4" clrIdx="0">
    <p:extLst>
      <p:ext uri="{19B8F6BF-5375-455C-9EA6-DF929625EA0E}">
        <p15:presenceInfo xmlns="" xmlns:p15="http://schemas.microsoft.com/office/powerpoint/2012/main" userId="S-1-5-21-188698097-1787516532-293494363-32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1D5DB-AA64-4F0F-ADD1-D4C9F8EC9894}" v="41" dt="2018-09-24T17:18:52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D10C7-D7AE-48D4-8E69-1A7F5209A2E6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54419-276C-4997-A21C-498DB0CA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71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617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7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37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690" y="306437"/>
            <a:ext cx="9591348" cy="368547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Agenda -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689" y="584262"/>
            <a:ext cx="9591348" cy="4379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0" cap="none" baseline="0">
                <a:solidFill>
                  <a:srgbClr val="C50B2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59693" y="1376589"/>
            <a:ext cx="10637396" cy="438150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137178" marR="0" indent="-137178" algn="l" defTabSz="34294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C50B21"/>
              </a:buClr>
              <a:buSzPct val="100000"/>
              <a:buFont typeface="Wingdings" charset="2"/>
              <a:buChar char="§"/>
              <a:tabLst/>
              <a:defRPr sz="16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424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6" y="301559"/>
            <a:ext cx="9727228" cy="617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39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90" y="329117"/>
            <a:ext cx="9727423" cy="368547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689" y="584262"/>
            <a:ext cx="9727423" cy="4379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0" cap="none" baseline="0">
                <a:solidFill>
                  <a:srgbClr val="C50B2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68557" y="1308966"/>
            <a:ext cx="10709577" cy="4524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300"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text styles - Insert content goes here,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lacus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Integer in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finibu</a:t>
            </a:r>
            <a:r>
              <a:rPr lang="en-US" dirty="0"/>
              <a:t> Insert content goes here,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lacus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Integer in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finibu</a:t>
            </a:r>
            <a:r>
              <a:rPr lang="en-US" dirty="0"/>
              <a:t> Insert content goes here,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lacus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Integer in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finibu</a:t>
            </a:r>
            <a:endParaRPr lang="en-US" dirty="0"/>
          </a:p>
          <a:p>
            <a:r>
              <a:rPr lang="en-US" dirty="0"/>
              <a:t>Insert content goes here,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lacus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Integer in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finibu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608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90" y="329117"/>
            <a:ext cx="9969335" cy="368547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689" y="584262"/>
            <a:ext cx="9969335" cy="4379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0" cap="none" baseline="0">
                <a:solidFill>
                  <a:srgbClr val="C50B2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70881" y="1365666"/>
            <a:ext cx="6207252" cy="452494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300"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text styles,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non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vitae. </a:t>
            </a:r>
            <a:r>
              <a:rPr lang="en-US" dirty="0" err="1"/>
              <a:t>Proin</a:t>
            </a:r>
            <a:r>
              <a:rPr lang="en-US" dirty="0"/>
              <a:t> dolor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ultrices</a:t>
            </a:r>
            <a:r>
              <a:rPr lang="en-US" dirty="0"/>
              <a:t> in </a:t>
            </a:r>
            <a:r>
              <a:rPr lang="en-US" dirty="0" err="1"/>
              <a:t>ornare</a:t>
            </a:r>
            <a:r>
              <a:rPr lang="en-US" dirty="0"/>
              <a:t> non,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dolor,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ante.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ligula,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vitae. In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at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a.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dui ac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nisi ac dui.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dolor id,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r>
              <a:rPr lang="en-US" dirty="0"/>
              <a:t>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non </a:t>
            </a:r>
            <a:r>
              <a:rPr lang="en-US" dirty="0" err="1"/>
              <a:t>pretium</a:t>
            </a:r>
            <a:r>
              <a:rPr lang="en-US" dirty="0"/>
              <a:t> quam.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vitae dolor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magna.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68558" y="1365666"/>
            <a:ext cx="3973140" cy="4524943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1"/>
              </a:spcAft>
              <a:defRPr sz="3000" cap="all" spc="-83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 – ADD CALLOUTS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63273" y="1365666"/>
            <a:ext cx="0" cy="4524943"/>
          </a:xfrm>
          <a:prstGeom prst="line">
            <a:avLst/>
          </a:prstGeom>
          <a:ln w="12700" cmpd="sng">
            <a:solidFill>
              <a:srgbClr val="CF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535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/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6" y="290219"/>
            <a:ext cx="9363724" cy="79181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877" y="1305190"/>
            <a:ext cx="538620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877" y="1944951"/>
            <a:ext cx="5386203" cy="3951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8693" y="1305190"/>
            <a:ext cx="5389379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00000"/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8693" y="1944951"/>
            <a:ext cx="5389379" cy="3951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53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830" y="0"/>
            <a:ext cx="4837417" cy="68580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 sz="11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3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pPr lvl="0"/>
            <a:r>
              <a:rPr lang="en-US" noProof="0" dirty="0"/>
              <a:t>Insert picture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879206" y="976719"/>
            <a:ext cx="5380967" cy="1348119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 b="1" i="0" cap="all" spc="-83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5879206" y="2473219"/>
            <a:ext cx="5380967" cy="3412357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45716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15000"/>
              <a:buFont typeface="Wingdings" charset="2"/>
              <a:buNone/>
              <a:tabLst/>
              <a:defRPr sz="13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5987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9686" y="256539"/>
            <a:ext cx="9563749" cy="7073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i="0" kern="1200" spc="0">
                <a:solidFill>
                  <a:srgbClr val="000000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4073" y="1088574"/>
            <a:ext cx="10906900" cy="48169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0855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slide [without foot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9686" y="256539"/>
            <a:ext cx="9563749" cy="7073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i="0" kern="1200" cap="all" spc="0">
                <a:solidFill>
                  <a:srgbClr val="000000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dirty="0"/>
              <a:t>CLICK TO EDIT 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E8-96AF-2443-8402-1375B33D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59685" y="6085739"/>
            <a:ext cx="11409163" cy="6875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317831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4300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_Page #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9686" y="256539"/>
            <a:ext cx="9563749" cy="7073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i="0" kern="1200" cap="all" spc="0">
                <a:solidFill>
                  <a:srgbClr val="000000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dirty="0"/>
              <a:t>CLICK TO EDIT 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963845" y="0"/>
            <a:ext cx="1228155" cy="6875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57758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4645" y="1848456"/>
            <a:ext cx="4317849" cy="2482928"/>
          </a:xfrm>
          <a:prstGeom prst="rect">
            <a:avLst/>
          </a:prstGeom>
        </p:spPr>
        <p:txBody>
          <a:bodyPr lIns="91432" tIns="45716" rIns="91432" bIns="0" anchor="b">
            <a:normAutofit/>
          </a:bodyPr>
          <a:lstStyle>
            <a:lvl1pPr>
              <a:lnSpc>
                <a:spcPct val="80000"/>
              </a:lnSpc>
              <a:defRPr sz="3000" b="1" i="0" kern="13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5281" y="4401346"/>
            <a:ext cx="4325404" cy="990099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l">
              <a:lnSpc>
                <a:spcPct val="90000"/>
              </a:lnSpc>
              <a:buNone/>
              <a:defRPr sz="1600" b="0" i="0">
                <a:solidFill>
                  <a:schemeClr val="bg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CE1FEB1-F7DE-224B-8868-5DD5E7EE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898"/>
          <a:stretch/>
        </p:blipFill>
        <p:spPr>
          <a:xfrm>
            <a:off x="9682592" y="5933126"/>
            <a:ext cx="2499360" cy="924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57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hena_survivo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69" t="7612" r="21357" b="7133"/>
          <a:stretch/>
        </p:blipFill>
        <p:spPr>
          <a:xfrm>
            <a:off x="483824" y="1"/>
            <a:ext cx="117081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456" y="1156706"/>
            <a:ext cx="4904243" cy="2916971"/>
          </a:xfrm>
          <a:prstGeom prst="rect">
            <a:avLst/>
          </a:prstGeom>
        </p:spPr>
        <p:txBody>
          <a:bodyPr lIns="91432" tIns="45716" rIns="91432" bIns="0" anchor="b">
            <a:normAutofit/>
          </a:bodyPr>
          <a:lstStyle>
            <a:lvl1pPr>
              <a:lnSpc>
                <a:spcPct val="80000"/>
              </a:lnSpc>
              <a:defRPr sz="3000" b="1" i="0" kern="1300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462" y="4088130"/>
            <a:ext cx="4904237" cy="787395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/>
          <a:lstStyle>
            <a:lvl1pPr marL="0" indent="0" algn="l">
              <a:lnSpc>
                <a:spcPct val="90000"/>
              </a:lnSpc>
              <a:buNone/>
              <a:defRPr sz="1600" b="0" i="0">
                <a:solidFill>
                  <a:srgbClr val="C50B2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LLS_Logo_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569" y="6195141"/>
            <a:ext cx="1828800" cy="446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994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Opening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S_Logo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581" y="5945655"/>
            <a:ext cx="1658121" cy="539496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3034" y="0"/>
            <a:ext cx="118283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68589" tIns="34295" rIns="68589" bIns="34295"/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456" y="986607"/>
            <a:ext cx="4528627" cy="3121095"/>
          </a:xfrm>
          <a:prstGeom prst="rect">
            <a:avLst/>
          </a:prstGeom>
        </p:spPr>
        <p:txBody>
          <a:bodyPr lIns="91432" tIns="45716" rIns="91432" bIns="0" anchor="b">
            <a:normAutofit/>
          </a:bodyPr>
          <a:lstStyle>
            <a:lvl1pPr>
              <a:lnSpc>
                <a:spcPct val="80000"/>
              </a:lnSpc>
              <a:defRPr sz="3000" b="1" i="0" kern="1300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462" y="4122152"/>
            <a:ext cx="4528621" cy="969608"/>
          </a:xfrm>
          <a:prstGeom prst="rect">
            <a:avLst/>
          </a:prstGeom>
          <a:noFill/>
          <a:ln>
            <a:noFill/>
          </a:ln>
        </p:spPr>
        <p:txBody>
          <a:bodyPr lIns="91432" tIns="45716" rIns="91432" bIns="45716"/>
          <a:lstStyle>
            <a:lvl1pPr marL="0" indent="0" algn="l">
              <a:lnSpc>
                <a:spcPct val="90000"/>
              </a:lnSpc>
              <a:buNone/>
              <a:defRPr sz="1600" b="0" i="0">
                <a:solidFill>
                  <a:srgbClr val="C50B2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34224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1629" y="0"/>
            <a:ext cx="11720371" cy="6858000"/>
          </a:xfrm>
          <a:prstGeom prst="rect">
            <a:avLst/>
          </a:prstGeom>
          <a:solidFill>
            <a:srgbClr val="E0E2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45598" y="2052870"/>
            <a:ext cx="9825565" cy="2501631"/>
          </a:xfrm>
          <a:prstGeom prst="rect">
            <a:avLst/>
          </a:prstGeom>
        </p:spPr>
        <p:txBody>
          <a:bodyPr vert="horz" wrap="square" lIns="0" tIns="68589" rIns="68589" bIns="68589" anchor="ctr" anchorCtr="0">
            <a:noAutofit/>
          </a:bodyPr>
          <a:lstStyle>
            <a:lvl1pPr marL="0" algn="l">
              <a:lnSpc>
                <a:spcPct val="90000"/>
              </a:lnSpc>
              <a:defRPr sz="3000" kern="500" cap="all" spc="-75" baseline="0"/>
            </a:lvl1pPr>
          </a:lstStyle>
          <a:p>
            <a:r>
              <a:rPr lang="en-US" dirty="0"/>
              <a:t>Divider slide // 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2" name="Picture 1" descr="LLS_BrandHeadline_Horz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9" y="6217920"/>
            <a:ext cx="2867864" cy="640080"/>
          </a:xfrm>
          <a:prstGeom prst="rect">
            <a:avLst/>
          </a:prstGeom>
        </p:spPr>
      </p:pic>
      <p:pic>
        <p:nvPicPr>
          <p:cNvPr id="6" name="Picture 5" descr="LLS_Logo_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54" y="6275767"/>
            <a:ext cx="1498473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956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1407" y="-1"/>
            <a:ext cx="11830593" cy="6882261"/>
          </a:xfrm>
          <a:prstGeom prst="rect">
            <a:avLst/>
          </a:prstGeom>
          <a:solidFill>
            <a:srgbClr val="BE00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948798" y="2205270"/>
            <a:ext cx="9825565" cy="2501631"/>
          </a:xfrm>
          <a:prstGeom prst="rect">
            <a:avLst/>
          </a:prstGeom>
        </p:spPr>
        <p:txBody>
          <a:bodyPr vert="horz" wrap="square" lIns="0" tIns="68589" rIns="68589" bIns="68589" anchor="ctr" anchorCtr="0">
            <a:noAutofit/>
          </a:bodyPr>
          <a:lstStyle>
            <a:lvl1pPr marL="0" algn="l">
              <a:lnSpc>
                <a:spcPct val="90000"/>
              </a:lnSpc>
              <a:defRPr sz="3000" kern="500" cap="all" spc="-75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Divider slide // 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2" name="Picture 1" descr="WhiteBar_with_LLS_icon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1744" cy="6882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E1FEB1-F7DE-224B-8868-5DD5E7EE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898"/>
          <a:stretch/>
        </p:blipFill>
        <p:spPr>
          <a:xfrm>
            <a:off x="10069602" y="6082081"/>
            <a:ext cx="1976847" cy="731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8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7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797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22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017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68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0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38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6D7B-AA20-4E0E-BFE7-F2F93AFAC05B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D200-DAD1-4013-8441-228693F6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9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3728" y="4"/>
            <a:ext cx="717485" cy="986599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2200" b="1" i="0" kern="800" cap="all" spc="-225" normalizeH="1">
                <a:solidFill>
                  <a:srgbClr val="666766"/>
                </a:solidFill>
                <a:latin typeface="Arial"/>
                <a:cs typeface="Arial"/>
              </a:defRPr>
            </a:lvl1pPr>
          </a:lstStyle>
          <a:p>
            <a:fld id="{7A8109E8-96AF-2443-8402-1375B33D9C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7D77177-CCE6-F14E-A199-43B7C6C01FF1}"/>
              </a:ext>
            </a:extLst>
          </p:cNvPr>
          <p:cNvSpPr/>
          <p:nvPr userDrawn="1"/>
        </p:nvSpPr>
        <p:spPr>
          <a:xfrm>
            <a:off x="10925645" y="278482"/>
            <a:ext cx="810651" cy="23853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r>
              <a:rPr lang="en-US" sz="1100" kern="0" spc="0" dirty="0">
                <a:solidFill>
                  <a:srgbClr val="CBCCCB"/>
                </a:solidFill>
                <a:latin typeface="Arial"/>
                <a:cs typeface="Arial"/>
              </a:rPr>
              <a:t>PAGE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886" y="301559"/>
            <a:ext cx="9727228" cy="617000"/>
          </a:xfrm>
          <a:prstGeom prst="rect">
            <a:avLst/>
          </a:prstGeom>
        </p:spPr>
        <p:txBody>
          <a:bodyPr vert="horz" lIns="68589" tIns="34295" rIns="68589" bIns="34295" rtlCol="0" anchor="t" anchorCtr="0">
            <a:normAutofit/>
          </a:bodyPr>
          <a:lstStyle/>
          <a:p>
            <a:r>
              <a:rPr lang="en-US" dirty="0"/>
              <a:t>Agenda – 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22410" y="6356353"/>
            <a:ext cx="5141359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5377" y="1205881"/>
            <a:ext cx="10747879" cy="4525963"/>
          </a:xfrm>
          <a:prstGeom prst="rect">
            <a:avLst/>
          </a:prstGeom>
        </p:spPr>
        <p:txBody>
          <a:bodyPr vert="horz" lIns="68589" tIns="34295" rIns="68589" bIns="342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RedBar_with_LLS_icon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76"/>
            <a:ext cx="491744" cy="6896760"/>
          </a:xfrm>
          <a:prstGeom prst="rect">
            <a:avLst/>
          </a:prstGeom>
        </p:spPr>
      </p:pic>
      <p:pic>
        <p:nvPicPr>
          <p:cNvPr id="12" name="Picture 11" descr="LLS_BrandHeadline_Horz_footer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9" y="6217920"/>
            <a:ext cx="2867864" cy="640080"/>
          </a:xfrm>
          <a:prstGeom prst="rect">
            <a:avLst/>
          </a:prstGeom>
        </p:spPr>
      </p:pic>
      <p:pic>
        <p:nvPicPr>
          <p:cNvPr id="16" name="Picture 15" descr="LLS_Logo_colo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54" y="6275767"/>
            <a:ext cx="1498473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87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342946" rtl="0" eaLnBrk="1" latinLnBrk="0" hangingPunct="1">
        <a:lnSpc>
          <a:spcPct val="90000"/>
        </a:lnSpc>
        <a:spcBef>
          <a:spcPct val="0"/>
        </a:spcBef>
        <a:buNone/>
        <a:defRPr sz="1800" b="1" i="0" kern="1200" cap="all" baseline="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0" indent="0" algn="l" defTabSz="342946" rtl="0" eaLnBrk="1" latinLnBrk="0" hangingPunct="1">
        <a:spcBef>
          <a:spcPct val="20000"/>
        </a:spcBef>
        <a:buClr>
          <a:srgbClr val="C50B21"/>
        </a:buClr>
        <a:buFont typeface="Arial"/>
        <a:buNone/>
        <a:defRPr sz="1400" b="1" kern="1200">
          <a:solidFill>
            <a:srgbClr val="C50B21"/>
          </a:solidFill>
          <a:latin typeface="Arial"/>
          <a:ea typeface="+mn-ea"/>
          <a:cs typeface="+mn-cs"/>
        </a:defRPr>
      </a:lvl1pPr>
      <a:lvl2pPr marL="342946" indent="0" algn="l" defTabSz="342946" rtl="0" eaLnBrk="1" latinLnBrk="0" hangingPunct="1">
        <a:spcBef>
          <a:spcPct val="20000"/>
        </a:spcBef>
        <a:buClr>
          <a:srgbClr val="C50B21"/>
        </a:buClr>
        <a:buFont typeface="Arial"/>
        <a:buNone/>
        <a:defRPr sz="1400" kern="1200">
          <a:solidFill>
            <a:srgbClr val="000000"/>
          </a:solidFill>
          <a:latin typeface="Arial"/>
          <a:ea typeface="+mn-ea"/>
          <a:cs typeface="+mn-cs"/>
        </a:defRPr>
      </a:lvl2pPr>
      <a:lvl3pPr marL="857364" indent="-171473" algn="l" defTabSz="342946" rtl="0" eaLnBrk="1" latinLnBrk="0" hangingPunct="1">
        <a:spcBef>
          <a:spcPct val="20000"/>
        </a:spcBef>
        <a:buClr>
          <a:srgbClr val="C50B21"/>
        </a:buClr>
        <a:buFont typeface="Wingdings" charset="2"/>
        <a:buChar char="§"/>
        <a:defRPr sz="1400" kern="1200">
          <a:solidFill>
            <a:srgbClr val="000000"/>
          </a:solidFill>
          <a:latin typeface="Arial"/>
          <a:ea typeface="+mn-ea"/>
          <a:cs typeface="+mn-cs"/>
        </a:defRPr>
      </a:lvl3pPr>
      <a:lvl4pPr marL="1200310" indent="-171473" algn="l" defTabSz="342946" rtl="0" eaLnBrk="1" latinLnBrk="0" hangingPunct="1">
        <a:spcBef>
          <a:spcPct val="20000"/>
        </a:spcBef>
        <a:buClr>
          <a:srgbClr val="C50B21"/>
        </a:buClr>
        <a:buFont typeface="Wingdings" charset="2"/>
        <a:buChar char="§"/>
        <a:defRPr sz="1400" kern="1200">
          <a:solidFill>
            <a:srgbClr val="000000"/>
          </a:solidFill>
          <a:latin typeface="Arial"/>
          <a:ea typeface="+mn-ea"/>
          <a:cs typeface="+mn-cs"/>
        </a:defRPr>
      </a:lvl4pPr>
      <a:lvl5pPr marL="1543256" indent="-171473" algn="l" defTabSz="342946" rtl="0" eaLnBrk="1" latinLnBrk="0" hangingPunct="1">
        <a:spcBef>
          <a:spcPct val="20000"/>
        </a:spcBef>
        <a:buClr>
          <a:srgbClr val="C50B21"/>
        </a:buClr>
        <a:buFont typeface="Wingdings" charset="2"/>
        <a:buChar char="§"/>
        <a:defRPr sz="1400" kern="1200">
          <a:solidFill>
            <a:srgbClr val="000000"/>
          </a:solidFill>
          <a:latin typeface="Arial"/>
          <a:ea typeface="+mn-ea"/>
          <a:cs typeface="+mn-cs"/>
        </a:defRPr>
      </a:lvl5pPr>
      <a:lvl6pPr marL="1886201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34294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S_Veins_imagery.jp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77" t="294" r="9552" b="95"/>
          <a:stretch/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pic>
        <p:nvPicPr>
          <p:cNvPr id="2" name="Picture 1" descr="RedBar_with_LLS_icon2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744" cy="6867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0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457162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162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162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162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162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5pPr>
      <a:lvl6pPr marL="457162" algn="l" defTabSz="457162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6pPr>
      <a:lvl7pPr marL="914324" algn="l" defTabSz="457162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7pPr>
      <a:lvl8pPr marL="1371486" algn="l" defTabSz="457162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8pPr>
      <a:lvl9pPr marL="1828648" algn="l" defTabSz="457162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871" indent="-342871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888" indent="-285726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2904" indent="-228582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068" indent="-228582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228" indent="-228582" algn="l" defTabSz="45716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390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2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ukemia-cell.org/atla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081"/>
          </a:xfrm>
        </p:spPr>
        <p:txBody>
          <a:bodyPr/>
          <a:lstStyle/>
          <a:p>
            <a:r>
              <a:rPr lang="en-US" dirty="0"/>
              <a:t>A Few Basics: What is CML?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31" y="1355361"/>
            <a:ext cx="10515600" cy="24502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Cancer of bone marrow stem cells</a:t>
            </a:r>
          </a:p>
          <a:p>
            <a:r>
              <a:rPr lang="en-US" dirty="0"/>
              <a:t>Three phases: chronic, accelerated, blast</a:t>
            </a:r>
          </a:p>
          <a:p>
            <a:r>
              <a:rPr lang="en-US" dirty="0"/>
              <a:t>Most patients are diagnosed in chronic phase</a:t>
            </a:r>
          </a:p>
          <a:p>
            <a:pPr lvl="1"/>
            <a:r>
              <a:rPr lang="en-US" dirty="0"/>
              <a:t>Often without symptoms</a:t>
            </a:r>
          </a:p>
          <a:p>
            <a:r>
              <a:rPr lang="en-US" dirty="0"/>
              <a:t>Untreated, all patients progress to accelerated / blast phase within 3-5 years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BM MGG (1000Ã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86" y="3962400"/>
            <a:ext cx="3470657" cy="2693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88137" y="5486079"/>
            <a:ext cx="2368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Atlas of </a:t>
            </a:r>
            <a:r>
              <a:rPr lang="en-US" sz="1400" dirty="0" err="1"/>
              <a:t>Haematological</a:t>
            </a:r>
            <a:r>
              <a:rPr lang="en-US" sz="1400" dirty="0"/>
              <a:t> Cytology [online]. 2016 [cit. 2018-9-16]. Available from WWW: </a:t>
            </a:r>
            <a:r>
              <a:rPr lang="en-US" sz="1400" dirty="0">
                <a:hlinkClick r:id="rId3" tooltip="CELL - Atlas of Haematological Cytology"/>
              </a:rPr>
              <a:t>http://www.leukemia-cell.org/atlas</a:t>
            </a:r>
            <a:r>
              <a:rPr lang="en-US" sz="1400" dirty="0"/>
              <a:t>.</a:t>
            </a:r>
          </a:p>
        </p:txBody>
      </p:sp>
      <p:pic>
        <p:nvPicPr>
          <p:cNvPr id="2052" name="Picture 4" descr="BM MGG (1000Ã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24" y="3962400"/>
            <a:ext cx="3540382" cy="2747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239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Advances for CML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Targeting leukemic stem cells (LSCs)</a:t>
            </a:r>
          </a:p>
          <a:p>
            <a:pPr lvl="1"/>
            <a:r>
              <a:rPr lang="en-US" dirty="0"/>
              <a:t>JAK2 and STAT5 pathways: </a:t>
            </a:r>
            <a:r>
              <a:rPr lang="en-US" dirty="0" err="1"/>
              <a:t>ruxolitinib</a:t>
            </a:r>
            <a:endParaRPr lang="en-US" dirty="0"/>
          </a:p>
          <a:p>
            <a:pPr lvl="1"/>
            <a:r>
              <a:rPr lang="en-US" dirty="0"/>
              <a:t>PPAR</a:t>
            </a:r>
            <a:r>
              <a:rPr lang="el-GR" dirty="0"/>
              <a:t>γ</a:t>
            </a:r>
            <a:r>
              <a:rPr lang="en-US" dirty="0"/>
              <a:t> inhibitors: pioglitazone</a:t>
            </a:r>
          </a:p>
          <a:p>
            <a:pPr lvl="1"/>
            <a:r>
              <a:rPr lang="en-US" dirty="0"/>
              <a:t>Autophagy inhibitors: </a:t>
            </a:r>
            <a:r>
              <a:rPr lang="en-US" dirty="0" err="1"/>
              <a:t>hydoxychloroquine</a:t>
            </a:r>
            <a:endParaRPr lang="en-US" dirty="0"/>
          </a:p>
          <a:p>
            <a:pPr lvl="1"/>
            <a:r>
              <a:rPr lang="en-US" dirty="0"/>
              <a:t>Immune activation: IFN</a:t>
            </a:r>
            <a:r>
              <a:rPr lang="el-GR" dirty="0"/>
              <a:t>α</a:t>
            </a:r>
            <a:r>
              <a:rPr lang="en-US" dirty="0"/>
              <a:t>, IL-1 receptor antagonists, others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2926" y="6142623"/>
            <a:ext cx="708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Bhatia R. Hematology Am </a:t>
            </a:r>
            <a:r>
              <a:rPr lang="en-US" sz="1600" dirty="0" err="1"/>
              <a:t>Soc</a:t>
            </a:r>
            <a:r>
              <a:rPr lang="en-US" sz="1600" dirty="0"/>
              <a:t> </a:t>
            </a:r>
            <a:r>
              <a:rPr lang="en-US" sz="1600" dirty="0" err="1"/>
              <a:t>Hematol</a:t>
            </a:r>
            <a:r>
              <a:rPr lang="en-US" sz="1600" dirty="0"/>
              <a:t> </a:t>
            </a:r>
            <a:r>
              <a:rPr lang="en-US" sz="1600" dirty="0" err="1"/>
              <a:t>Educ</a:t>
            </a:r>
            <a:r>
              <a:rPr lang="en-US" sz="1600" dirty="0"/>
              <a:t> Program. 2017 Dec 8;2017(1):115-120</a:t>
            </a:r>
          </a:p>
        </p:txBody>
      </p:sp>
    </p:spTree>
    <p:extLst>
      <p:ext uri="{BB962C8B-B14F-4D97-AF65-F5344CB8AC3E}">
        <p14:creationId xmlns="" xmlns:p14="http://schemas.microsoft.com/office/powerpoint/2010/main" val="133852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Treatment-Free Remission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 2017: FDA approved a discontinuation indication for </a:t>
            </a:r>
            <a:r>
              <a:rPr lang="en-US" dirty="0" err="1"/>
              <a:t>nilotinib</a:t>
            </a:r>
            <a:endParaRPr lang="en-US" dirty="0"/>
          </a:p>
          <a:p>
            <a:r>
              <a:rPr lang="en-US" dirty="0"/>
              <a:t>History:</a:t>
            </a:r>
          </a:p>
          <a:p>
            <a:pPr lvl="1"/>
            <a:r>
              <a:rPr lang="en-US" dirty="0"/>
              <a:t>2007: 12 patients on </a:t>
            </a:r>
            <a:r>
              <a:rPr lang="en-US" dirty="0" err="1"/>
              <a:t>imatinib</a:t>
            </a:r>
            <a:r>
              <a:rPr lang="en-US" dirty="0"/>
              <a:t> with undetectable </a:t>
            </a:r>
            <a:r>
              <a:rPr lang="en-US" dirty="0" err="1"/>
              <a:t>bcr</a:t>
            </a:r>
            <a:r>
              <a:rPr lang="en-US" dirty="0"/>
              <a:t>/</a:t>
            </a:r>
            <a:r>
              <a:rPr lang="en-US" dirty="0" err="1"/>
              <a:t>abl</a:t>
            </a:r>
            <a:r>
              <a:rPr lang="en-US" dirty="0"/>
              <a:t> &gt; 2 years</a:t>
            </a:r>
          </a:p>
          <a:p>
            <a:pPr lvl="2"/>
            <a:r>
              <a:rPr lang="en-US" dirty="0"/>
              <a:t>6 remained in remission</a:t>
            </a:r>
          </a:p>
          <a:p>
            <a:pPr lvl="1"/>
            <a:r>
              <a:rPr lang="en-US" dirty="0"/>
              <a:t>2010: STIM trial: 100 patients (69 with 1-year follow up)</a:t>
            </a:r>
          </a:p>
          <a:p>
            <a:pPr lvl="2"/>
            <a:r>
              <a:rPr lang="en-US" dirty="0"/>
              <a:t>39 patients (43%) remained in remission</a:t>
            </a:r>
          </a:p>
          <a:p>
            <a:pPr lvl="2"/>
            <a:r>
              <a:rPr lang="en-US" dirty="0"/>
              <a:t>Longer duration of </a:t>
            </a:r>
            <a:r>
              <a:rPr lang="en-US" dirty="0" err="1"/>
              <a:t>imatinib</a:t>
            </a:r>
            <a:r>
              <a:rPr lang="en-US" dirty="0"/>
              <a:t> predicted freedom from relapse</a:t>
            </a:r>
          </a:p>
          <a:p>
            <a:pPr lvl="1"/>
            <a:r>
              <a:rPr lang="en-US" dirty="0"/>
              <a:t>2013: TWISTER, and others, confirmed that for about 40-50% of patients, long-term treatment-free remission is possible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6175" y="5638354"/>
            <a:ext cx="414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Rousselot</a:t>
            </a:r>
            <a:r>
              <a:rPr lang="en-US" sz="1600" dirty="0"/>
              <a:t> P et al. Blood 109:58-60, 2007.</a:t>
            </a:r>
          </a:p>
          <a:p>
            <a:r>
              <a:rPr lang="en-US" sz="1600" dirty="0"/>
              <a:t>Mahon FX et al. Lancet </a:t>
            </a:r>
            <a:r>
              <a:rPr lang="en-US" sz="1600" dirty="0" err="1"/>
              <a:t>Oncol</a:t>
            </a:r>
            <a:r>
              <a:rPr lang="en-US" sz="1600" dirty="0"/>
              <a:t> 11:1029-35, 2010.</a:t>
            </a:r>
          </a:p>
          <a:p>
            <a:r>
              <a:rPr lang="en-US" sz="1600" dirty="0"/>
              <a:t>Ross DM et al. Blood 122(4):515-22, 2013.</a:t>
            </a:r>
          </a:p>
        </p:txBody>
      </p:sp>
    </p:spTree>
    <p:extLst>
      <p:ext uri="{BB962C8B-B14F-4D97-AF65-F5344CB8AC3E}">
        <p14:creationId xmlns="" xmlns:p14="http://schemas.microsoft.com/office/powerpoint/2010/main" val="62159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Treatment-Free Remission: Who is eligible?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Ability to monitor </a:t>
            </a:r>
            <a:r>
              <a:rPr lang="en-US" dirty="0" err="1"/>
              <a:t>bcr</a:t>
            </a:r>
            <a:r>
              <a:rPr lang="en-US" dirty="0"/>
              <a:t>/</a:t>
            </a:r>
            <a:r>
              <a:rPr lang="en-US" dirty="0" err="1"/>
              <a:t>abl</a:t>
            </a:r>
            <a:r>
              <a:rPr lang="en-US" dirty="0"/>
              <a:t> transcript on IS testing</a:t>
            </a:r>
          </a:p>
          <a:p>
            <a:pPr lvl="1"/>
            <a:r>
              <a:rPr lang="en-US" dirty="0"/>
              <a:t>b2a2 or b3a2 transcript</a:t>
            </a:r>
          </a:p>
          <a:p>
            <a:r>
              <a:rPr lang="en-US" dirty="0"/>
              <a:t>No prior resistance to TKIs</a:t>
            </a:r>
          </a:p>
          <a:p>
            <a:pPr lvl="1"/>
            <a:r>
              <a:rPr lang="en-US" dirty="0"/>
              <a:t>Some recent studies suggest some 2</a:t>
            </a:r>
            <a:r>
              <a:rPr lang="en-US" baseline="30000" dirty="0"/>
              <a:t>nd</a:t>
            </a:r>
            <a:r>
              <a:rPr lang="en-US" dirty="0"/>
              <a:t> line patients may be successfully discontinued</a:t>
            </a:r>
          </a:p>
          <a:p>
            <a:r>
              <a:rPr lang="en-US" dirty="0"/>
              <a:t>No prior accelerated or blast phase</a:t>
            </a:r>
          </a:p>
          <a:p>
            <a:r>
              <a:rPr lang="en-US" dirty="0"/>
              <a:t>Minimum of 3 – 5 years on TKI, but longer (8 years) is preferred</a:t>
            </a:r>
          </a:p>
          <a:p>
            <a:r>
              <a:rPr lang="en-US" dirty="0"/>
              <a:t>Minimum of 12 months undetectable </a:t>
            </a:r>
            <a:r>
              <a:rPr lang="en-US" dirty="0" err="1"/>
              <a:t>bcr</a:t>
            </a:r>
            <a:r>
              <a:rPr lang="en-US" dirty="0"/>
              <a:t>/</a:t>
            </a:r>
            <a:r>
              <a:rPr lang="en-US" dirty="0" err="1"/>
              <a:t>abl</a:t>
            </a:r>
            <a:r>
              <a:rPr lang="en-US" dirty="0"/>
              <a:t> on IS testing, but longer (2 years) is preferred</a:t>
            </a:r>
          </a:p>
          <a:p>
            <a:r>
              <a:rPr lang="en-US" dirty="0"/>
              <a:t>Willingness to comply with intensive follow up qPCR testing</a:t>
            </a:r>
          </a:p>
        </p:txBody>
      </p:sp>
    </p:spTree>
    <p:extLst>
      <p:ext uri="{BB962C8B-B14F-4D97-AF65-F5344CB8AC3E}">
        <p14:creationId xmlns="" xmlns:p14="http://schemas.microsoft.com/office/powerpoint/2010/main" val="333081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Free Remission: How to monitor?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patients relapse within 6-9 months</a:t>
            </a:r>
          </a:p>
          <a:p>
            <a:r>
              <a:rPr lang="en-US" dirty="0"/>
              <a:t>qPCR for </a:t>
            </a:r>
            <a:r>
              <a:rPr lang="en-US" dirty="0" err="1"/>
              <a:t>bcr</a:t>
            </a:r>
            <a:r>
              <a:rPr lang="en-US" dirty="0"/>
              <a:t>/</a:t>
            </a:r>
            <a:r>
              <a:rPr lang="en-US" dirty="0" err="1"/>
              <a:t>abl</a:t>
            </a:r>
            <a:r>
              <a:rPr lang="en-US" dirty="0"/>
              <a:t> in IS lab with prompt results:</a:t>
            </a:r>
          </a:p>
          <a:p>
            <a:pPr lvl="1"/>
            <a:r>
              <a:rPr lang="en-US" dirty="0"/>
              <a:t>Every 4 weeks during year 1</a:t>
            </a:r>
          </a:p>
          <a:p>
            <a:pPr lvl="1"/>
            <a:r>
              <a:rPr lang="en-US" dirty="0"/>
              <a:t>Every 6 weeks during year 2</a:t>
            </a:r>
          </a:p>
          <a:p>
            <a:pPr lvl="1"/>
            <a:r>
              <a:rPr lang="en-US" dirty="0"/>
              <a:t>Every 12 weeks during year 3 and thereafter</a:t>
            </a:r>
          </a:p>
          <a:p>
            <a:r>
              <a:rPr lang="en-US" dirty="0"/>
              <a:t>Upon loss of response, re-initiate effective TKI therapy immediately and monitor </a:t>
            </a:r>
            <a:r>
              <a:rPr lang="en-US" dirty="0" err="1"/>
              <a:t>bcr</a:t>
            </a:r>
            <a:r>
              <a:rPr lang="en-US" dirty="0"/>
              <a:t>/</a:t>
            </a:r>
            <a:r>
              <a:rPr lang="en-US" dirty="0" err="1"/>
              <a:t>abl</a:t>
            </a:r>
            <a:r>
              <a:rPr lang="en-US" dirty="0"/>
              <a:t> every 2 weeks until MMR is regained / sustained</a:t>
            </a:r>
          </a:p>
          <a:p>
            <a:r>
              <a:rPr lang="en-US" dirty="0" err="1"/>
              <a:t>Nilotinib</a:t>
            </a:r>
            <a:r>
              <a:rPr lang="en-US" dirty="0"/>
              <a:t> (and </a:t>
            </a:r>
            <a:r>
              <a:rPr lang="en-US" dirty="0" err="1"/>
              <a:t>imatinib</a:t>
            </a:r>
            <a:r>
              <a:rPr lang="en-US" dirty="0"/>
              <a:t>) withdrawal syndromes have been described</a:t>
            </a:r>
          </a:p>
          <a:p>
            <a:r>
              <a:rPr lang="en-US" dirty="0"/>
              <a:t>Not all patients wish to discontinue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88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3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908" y="0"/>
            <a:ext cx="8678091" cy="654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2" y="2690967"/>
            <a:ext cx="4127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Arial Black" pitchFamily="34" charset="0"/>
              </a:rPr>
              <a:t>WHAT DOES HAPPEN IN CML ?</a:t>
            </a:r>
          </a:p>
          <a:p>
            <a:endParaRPr lang="en-GB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Arial Black" pitchFamily="34" charset="0"/>
              </a:rPr>
              <a:t> PHILADELPHIA CHOROMOSME?</a:t>
            </a:r>
          </a:p>
          <a:p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Basics: What is CML?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1"/>
            <a:ext cx="10515600" cy="1431381"/>
          </a:xfrm>
        </p:spPr>
        <p:txBody>
          <a:bodyPr>
            <a:normAutofit/>
          </a:bodyPr>
          <a:lstStyle/>
          <a:p>
            <a:r>
              <a:rPr lang="en-US" dirty="0"/>
              <a:t>Characterized by a translocation between chromosomes 9 and 22, denoted as t(9;22) which results in an abnormal juxtaposition of two genes, </a:t>
            </a:r>
            <a:r>
              <a:rPr lang="en-US" dirty="0" err="1"/>
              <a:t>bcr</a:t>
            </a:r>
            <a:r>
              <a:rPr lang="en-US" dirty="0"/>
              <a:t> and </a:t>
            </a:r>
            <a:r>
              <a:rPr lang="en-US" dirty="0" err="1"/>
              <a:t>abl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t(9;2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1" y="2873829"/>
            <a:ext cx="5084416" cy="3274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(9;2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66" y="2987024"/>
            <a:ext cx="5740888" cy="2987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6249880"/>
            <a:ext cx="588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courtesy of </a:t>
            </a:r>
            <a:r>
              <a:rPr lang="en-US" dirty="0" err="1"/>
              <a:t>Spandidos</a:t>
            </a:r>
            <a:r>
              <a:rPr lang="en-US" dirty="0"/>
              <a:t> Publications and The Lancet</a:t>
            </a:r>
          </a:p>
        </p:txBody>
      </p:sp>
    </p:spTree>
    <p:extLst>
      <p:ext uri="{BB962C8B-B14F-4D97-AF65-F5344CB8AC3E}">
        <p14:creationId xmlns="" xmlns:p14="http://schemas.microsoft.com/office/powerpoint/2010/main" val="115955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If Treatment is 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Hematologic response (CBC [complete blood count])</a:t>
            </a:r>
          </a:p>
          <a:p>
            <a:pPr lvl="1"/>
            <a:r>
              <a:rPr lang="en-US" dirty="0"/>
              <a:t>Normal blood counts</a:t>
            </a:r>
          </a:p>
          <a:p>
            <a:r>
              <a:rPr lang="en-US" dirty="0"/>
              <a:t>Cytogenetic response (bone marrow cytogenetics [“karyotype”])</a:t>
            </a:r>
          </a:p>
          <a:p>
            <a:pPr lvl="1"/>
            <a:r>
              <a:rPr lang="en-US" dirty="0"/>
              <a:t>Major (</a:t>
            </a:r>
            <a:r>
              <a:rPr lang="en-US" dirty="0" err="1"/>
              <a:t>MCyR</a:t>
            </a:r>
            <a:r>
              <a:rPr lang="en-US" dirty="0"/>
              <a:t>): &lt; 35% of cells have the Philadelphia chromosome</a:t>
            </a:r>
          </a:p>
          <a:p>
            <a:pPr lvl="1"/>
            <a:r>
              <a:rPr lang="en-US" dirty="0"/>
              <a:t>Complete (</a:t>
            </a:r>
            <a:r>
              <a:rPr lang="en-US" dirty="0" err="1"/>
              <a:t>CCyR</a:t>
            </a:r>
            <a:r>
              <a:rPr lang="en-US" dirty="0"/>
              <a:t>): 0% of cells have the Philadelphia chromosome</a:t>
            </a:r>
          </a:p>
          <a:p>
            <a:r>
              <a:rPr lang="en-US" dirty="0"/>
              <a:t>Molecular response (Quantitative PCR, International Scale [qPCR, IS])</a:t>
            </a:r>
          </a:p>
          <a:p>
            <a:pPr lvl="1"/>
            <a:r>
              <a:rPr lang="en-US" dirty="0"/>
              <a:t>MR3 (0.1%) aka “major molecular response” or MMR</a:t>
            </a:r>
          </a:p>
          <a:p>
            <a:pPr lvl="1"/>
            <a:r>
              <a:rPr lang="en-US" dirty="0"/>
              <a:t>MR4.5 (0.01 – 0.001%)</a:t>
            </a:r>
          </a:p>
          <a:p>
            <a:pPr lvl="1"/>
            <a:r>
              <a:rPr lang="en-US" dirty="0"/>
              <a:t>Complete or deep molecular response (CMR or DMR): </a:t>
            </a:r>
            <a:r>
              <a:rPr lang="en-US" b="1" i="1" u="sng" dirty="0"/>
              <a:t>no</a:t>
            </a:r>
            <a:r>
              <a:rPr lang="en-US" dirty="0"/>
              <a:t> detectable </a:t>
            </a:r>
            <a:r>
              <a:rPr lang="en-US" dirty="0" err="1"/>
              <a:t>bcr</a:t>
            </a:r>
            <a:r>
              <a:rPr lang="en-US" dirty="0"/>
              <a:t>/</a:t>
            </a:r>
            <a:r>
              <a:rPr lang="en-US" dirty="0" err="1"/>
              <a:t>abl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3227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if Treatment is Working?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49" y="1436111"/>
            <a:ext cx="8003178" cy="4764392"/>
          </a:xfrm>
        </p:spPr>
      </p:pic>
      <p:sp>
        <p:nvSpPr>
          <p:cNvPr id="5" name="TextBox 4"/>
          <p:cNvSpPr txBox="1"/>
          <p:nvPr/>
        </p:nvSpPr>
        <p:spPr>
          <a:xfrm>
            <a:off x="7619999" y="6200503"/>
            <a:ext cx="42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Baccarani</a:t>
            </a:r>
            <a:r>
              <a:rPr lang="en-US" sz="1600" dirty="0"/>
              <a:t> M, </a:t>
            </a:r>
            <a:r>
              <a:rPr lang="en-US" sz="1600" dirty="0" err="1"/>
              <a:t>Soverini</a:t>
            </a:r>
            <a:r>
              <a:rPr lang="en-US" sz="1600" dirty="0"/>
              <a:t> S. Blood 124:469-47, 2014.</a:t>
            </a:r>
          </a:p>
        </p:txBody>
      </p:sp>
    </p:spTree>
    <p:extLst>
      <p:ext uri="{BB962C8B-B14F-4D97-AF65-F5344CB8AC3E}">
        <p14:creationId xmlns="" xmlns:p14="http://schemas.microsoft.com/office/powerpoint/2010/main" val="14244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TKIs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7284"/>
          </a:xfrm>
        </p:spPr>
        <p:txBody>
          <a:bodyPr/>
          <a:lstStyle/>
          <a:p>
            <a:r>
              <a:rPr lang="en-US" dirty="0"/>
              <a:t>Until </a:t>
            </a:r>
            <a:r>
              <a:rPr lang="en-US" dirty="0" err="1"/>
              <a:t>imatinib</a:t>
            </a:r>
            <a:r>
              <a:rPr lang="en-US" dirty="0"/>
              <a:t> approved (FDA 2001), most patients treated with supportive care, </a:t>
            </a:r>
            <a:r>
              <a:rPr lang="en-US" dirty="0" err="1"/>
              <a:t>hydroxyurea</a:t>
            </a:r>
            <a:r>
              <a:rPr lang="en-US" dirty="0"/>
              <a:t>, interferon, and allogeneic hematopoietic cell transplantation (“bone marrow transplant”)</a:t>
            </a:r>
          </a:p>
          <a:p>
            <a:r>
              <a:rPr lang="en-US" dirty="0"/>
              <a:t>Tyrosine kinase inhibitors (“TKIs”) have revolutionized this disease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47755"/>
            <a:ext cx="8697686" cy="2893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8434" y="6226629"/>
            <a:ext cx="225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Bower H et al. J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Oncol</a:t>
            </a:r>
            <a:r>
              <a:rPr lang="en-US" sz="1600" dirty="0"/>
              <a:t> 34:2851-57, 2016.</a:t>
            </a:r>
          </a:p>
        </p:txBody>
      </p:sp>
    </p:spTree>
    <p:extLst>
      <p:ext uri="{BB962C8B-B14F-4D97-AF65-F5344CB8AC3E}">
        <p14:creationId xmlns="" xmlns:p14="http://schemas.microsoft.com/office/powerpoint/2010/main" val="367361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Advances for CML: TKIs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40590" cy="4801598"/>
          </a:xfrm>
        </p:spPr>
        <p:txBody>
          <a:bodyPr>
            <a:normAutofit lnSpcReduction="10000"/>
          </a:bodyPr>
          <a:lstStyle/>
          <a:p>
            <a:r>
              <a:rPr lang="en-US" sz="3300" dirty="0" err="1"/>
              <a:t>Bosutinib</a:t>
            </a:r>
            <a:r>
              <a:rPr lang="en-US" sz="3300" dirty="0"/>
              <a:t> </a:t>
            </a:r>
          </a:p>
          <a:p>
            <a:pPr lvl="1"/>
            <a:r>
              <a:rPr lang="en-US" sz="2800" dirty="0"/>
              <a:t>Overcomes most </a:t>
            </a:r>
            <a:r>
              <a:rPr lang="en-US" sz="2800" dirty="0" err="1"/>
              <a:t>imatinib</a:t>
            </a:r>
            <a:r>
              <a:rPr lang="en-US" sz="2800" dirty="0"/>
              <a:t>-resistant mutations</a:t>
            </a:r>
          </a:p>
          <a:p>
            <a:pPr lvl="1"/>
            <a:r>
              <a:rPr lang="en-US" sz="2800" dirty="0"/>
              <a:t>Approved for 1</a:t>
            </a:r>
            <a:r>
              <a:rPr lang="en-US" sz="2800" baseline="30000" dirty="0"/>
              <a:t>st</a:t>
            </a:r>
            <a:r>
              <a:rPr lang="en-US" sz="2800" dirty="0"/>
              <a:t> line therapy in late 2017</a:t>
            </a:r>
          </a:p>
          <a:p>
            <a:pPr lvl="1"/>
            <a:r>
              <a:rPr lang="en-US" sz="2800" dirty="0"/>
              <a:t>BELA trial (2012), 502 patients: </a:t>
            </a:r>
            <a:r>
              <a:rPr lang="en-US" sz="2800" dirty="0" err="1"/>
              <a:t>bosutinib</a:t>
            </a:r>
            <a:r>
              <a:rPr lang="en-US" sz="2800" dirty="0"/>
              <a:t> 500 mg vs </a:t>
            </a:r>
            <a:r>
              <a:rPr lang="en-US" sz="2800" dirty="0" err="1"/>
              <a:t>imatinib</a:t>
            </a:r>
            <a:r>
              <a:rPr lang="en-US" sz="2800" dirty="0"/>
              <a:t> 400 mg, evaluated at 12 months</a:t>
            </a:r>
          </a:p>
          <a:p>
            <a:pPr lvl="2"/>
            <a:r>
              <a:rPr lang="en-US" sz="2100" dirty="0" err="1"/>
              <a:t>CCyR</a:t>
            </a:r>
            <a:r>
              <a:rPr lang="en-US" sz="2100" dirty="0"/>
              <a:t> (primary endpoint) equivalent: 70% (B) vs 68% (I)</a:t>
            </a:r>
          </a:p>
          <a:p>
            <a:pPr lvl="2"/>
            <a:r>
              <a:rPr lang="en-US" sz="2100" dirty="0"/>
              <a:t>MMR better for </a:t>
            </a:r>
            <a:r>
              <a:rPr lang="en-US" sz="2100" dirty="0" err="1"/>
              <a:t>bosutinib</a:t>
            </a:r>
            <a:r>
              <a:rPr lang="en-US" sz="2100" dirty="0"/>
              <a:t>: 41% (B) vs 27% (I)</a:t>
            </a:r>
          </a:p>
          <a:p>
            <a:pPr lvl="1"/>
            <a:r>
              <a:rPr lang="en-US" sz="2800" dirty="0"/>
              <a:t>BEFORE trial (2017), 536 patients: </a:t>
            </a:r>
            <a:r>
              <a:rPr lang="en-US" sz="2800" dirty="0" err="1"/>
              <a:t>bosutinib</a:t>
            </a:r>
            <a:r>
              <a:rPr lang="en-US" sz="2800" dirty="0"/>
              <a:t> 400 mg vs </a:t>
            </a:r>
            <a:r>
              <a:rPr lang="en-US" sz="2800" dirty="0" err="1"/>
              <a:t>imatinib</a:t>
            </a:r>
            <a:r>
              <a:rPr lang="en-US" sz="2800" dirty="0"/>
              <a:t> 400 mg, evaluated at 12 months</a:t>
            </a:r>
          </a:p>
          <a:p>
            <a:pPr lvl="2"/>
            <a:r>
              <a:rPr lang="en-US" sz="2100" dirty="0"/>
              <a:t>MMR (primary endpoint) better for </a:t>
            </a:r>
            <a:r>
              <a:rPr lang="en-US" sz="2100" dirty="0" err="1"/>
              <a:t>bosutinib</a:t>
            </a:r>
            <a:r>
              <a:rPr lang="en-US" sz="2100" dirty="0"/>
              <a:t>: 47% (B) vs 37% (I)</a:t>
            </a:r>
          </a:p>
          <a:p>
            <a:pPr lvl="2"/>
            <a:r>
              <a:rPr lang="en-US" sz="2100" dirty="0" err="1"/>
              <a:t>CCyR</a:t>
            </a:r>
            <a:r>
              <a:rPr lang="en-US" sz="2100" dirty="0"/>
              <a:t> also better for </a:t>
            </a:r>
            <a:r>
              <a:rPr lang="en-US" sz="2100" dirty="0" err="1"/>
              <a:t>bosutinib</a:t>
            </a:r>
            <a:r>
              <a:rPr lang="en-US" sz="2100" dirty="0"/>
              <a:t>: 77% (B) vs 66% (I)</a:t>
            </a:r>
          </a:p>
          <a:p>
            <a:pPr lvl="2"/>
            <a:r>
              <a:rPr lang="en-US" sz="2100" dirty="0"/>
              <a:t>Significantly more diarrhea (8% vs 1%) with </a:t>
            </a:r>
            <a:r>
              <a:rPr lang="en-US" sz="2100" dirty="0" err="1"/>
              <a:t>bosutinib</a:t>
            </a:r>
            <a:endParaRPr lang="en-US" sz="2100" dirty="0"/>
          </a:p>
        </p:txBody>
      </p:sp>
    </p:spTree>
    <p:extLst>
      <p:ext uri="{BB962C8B-B14F-4D97-AF65-F5344CB8AC3E}">
        <p14:creationId xmlns="" xmlns:p14="http://schemas.microsoft.com/office/powerpoint/2010/main" val="231758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Advances for CML: TKIs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40"/>
            <a:ext cx="10515600" cy="4743226"/>
          </a:xfrm>
        </p:spPr>
        <p:txBody>
          <a:bodyPr>
            <a:normAutofit/>
          </a:bodyPr>
          <a:lstStyle/>
          <a:p>
            <a:r>
              <a:rPr lang="en-US" dirty="0" err="1"/>
              <a:t>Ponatinib</a:t>
            </a:r>
            <a:endParaRPr lang="en-US" dirty="0"/>
          </a:p>
          <a:p>
            <a:pPr lvl="1"/>
            <a:r>
              <a:rPr lang="en-US" dirty="0"/>
              <a:t>The only commercially available TKI effective for patients with T315I mutations</a:t>
            </a:r>
          </a:p>
          <a:p>
            <a:pPr lvl="1"/>
            <a:r>
              <a:rPr lang="en-US" dirty="0"/>
              <a:t>Significant cardiovascular risks</a:t>
            </a:r>
          </a:p>
          <a:p>
            <a:r>
              <a:rPr lang="en-US" dirty="0" err="1"/>
              <a:t>Radotinib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Structurally similar to </a:t>
            </a:r>
            <a:r>
              <a:rPr lang="en-US" dirty="0" err="1"/>
              <a:t>imatinib</a:t>
            </a:r>
            <a:r>
              <a:rPr lang="en-US" dirty="0"/>
              <a:t> and </a:t>
            </a:r>
            <a:r>
              <a:rPr lang="en-US" dirty="0" err="1"/>
              <a:t>nilotinib</a:t>
            </a:r>
            <a:endParaRPr lang="en-US" dirty="0"/>
          </a:p>
          <a:p>
            <a:pPr lvl="1"/>
            <a:r>
              <a:rPr lang="en-US" dirty="0"/>
              <a:t>Approved in Korea for 1</a:t>
            </a:r>
            <a:r>
              <a:rPr lang="en-US" baseline="30000" dirty="0"/>
              <a:t>st</a:t>
            </a:r>
            <a:r>
              <a:rPr lang="en-US" dirty="0"/>
              <a:t> line and later therapy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line: 77 patients (2014)</a:t>
            </a:r>
          </a:p>
          <a:p>
            <a:pPr lvl="2"/>
            <a:r>
              <a:rPr lang="en-US" dirty="0" err="1"/>
              <a:t>MCyR</a:t>
            </a:r>
            <a:r>
              <a:rPr lang="en-US" dirty="0"/>
              <a:t> 65%, </a:t>
            </a:r>
            <a:r>
              <a:rPr lang="en-US" dirty="0" err="1"/>
              <a:t>CCyR</a:t>
            </a:r>
            <a:r>
              <a:rPr lang="en-US" dirty="0"/>
              <a:t> 47%, MMR 14% at 12 months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</a:t>
            </a:r>
            <a:r>
              <a:rPr lang="en-US" dirty="0" err="1"/>
              <a:t>radotinib</a:t>
            </a:r>
            <a:r>
              <a:rPr lang="en-US" dirty="0"/>
              <a:t> 300 mg vs </a:t>
            </a:r>
            <a:r>
              <a:rPr lang="en-US" dirty="0" err="1"/>
              <a:t>imatinib</a:t>
            </a:r>
            <a:r>
              <a:rPr lang="en-US" dirty="0"/>
              <a:t> 400 mg: 241 patients</a:t>
            </a:r>
          </a:p>
          <a:p>
            <a:pPr lvl="2"/>
            <a:r>
              <a:rPr lang="en-US" dirty="0"/>
              <a:t>MMR 52% (R) vs 32% (I), </a:t>
            </a:r>
            <a:r>
              <a:rPr lang="en-US" dirty="0" err="1"/>
              <a:t>CCyR</a:t>
            </a:r>
            <a:r>
              <a:rPr lang="en-US" dirty="0"/>
              <a:t> 91% (R) vs 77% (I)</a:t>
            </a:r>
          </a:p>
          <a:p>
            <a:pPr marL="914400" lvl="2" indent="0" algn="r">
              <a:buNone/>
            </a:pPr>
            <a:r>
              <a:rPr lang="en-US" dirty="0"/>
              <a:t>*</a:t>
            </a:r>
            <a:r>
              <a:rPr lang="en-US" dirty="0" err="1"/>
              <a:t>Radotinib</a:t>
            </a:r>
            <a:r>
              <a:rPr lang="en-US" dirty="0"/>
              <a:t> is not FDA-approved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2354" y="6176966"/>
            <a:ext cx="523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Kim SH et al. </a:t>
            </a:r>
            <a:r>
              <a:rPr lang="en-US" sz="1600" dirty="0" err="1"/>
              <a:t>Haematologica</a:t>
            </a:r>
            <a:r>
              <a:rPr lang="en-US" sz="1600" dirty="0"/>
              <a:t> 99(7): 1191-1196, 2014.</a:t>
            </a:r>
          </a:p>
          <a:p>
            <a:r>
              <a:rPr lang="en-US" sz="1600" dirty="0" err="1"/>
              <a:t>Kwak</a:t>
            </a:r>
            <a:r>
              <a:rPr lang="en-US" sz="1600" dirty="0"/>
              <a:t> JY et al. </a:t>
            </a:r>
            <a:r>
              <a:rPr lang="en-US" sz="1600" dirty="0" err="1"/>
              <a:t>Clin</a:t>
            </a:r>
            <a:r>
              <a:rPr lang="en-US" sz="1600" dirty="0"/>
              <a:t> Cancer Res Dec 2017, </a:t>
            </a:r>
            <a:r>
              <a:rPr lang="en-US" sz="1600" dirty="0" err="1"/>
              <a:t>Epub</a:t>
            </a:r>
            <a:r>
              <a:rPr lang="en-US" sz="1600" dirty="0"/>
              <a:t> ahead of print.</a:t>
            </a:r>
          </a:p>
        </p:txBody>
      </p:sp>
    </p:spTree>
    <p:extLst>
      <p:ext uri="{BB962C8B-B14F-4D97-AF65-F5344CB8AC3E}">
        <p14:creationId xmlns="" xmlns:p14="http://schemas.microsoft.com/office/powerpoint/2010/main" val="392511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Advances for CML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Asciminib</a:t>
            </a:r>
            <a:r>
              <a:rPr lang="en-US" dirty="0"/>
              <a:t> (ABL001)*</a:t>
            </a:r>
          </a:p>
          <a:p>
            <a:pPr lvl="1"/>
            <a:r>
              <a:rPr lang="en-US" dirty="0"/>
              <a:t>Potent and selective inhibitor of BCR-ABL</a:t>
            </a:r>
          </a:p>
          <a:p>
            <a:pPr lvl="1"/>
            <a:r>
              <a:rPr lang="en-US" dirty="0"/>
              <a:t>Different site from other TKIs, allowing possible co-treatment</a:t>
            </a:r>
          </a:p>
          <a:p>
            <a:pPr lvl="1"/>
            <a:r>
              <a:rPr lang="en-US" dirty="0"/>
              <a:t>Promising early data</a:t>
            </a:r>
          </a:p>
          <a:p>
            <a:pPr lvl="1"/>
            <a:r>
              <a:rPr lang="en-US" dirty="0"/>
              <a:t>Resistance may occur</a:t>
            </a:r>
          </a:p>
          <a:p>
            <a:pPr lvl="2"/>
            <a:r>
              <a:rPr lang="en-US" dirty="0"/>
              <a:t>ABL mutations</a:t>
            </a:r>
          </a:p>
          <a:p>
            <a:pPr lvl="2"/>
            <a:r>
              <a:rPr lang="en-US" dirty="0"/>
              <a:t>Proteins that pump drug out of the cells</a:t>
            </a:r>
          </a:p>
          <a:p>
            <a:pPr lvl="1"/>
            <a:r>
              <a:rPr lang="en-US" dirty="0"/>
              <a:t>4 open clinical trials, alone or in combination with existing TKIs</a:t>
            </a:r>
          </a:p>
          <a:p>
            <a:pPr marL="457200" lvl="1" indent="0" algn="r">
              <a:buNone/>
            </a:pPr>
            <a:r>
              <a:rPr lang="en-US" sz="1800" dirty="0"/>
              <a:t>*</a:t>
            </a:r>
            <a:r>
              <a:rPr lang="en-US" sz="1800" dirty="0" err="1"/>
              <a:t>Asciminib</a:t>
            </a:r>
            <a:r>
              <a:rPr lang="en-US" sz="1800" dirty="0"/>
              <a:t> is not FDA approved</a:t>
            </a:r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75" y="1994263"/>
            <a:ext cx="5558661" cy="26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53349" y="6278880"/>
            <a:ext cx="5294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Schoepfer</a:t>
            </a:r>
            <a:r>
              <a:rPr lang="en-US" sz="1600" dirty="0"/>
              <a:t> J et al. J Med </a:t>
            </a:r>
            <a:r>
              <a:rPr lang="en-US" sz="1600" dirty="0" err="1"/>
              <a:t>Chem</a:t>
            </a:r>
            <a:r>
              <a:rPr lang="en-US" sz="1600" dirty="0"/>
              <a:t>, Sep 2018. </a:t>
            </a:r>
            <a:r>
              <a:rPr lang="en-US" sz="1600" dirty="0" err="1"/>
              <a:t>Epub</a:t>
            </a:r>
            <a:r>
              <a:rPr lang="en-US" sz="1600" dirty="0"/>
              <a:t> ahead of print.</a:t>
            </a:r>
          </a:p>
        </p:txBody>
      </p:sp>
    </p:spTree>
    <p:extLst>
      <p:ext uri="{BB962C8B-B14F-4D97-AF65-F5344CB8AC3E}">
        <p14:creationId xmlns="" xmlns:p14="http://schemas.microsoft.com/office/powerpoint/2010/main" val="226591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+ tit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pening + Divider slides">
  <a:themeElements>
    <a:clrScheme name="LLS">
      <a:dk1>
        <a:sysClr val="windowText" lastClr="000000"/>
      </a:dk1>
      <a:lt1>
        <a:sysClr val="window" lastClr="FFFFFF"/>
      </a:lt1>
      <a:dk2>
        <a:srgbClr val="BE0005"/>
      </a:dk2>
      <a:lt2>
        <a:srgbClr val="EEECE1"/>
      </a:lt2>
      <a:accent1>
        <a:srgbClr val="CCCCCC"/>
      </a:accent1>
      <a:accent2>
        <a:srgbClr val="BE0005"/>
      </a:accent2>
      <a:accent3>
        <a:srgbClr val="E6E6E6"/>
      </a:accent3>
      <a:accent4>
        <a:srgbClr val="808080"/>
      </a:accent4>
      <a:accent5>
        <a:srgbClr val="000000"/>
      </a:accent5>
      <a:accent6>
        <a:srgbClr val="666666"/>
      </a:accent6>
      <a:hlink>
        <a:srgbClr val="BE0005"/>
      </a:hlink>
      <a:folHlink>
        <a:srgbClr val="BE000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EB37159E4C45AB956422474076F6" ma:contentTypeVersion="10" ma:contentTypeDescription="Create a new document." ma:contentTypeScope="" ma:versionID="f15363a6efb799d717aa6a8fca3d4ea0">
  <xsd:schema xmlns:xsd="http://www.w3.org/2001/XMLSchema" xmlns:xs="http://www.w3.org/2001/XMLSchema" xmlns:p="http://schemas.microsoft.com/office/2006/metadata/properties" xmlns:ns2="1976e9d2-e159-48a7-b511-4bdb5c180b06" xmlns:ns3="eef43c23-ab5f-4ab1-abcf-4d6a567b4290" targetNamespace="http://schemas.microsoft.com/office/2006/metadata/properties" ma:root="true" ma:fieldsID="dc56174191235cdfbebfa22897e6824e" ns2:_="" ns3:_="">
    <xsd:import namespace="1976e9d2-e159-48a7-b511-4bdb5c180b06"/>
    <xsd:import namespace="eef43c23-ab5f-4ab1-abcf-4d6a567b42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6e9d2-e159-48a7-b511-4bdb5c180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43c23-ab5f-4ab1-abcf-4d6a567b429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4993A-C154-492B-92A2-EDA92ABF7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6e9d2-e159-48a7-b511-4bdb5c180b06"/>
    <ds:schemaRef ds:uri="eef43c23-ab5f-4ab1-abcf-4d6a567b42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EE797-FEB9-4735-ADBF-7263A60379D1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eef43c23-ab5f-4ab1-abcf-4d6a567b4290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1976e9d2-e159-48a7-b511-4bdb5c180b0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C36C78-4E0D-4837-846E-AB8E56AD55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953</Words>
  <Application>Microsoft Office PowerPoint</Application>
  <PresentationFormat>Custom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Content slides + titles</vt:lpstr>
      <vt:lpstr>Opening + Divider slides</vt:lpstr>
      <vt:lpstr>A Few Basics: What is CML?</vt:lpstr>
      <vt:lpstr>Slide 2</vt:lpstr>
      <vt:lpstr>A Few Basics: What is CML?</vt:lpstr>
      <vt:lpstr>How Do We Know If Treatment is Working?</vt:lpstr>
      <vt:lpstr>How Do We Know if Treatment is Working?</vt:lpstr>
      <vt:lpstr>Impact of TKIs</vt:lpstr>
      <vt:lpstr>Treatment Advances for CML: TKIs</vt:lpstr>
      <vt:lpstr>Treatment Advances for CML: TKIs</vt:lpstr>
      <vt:lpstr>Treatment Advances for CML</vt:lpstr>
      <vt:lpstr>Treatment Advances for CML</vt:lpstr>
      <vt:lpstr>Treatment-Free Remission</vt:lpstr>
      <vt:lpstr>Treatment-Free Remission: Who is eligible?</vt:lpstr>
      <vt:lpstr>Treatment Free Remission: How to monitor?</vt:lpstr>
    </vt:vector>
  </TitlesOfParts>
  <Company>Penn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Loren, Alison</dc:creator>
  <cp:lastModifiedBy>Administrator</cp:lastModifiedBy>
  <cp:revision>56</cp:revision>
  <dcterms:created xsi:type="dcterms:W3CDTF">2018-09-16T15:59:07Z</dcterms:created>
  <dcterms:modified xsi:type="dcterms:W3CDTF">2024-02-03T05:39:08Z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-592147981</vt:i4>
  </property>
  <property fmtid="{D5CDD505-2E9C-101B-9397-08002B2CF9AE}" pid="3" name="_NewReviewCycle">
    <vt:lpwstr/>
  </property>
  <property fmtid="{D5CDD505-2E9C-101B-9397-08002B2CF9AE}" pid="4" name="_EmailSubject">
    <vt:lpwstr>Slide Deck for CML Program</vt:lpwstr>
  </property>
  <property fmtid="{D5CDD505-2E9C-101B-9397-08002B2CF9AE}" pid="5" name="_AuthorEmail">
    <vt:lpwstr>Lizette.Figueroa@lls.org</vt:lpwstr>
  </property>
  <property fmtid="{D5CDD505-2E9C-101B-9397-08002B2CF9AE}" pid="6" name="_AuthorEmailDisplayName">
    <vt:lpwstr>Figueroa, Lizette (National Office)</vt:lpwstr>
  </property>
  <property fmtid="{D5CDD505-2E9C-101B-9397-08002B2CF9AE}" pid="7" name="ContentTypeId">
    <vt:lpwstr>0x0101008555EB37159E4C45AB956422474076F6</vt:lpwstr>
  </property>
</Properties>
</file>