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4267200"/>
          </a:xfrm>
          <a:custGeom>
            <a:avLst/>
            <a:gdLst/>
            <a:ahLst/>
            <a:cxnLst/>
            <a:rect l="l" t="t" r="r" b="b"/>
            <a:pathLst>
              <a:path w="9144000" h="4267200">
                <a:moveTo>
                  <a:pt x="0" y="4267200"/>
                </a:moveTo>
                <a:lnTo>
                  <a:pt x="9144000" y="4267200"/>
                </a:lnTo>
                <a:lnTo>
                  <a:pt x="9144000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5" y="4267199"/>
            <a:ext cx="9140825" cy="2590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53176" y="6048374"/>
            <a:ext cx="844550" cy="5191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16676" y="6095999"/>
            <a:ext cx="717550" cy="4365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05576" y="6146799"/>
            <a:ext cx="546100" cy="32861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69076" y="6184899"/>
            <a:ext cx="415925" cy="2524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23051" y="6226174"/>
            <a:ext cx="304800" cy="1698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76900" y="5897562"/>
            <a:ext cx="608076" cy="2555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67400" y="6619874"/>
            <a:ext cx="704850" cy="10477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00700" y="6200774"/>
            <a:ext cx="141350" cy="3429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67375" y="5945187"/>
            <a:ext cx="1190625" cy="73183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10325" y="5907087"/>
            <a:ext cx="152400" cy="4762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208776" y="6267449"/>
            <a:ext cx="133350" cy="8413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00450" y="6245224"/>
            <a:ext cx="1012825" cy="59848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73475" y="6283324"/>
            <a:ext cx="862076" cy="527051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59200" y="6345237"/>
            <a:ext cx="704850" cy="40957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868801" y="6391274"/>
            <a:ext cx="485775" cy="3048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930650" y="6438899"/>
            <a:ext cx="360425" cy="21431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35425" y="6503987"/>
            <a:ext cx="142875" cy="9525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03751" y="6067424"/>
            <a:ext cx="712724" cy="29527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00425" y="6115049"/>
            <a:ext cx="1416050" cy="73342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305175" y="6076949"/>
            <a:ext cx="646176" cy="77152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741926" y="6419849"/>
            <a:ext cx="171450" cy="400050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2963926" y="5849937"/>
            <a:ext cx="1644650" cy="998855"/>
          </a:xfrm>
          <a:custGeom>
            <a:avLst/>
            <a:gdLst/>
            <a:ahLst/>
            <a:cxnLst/>
            <a:rect l="l" t="t" r="r" b="b"/>
            <a:pathLst>
              <a:path w="1644650" h="998854">
                <a:moveTo>
                  <a:pt x="271399" y="295275"/>
                </a:moveTo>
                <a:lnTo>
                  <a:pt x="242824" y="266700"/>
                </a:lnTo>
                <a:lnTo>
                  <a:pt x="136525" y="361950"/>
                </a:lnTo>
                <a:lnTo>
                  <a:pt x="68199" y="457200"/>
                </a:lnTo>
                <a:lnTo>
                  <a:pt x="20574" y="569912"/>
                </a:lnTo>
                <a:lnTo>
                  <a:pt x="0" y="684212"/>
                </a:lnTo>
                <a:lnTo>
                  <a:pt x="9525" y="769937"/>
                </a:lnTo>
                <a:lnTo>
                  <a:pt x="39624" y="846137"/>
                </a:lnTo>
                <a:lnTo>
                  <a:pt x="77724" y="922337"/>
                </a:lnTo>
                <a:lnTo>
                  <a:pt x="136525" y="998550"/>
                </a:lnTo>
                <a:lnTo>
                  <a:pt x="193675" y="998550"/>
                </a:lnTo>
                <a:lnTo>
                  <a:pt x="136525" y="922337"/>
                </a:lnTo>
                <a:lnTo>
                  <a:pt x="87249" y="846137"/>
                </a:lnTo>
                <a:lnTo>
                  <a:pt x="58674" y="769937"/>
                </a:lnTo>
                <a:lnTo>
                  <a:pt x="49149" y="684212"/>
                </a:lnTo>
                <a:lnTo>
                  <a:pt x="68199" y="569912"/>
                </a:lnTo>
                <a:lnTo>
                  <a:pt x="106299" y="474662"/>
                </a:lnTo>
                <a:lnTo>
                  <a:pt x="184150" y="381000"/>
                </a:lnTo>
                <a:lnTo>
                  <a:pt x="271399" y="295275"/>
                </a:lnTo>
                <a:close/>
              </a:path>
              <a:path w="1644650" h="998854">
                <a:moveTo>
                  <a:pt x="1644650" y="66675"/>
                </a:moveTo>
                <a:lnTo>
                  <a:pt x="1527175" y="38100"/>
                </a:lnTo>
                <a:lnTo>
                  <a:pt x="1411224" y="19050"/>
                </a:lnTo>
                <a:lnTo>
                  <a:pt x="1141349" y="0"/>
                </a:lnTo>
                <a:lnTo>
                  <a:pt x="909574" y="19050"/>
                </a:lnTo>
                <a:lnTo>
                  <a:pt x="687324" y="57150"/>
                </a:lnTo>
                <a:lnTo>
                  <a:pt x="493649" y="123825"/>
                </a:lnTo>
                <a:lnTo>
                  <a:pt x="319024" y="209550"/>
                </a:lnTo>
                <a:lnTo>
                  <a:pt x="349250" y="238125"/>
                </a:lnTo>
                <a:lnTo>
                  <a:pt x="512699" y="152400"/>
                </a:lnTo>
                <a:lnTo>
                  <a:pt x="706374" y="85725"/>
                </a:lnTo>
                <a:lnTo>
                  <a:pt x="919099" y="47625"/>
                </a:lnTo>
                <a:lnTo>
                  <a:pt x="1141349" y="28575"/>
                </a:lnTo>
                <a:lnTo>
                  <a:pt x="1266825" y="38100"/>
                </a:lnTo>
                <a:lnTo>
                  <a:pt x="1401699" y="47625"/>
                </a:lnTo>
                <a:lnTo>
                  <a:pt x="1517650" y="66675"/>
                </a:lnTo>
                <a:lnTo>
                  <a:pt x="1633474" y="95250"/>
                </a:lnTo>
                <a:lnTo>
                  <a:pt x="1644650" y="666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684776" y="5954712"/>
            <a:ext cx="571500" cy="893763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679825" y="5764212"/>
            <a:ext cx="1711325" cy="67468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245100" y="6476999"/>
            <a:ext cx="155575" cy="371475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7"/>
                </a:lnTo>
                <a:lnTo>
                  <a:pt x="115824" y="1017588"/>
                </a:lnTo>
                <a:lnTo>
                  <a:pt x="154050" y="1017588"/>
                </a:lnTo>
                <a:lnTo>
                  <a:pt x="106299" y="941387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667500" y="5400674"/>
            <a:ext cx="1906524" cy="116046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553200" y="5343524"/>
            <a:ext cx="863600" cy="116998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607300" y="5333999"/>
            <a:ext cx="966851" cy="40005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328025" y="6361112"/>
            <a:ext cx="114300" cy="8572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151751" y="6465887"/>
            <a:ext cx="1119124" cy="17145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470900" y="5800724"/>
            <a:ext cx="227075" cy="541337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34401" y="5753099"/>
            <a:ext cx="131699" cy="142875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7056501" y="5638799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904101" y="5572124"/>
            <a:ext cx="1442974" cy="846137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245350" y="5543549"/>
            <a:ext cx="579501" cy="10477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085076" y="5648324"/>
            <a:ext cx="104775" cy="7620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216775" y="5727699"/>
            <a:ext cx="822325" cy="506412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267575" y="5762624"/>
            <a:ext cx="708025" cy="430212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388225" y="5838824"/>
            <a:ext cx="473075" cy="280987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521575" y="5918199"/>
            <a:ext cx="200025" cy="128587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382000" y="5057774"/>
            <a:ext cx="608076" cy="15240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37626" y="4800599"/>
            <a:ext cx="409575" cy="85725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961501" y="4867274"/>
            <a:ext cx="95250" cy="24765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532876" y="5153024"/>
            <a:ext cx="304800" cy="28575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420100" y="4829174"/>
            <a:ext cx="255650" cy="295275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485251" y="4829174"/>
            <a:ext cx="523875" cy="333375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542401" y="4897373"/>
            <a:ext cx="360299" cy="20955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577326" y="4919598"/>
            <a:ext cx="288925" cy="162051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621776" y="4935473"/>
            <a:ext cx="198374" cy="130301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664575" y="4961000"/>
            <a:ext cx="115950" cy="745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394" y="-69088"/>
            <a:ext cx="6473190" cy="145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7428" y="2074291"/>
            <a:ext cx="3663315" cy="337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file:///\\localhost\D\ART\150dpi\Ch18\pages\figure_18_02b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hyperlink" Target="file:///\\localhost\D\ART\150dpi\Ch18\pages\figure_18_0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D\ART\150dpi\Ch18\pages\figure_18_04b.htm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152400"/>
            <a:ext cx="63195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149475" algn="l"/>
              </a:tabLst>
            </a:pPr>
            <a:r>
              <a:rPr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Immunological</a:t>
            </a:r>
            <a:r>
              <a:rPr u="sng" spc="-114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838200"/>
            <a:ext cx="7010400" cy="2660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800" b="1" u="sng" spc="-1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GB" sz="2800" b="1" u="sng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includes: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800" b="1" spc="-1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Hypersensitivities </a:t>
            </a:r>
            <a:endParaRPr lang="en-GB" sz="2800" b="1" spc="-1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Autoimmune</a:t>
            </a:r>
            <a:r>
              <a:rPr lang="en-GB" sz="2800" b="1" spc="-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sz="2800" b="1" spc="-1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diseases </a:t>
            </a:r>
            <a:endParaRPr lang="en-GB" sz="2800" b="1" spc="-1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800" b="1" spc="-1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Immunodeficiencies-</a:t>
            </a:r>
            <a:r>
              <a:rPr sz="2800" b="1" spc="55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HIV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munodeficiency-disorders-1-320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b="13636"/>
          <a:stretch>
            <a:fillRect/>
          </a:stretch>
        </p:blipFill>
        <p:spPr>
          <a:xfrm>
            <a:off x="4445000" y="762000"/>
            <a:ext cx="4470400" cy="2895600"/>
          </a:xfrm>
          <a:prstGeom prst="rect">
            <a:avLst/>
          </a:prstGeom>
        </p:spPr>
      </p:pic>
      <p:pic>
        <p:nvPicPr>
          <p:cNvPr id="22530" name="Picture 2" descr="All you need to know about autoimmune disorders - India To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3505200" cy="2668815"/>
          </a:xfrm>
          <a:prstGeom prst="rect">
            <a:avLst/>
          </a:prstGeom>
          <a:noFill/>
        </p:spPr>
      </p:pic>
      <p:pic>
        <p:nvPicPr>
          <p:cNvPr id="22532" name="Picture 4" descr="Treatment Options for Autoimmune Dise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14400" y="-69088"/>
            <a:ext cx="9829800" cy="813633"/>
          </a:xfrm>
          <a:prstGeom prst="rect">
            <a:avLst/>
          </a:prstGeom>
        </p:spPr>
        <p:txBody>
          <a:bodyPr vert="horz" wrap="square" lIns="0" tIns="318084" rIns="0" bIns="0" rtlCol="0">
            <a:spAutoFit/>
          </a:bodyPr>
          <a:lstStyle/>
          <a:p>
            <a:pPr marL="1036319" marR="5080" indent="310515">
              <a:lnSpc>
                <a:spcPct val="100000"/>
              </a:lnSpc>
              <a:spcBef>
                <a:spcPts val="105"/>
              </a:spcBef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</a:t>
            </a:r>
            <a:r>
              <a:rPr u="sng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diseases-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</a:t>
            </a:r>
            <a:r>
              <a:rPr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u="sng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356" y="6200333"/>
            <a:ext cx="2383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8120" algn="ctr">
              <a:lnSpc>
                <a:spcPct val="100000"/>
              </a:lnSpc>
              <a:spcBef>
                <a:spcPts val="100"/>
              </a:spcBef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LUPUS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0" y="6261889"/>
            <a:ext cx="3124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Rheumatoid</a:t>
            </a:r>
            <a:r>
              <a:rPr sz="28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arthritis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2114550" cy="26210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2514600" cy="16859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733800" y="914400"/>
            <a:ext cx="5029200" cy="5257800"/>
            <a:chOff x="3810000" y="1307972"/>
            <a:chExt cx="5029200" cy="5257800"/>
          </a:xfrm>
        </p:grpSpPr>
        <p:pic>
          <p:nvPicPr>
            <p:cNvPr id="8" name="object 8"/>
            <p:cNvPicPr/>
            <p:nvPr/>
          </p:nvPicPr>
          <p:blipFill>
            <a:blip r:embed="rId4" cstate="print">
              <a:lum bright="-10000" contrast="20000"/>
            </a:blip>
            <a:stretch>
              <a:fillRect/>
            </a:stretch>
          </p:blipFill>
          <p:spPr>
            <a:xfrm>
              <a:off x="3810000" y="1307972"/>
              <a:ext cx="5029200" cy="3200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0" y="4765547"/>
              <a:ext cx="4953000" cy="1800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DF] Rheumatoid Arthritis Pathophysiology, Animal Models and Herbal  Potential In It's Treatment: A Comprehensive Overview | Semantic Scholar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295400" y="228600"/>
            <a:ext cx="6553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athophysiology of rheumatoid arthritis: nature or nurture?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19200" y="381000"/>
            <a:ext cx="6858000" cy="621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80533"/>
            <a:ext cx="7848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</a:t>
            </a:r>
            <a:r>
              <a:rPr u="sng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diseases-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r>
              <a:rPr u="sng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mediated</a:t>
            </a:r>
            <a:r>
              <a:rPr u="sng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5486400"/>
            <a:ext cx="4038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Hashimoto’s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thyroiditis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9200" y="5810503"/>
            <a:ext cx="35051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sclerosis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52400" y="1371600"/>
            <a:ext cx="4343400" cy="3810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4648200" y="1143000"/>
            <a:ext cx="4343400" cy="45164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90409" y="6621576"/>
            <a:ext cx="174561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4333"/>
            <a:ext cx="78475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635" marR="5080" indent="-8858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Immunodeficiencies- congenital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5352998"/>
            <a:ext cx="4724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0919" marR="5080" indent="-9988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Severe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Immunodeficiency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Disorder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(SCID)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7028" y="6388404"/>
            <a:ext cx="2090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IgA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immunodeficiency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228600" y="1143000"/>
            <a:ext cx="4267200" cy="3733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4939" y="6580123"/>
            <a:ext cx="11347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tommythedoc.weebly.com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933450"/>
            <a:ext cx="4122674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08492"/>
            <a:ext cx="6934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6950" marR="5080" indent="-984885" algn="ctr">
              <a:lnSpc>
                <a:spcPct val="100000"/>
              </a:lnSpc>
              <a:spcBef>
                <a:spcPts val="105"/>
              </a:spcBef>
            </a:pP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Immunodeficiencies- acquired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6580123"/>
            <a:ext cx="11347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tommythedoc.weebly.com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5029200" cy="35195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2176" y="1524000"/>
            <a:ext cx="3446399" cy="4114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08526" y="5943600"/>
            <a:ext cx="18112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HIV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04800" y="1066800"/>
            <a:ext cx="8534400" cy="4419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32174" y="5612130"/>
            <a:ext cx="342582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Helper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infection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284" rIns="0" bIns="0" rtlCol="0">
            <a:spAutoFit/>
          </a:bodyPr>
          <a:lstStyle/>
          <a:p>
            <a:pPr marL="2222500">
              <a:lnSpc>
                <a:spcPct val="100000"/>
              </a:lnSpc>
              <a:spcBef>
                <a:spcPts val="105"/>
              </a:spcBef>
            </a:pPr>
            <a:r>
              <a:rPr dirty="0"/>
              <a:t>HIV</a:t>
            </a:r>
            <a:r>
              <a:rPr spc="-15" dirty="0"/>
              <a:t> </a:t>
            </a:r>
            <a:r>
              <a:rPr spc="-10" dirty="0"/>
              <a:t>infection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9775" y="6248400"/>
            <a:ext cx="233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Macrophage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infection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81000" y="914400"/>
            <a:ext cx="8458200" cy="5334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630" rIns="0" bIns="0" rtlCol="0">
            <a:spAutoFit/>
          </a:bodyPr>
          <a:lstStyle/>
          <a:p>
            <a:pPr marL="2222500">
              <a:lnSpc>
                <a:spcPct val="100000"/>
              </a:lnSpc>
              <a:spcBef>
                <a:spcPts val="105"/>
              </a:spcBef>
            </a:pPr>
            <a:r>
              <a:rPr dirty="0"/>
              <a:t>HIV</a:t>
            </a:r>
            <a:r>
              <a:rPr spc="-15" dirty="0"/>
              <a:t> </a:t>
            </a:r>
            <a:r>
              <a:rPr spc="-10" dirty="0"/>
              <a:t>infection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-228600"/>
            <a:ext cx="6473190" cy="1459179"/>
          </a:xfrm>
          <a:prstGeom prst="rect">
            <a:avLst/>
          </a:prstGeom>
        </p:spPr>
        <p:txBody>
          <a:bodyPr vert="horz" wrap="square" lIns="0" tIns="318084" rIns="0" bIns="0" rtlCol="0">
            <a:spAutoFit/>
          </a:bodyPr>
          <a:lstStyle/>
          <a:p>
            <a:pPr marL="1231900">
              <a:lnSpc>
                <a:spcPct val="100000"/>
              </a:lnSpc>
              <a:spcBef>
                <a:spcPts val="105"/>
              </a:spcBef>
            </a:pPr>
            <a:r>
              <a:rPr dirty="0"/>
              <a:t>Stages</a:t>
            </a:r>
            <a:r>
              <a:rPr spc="-6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HIV</a:t>
            </a:r>
            <a:r>
              <a:rPr spc="-45" dirty="0"/>
              <a:t> </a:t>
            </a:r>
            <a:r>
              <a:rPr spc="-10" dirty="0"/>
              <a:t>infection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228600" y="762000"/>
            <a:ext cx="8686800" cy="58658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Diseases</a:t>
            </a:r>
            <a:r>
              <a:rPr spc="-65" dirty="0"/>
              <a:t> </a:t>
            </a:r>
            <a:r>
              <a:rPr dirty="0"/>
              <a:t>associated</a:t>
            </a:r>
            <a:r>
              <a:rPr spc="-6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HIV</a:t>
            </a:r>
            <a:r>
              <a:rPr spc="-25" dirty="0"/>
              <a:t> </a:t>
            </a:r>
            <a:r>
              <a:rPr spc="-10" dirty="0"/>
              <a:t>infection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481012" y="938212"/>
            <a:ext cx="8194675" cy="5524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5615" y="6532880"/>
            <a:ext cx="763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19.5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go wrong with your immune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which leads to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-deficiency?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immune system doesn't work the way it should, it is called an immune system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disorder. You may:</a:t>
            </a:r>
          </a:p>
          <a:p>
            <a:pPr algn="just" fontAlgn="base"/>
            <a:endParaRPr lang="en-GB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born with a weak immune system. This is called primary immune deficiency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fontAlgn="base">
              <a:buFont typeface="Arial" pitchFamily="34" charset="0"/>
              <a:buChar char="•"/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a disease that weakens your immune system. This is called acquired immune deficiency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fontAlgn="base">
              <a:buFont typeface="Arial" pitchFamily="34" charset="0"/>
              <a:buChar char="•"/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 immune system that is too active. This may happen with an allergic reaction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fontAlgn="base">
              <a:buFont typeface="Arial" pitchFamily="34" charset="0"/>
              <a:buChar char="•"/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 immune system that turns against you. This is called autoimmune disease.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9206"/>
            <a:ext cx="9144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9475" marR="5080" indent="-867410" algn="ctr">
              <a:lnSpc>
                <a:spcPct val="100000"/>
              </a:lnSpc>
              <a:spcBef>
                <a:spcPts val="105"/>
              </a:spcBef>
            </a:pPr>
            <a:r>
              <a:rPr u="sng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Transplants-</a:t>
            </a:r>
            <a:r>
              <a:rPr u="sng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u="sng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</a:t>
            </a:r>
            <a:r>
              <a:rPr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u="sng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u="sng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</a:t>
            </a:r>
            <a:r>
              <a:rPr u="sng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228600" y="1600200"/>
            <a:ext cx="5105400" cy="4940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81600" y="1752601"/>
            <a:ext cx="3810000" cy="3988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Transplant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increasing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risk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immune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rejection</a:t>
            </a:r>
            <a:endParaRPr sz="2400">
              <a:latin typeface="Calibri"/>
              <a:cs typeface="Calibri"/>
            </a:endParaRPr>
          </a:p>
          <a:p>
            <a:pPr marL="1312545" marR="1256665" algn="ctr">
              <a:lnSpc>
                <a:spcPct val="2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Autograft Isograft Allograft</a:t>
            </a:r>
            <a:endParaRPr sz="2400">
              <a:latin typeface="Calibri"/>
              <a:cs typeface="Calibri"/>
            </a:endParaRPr>
          </a:p>
          <a:p>
            <a:pPr marL="48260" algn="ctr">
              <a:lnSpc>
                <a:spcPct val="100000"/>
              </a:lnSpc>
              <a:spcBef>
                <a:spcPts val="216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Xenograft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69088"/>
            <a:ext cx="9144000" cy="1383019"/>
          </a:xfrm>
          <a:prstGeom prst="rect">
            <a:avLst/>
          </a:prstGeom>
        </p:spPr>
        <p:txBody>
          <a:bodyPr vert="horz" wrap="square" lIns="0" tIns="394284" rIns="0" bIns="0" rtlCol="0">
            <a:spAutoFit/>
          </a:bodyPr>
          <a:lstStyle/>
          <a:p>
            <a:pPr marL="1423035" marR="5080" indent="-878205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</a:t>
            </a:r>
            <a:r>
              <a:rPr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cells-</a:t>
            </a:r>
            <a:r>
              <a:rPr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</a:t>
            </a:r>
            <a:r>
              <a:rPr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1692986"/>
            <a:ext cx="8610600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Totipotent</a:t>
            </a:r>
            <a:r>
              <a:rPr sz="2400" b="1" u="sng" spc="-9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stem</a:t>
            </a:r>
            <a:r>
              <a:rPr sz="2400" b="1" u="sng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cells:</a:t>
            </a:r>
            <a:r>
              <a:rPr sz="2400" b="1" spc="35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first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few</a:t>
            </a:r>
            <a:r>
              <a:rPr sz="240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produced</a:t>
            </a:r>
            <a:r>
              <a:rPr sz="2400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after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fusion</a:t>
            </a:r>
            <a:r>
              <a:rPr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sperm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295656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egg;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capable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generating</a:t>
            </a:r>
            <a:r>
              <a:rPr sz="24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all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tissue types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Pluripotent</a:t>
            </a:r>
            <a:r>
              <a:rPr sz="2400" b="1" u="sng" spc="-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stem</a:t>
            </a:r>
            <a:r>
              <a:rPr sz="24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cells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4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derived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from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totipotent</a:t>
            </a:r>
            <a:r>
              <a:rPr sz="24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cells;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capable</a:t>
            </a:r>
            <a:r>
              <a:rPr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generating</a:t>
            </a:r>
            <a:r>
              <a:rPr sz="2400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multiple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tissue</a:t>
            </a:r>
            <a:r>
              <a:rPr sz="24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types</a:t>
            </a:r>
            <a:r>
              <a:rPr sz="2400" spc="-5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from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three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germ</a:t>
            </a:r>
            <a:r>
              <a:rPr sz="2400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layers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278765" algn="just">
              <a:lnSpc>
                <a:spcPct val="100000"/>
              </a:lnSpc>
              <a:spcBef>
                <a:spcPts val="2400"/>
              </a:spcBef>
            </a:pP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Multipotent</a:t>
            </a:r>
            <a:r>
              <a:rPr sz="2400" b="1" u="sng" spc="-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stem</a:t>
            </a:r>
            <a:r>
              <a:rPr sz="2400" b="1" u="sng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cells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400" b="1" spc="-5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</a:t>
            </a:r>
            <a:r>
              <a:rPr sz="24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capable</a:t>
            </a:r>
            <a:r>
              <a:rPr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generating</a:t>
            </a:r>
            <a:r>
              <a:rPr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</a:t>
            </a:r>
            <a:r>
              <a:rPr sz="24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related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type</a:t>
            </a:r>
            <a:r>
              <a:rPr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(e.g.</a:t>
            </a:r>
            <a:r>
              <a:rPr sz="2400" spc="-5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Hematopoietic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stem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</a:t>
            </a:r>
            <a:r>
              <a:rPr sz="24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can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form</a:t>
            </a:r>
            <a:r>
              <a:rPr sz="240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blood</a:t>
            </a:r>
            <a:r>
              <a:rPr sz="240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lymphatic tissue)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Unipotent</a:t>
            </a:r>
            <a:r>
              <a:rPr sz="2400" b="1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stem</a:t>
            </a:r>
            <a:r>
              <a:rPr sz="24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cells:</a:t>
            </a:r>
            <a:r>
              <a:rPr sz="2400" b="1" spc="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</a:t>
            </a:r>
            <a:r>
              <a:rPr sz="24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can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only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form</a:t>
            </a:r>
            <a:r>
              <a:rPr sz="24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one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</a:t>
            </a:r>
            <a:r>
              <a:rPr sz="24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type,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but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can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regenerate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630" rIns="0" bIns="0" rtlCol="0">
            <a:spAutoFit/>
          </a:bodyPr>
          <a:lstStyle/>
          <a:p>
            <a:pPr marL="2442210">
              <a:lnSpc>
                <a:spcPct val="100000"/>
              </a:lnSpc>
              <a:spcBef>
                <a:spcPts val="105"/>
              </a:spcBef>
            </a:pPr>
            <a:r>
              <a:rPr dirty="0"/>
              <a:t>Stem</a:t>
            </a:r>
            <a:r>
              <a:rPr spc="-70" dirty="0"/>
              <a:t> </a:t>
            </a:r>
            <a:r>
              <a:rPr spc="-10" dirty="0"/>
              <a:t>cells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708023"/>
            <a:ext cx="5105400" cy="61182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7473" y="159207"/>
            <a:ext cx="2923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Stem</a:t>
            </a:r>
            <a:r>
              <a:rPr spc="-40" dirty="0"/>
              <a:t> </a:t>
            </a:r>
            <a:r>
              <a:rPr dirty="0"/>
              <a:t>cell</a:t>
            </a:r>
            <a:r>
              <a:rPr spc="-35" dirty="0"/>
              <a:t> </a:t>
            </a:r>
            <a:r>
              <a:rPr spc="-10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362" y="930909"/>
            <a:ext cx="7032625" cy="511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Embryonic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stem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(ES)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cells:</a:t>
            </a:r>
            <a:r>
              <a:rPr sz="2000" b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pluripotent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Umbilical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cord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stem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cells:</a:t>
            </a:r>
            <a:r>
              <a:rPr sz="2000" b="1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multipotent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pluripotent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Adult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stem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cells:</a:t>
            </a:r>
            <a:r>
              <a:rPr sz="2000" b="1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rarely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pluripotent,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mostly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unipotent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60"/>
              </a:spcBef>
            </a:pP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endParaRPr sz="2000">
              <a:latin typeface="Calibri"/>
              <a:cs typeface="Calibri"/>
            </a:endParaRPr>
          </a:p>
          <a:p>
            <a:pPr marL="1817370" marR="132080" indent="-1680210">
              <a:lnSpc>
                <a:spcPct val="100000"/>
              </a:lnSpc>
              <a:tabLst>
                <a:tab pos="480059" algn="l"/>
              </a:tabLst>
            </a:pP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Induced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pluripotent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stem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(iPSC):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insertion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genes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fibroblast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retroviral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vector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(11/07)</a:t>
            </a:r>
            <a:endParaRPr sz="1200">
              <a:latin typeface="Calibri"/>
              <a:cs typeface="Calibri"/>
            </a:endParaRPr>
          </a:p>
          <a:p>
            <a:pPr marL="1577975" marR="5080" indent="-1565910">
              <a:lnSpc>
                <a:spcPct val="100000"/>
              </a:lnSpc>
              <a:spcBef>
                <a:spcPts val="1445"/>
              </a:spcBef>
              <a:tabLst>
                <a:tab pos="354965" algn="l"/>
              </a:tabLst>
            </a:pP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iPSCs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murine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embryonic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fibroblasts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recombinant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cell-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penetrating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reprogramming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proteins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(4/09)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  <a:tabLst>
                <a:tab pos="342265" algn="l"/>
              </a:tabLst>
            </a:pP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iPSCs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fibroblasts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microRNA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4/11)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iPSCs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exfoliated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renal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epithelial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(11/12)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884" rIns="0" bIns="0" rtlCol="0">
            <a:spAutoFit/>
          </a:bodyPr>
          <a:lstStyle/>
          <a:p>
            <a:pPr marL="1706245">
              <a:lnSpc>
                <a:spcPct val="100000"/>
              </a:lnSpc>
              <a:spcBef>
                <a:spcPts val="105"/>
              </a:spcBef>
            </a:pPr>
            <a:r>
              <a:rPr dirty="0"/>
              <a:t>Independent</a:t>
            </a:r>
            <a:r>
              <a:rPr spc="-85" dirty="0"/>
              <a:t> </a:t>
            </a:r>
            <a:r>
              <a:rPr spc="-10" dirty="0"/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464309"/>
            <a:ext cx="67322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Attendance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still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counted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semester.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attend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classes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material.</a:t>
            </a:r>
            <a:endParaRPr sz="2000">
              <a:latin typeface="Calibri"/>
              <a:cs typeface="Calibri"/>
            </a:endParaRPr>
          </a:p>
          <a:p>
            <a:pPr marL="12700" marR="5080" indent="456565">
              <a:lnSpc>
                <a:spcPct val="100000"/>
              </a:lnSpc>
              <a:spcBef>
                <a:spcPts val="2400"/>
              </a:spcBef>
              <a:buAutoNum type="arabicPeriod" startAt="2"/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Print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Handout,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Glossary,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Study: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Skin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Eye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Diseases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class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Thursday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4267200" cy="3575050"/>
          </a:xfrm>
          <a:prstGeom prst="rect">
            <a:avLst/>
          </a:prstGeom>
        </p:spPr>
      </p:pic>
      <p:pic>
        <p:nvPicPr>
          <p:cNvPr id="3" name="object 3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1" y="1905000"/>
            <a:ext cx="4648199" cy="36148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4394" y="-87579"/>
            <a:ext cx="6473190" cy="1090632"/>
          </a:xfrm>
          <a:prstGeom prst="rect">
            <a:avLst/>
          </a:prstGeom>
        </p:spPr>
        <p:txBody>
          <a:bodyPr vert="horz" wrap="square" lIns="0" tIns="470484" rIns="0" bIns="0" rtlCol="0">
            <a:spAutoFit/>
          </a:bodyPr>
          <a:lstStyle/>
          <a:p>
            <a:pPr marL="1743075">
              <a:lnSpc>
                <a:spcPct val="100000"/>
              </a:lnSpc>
              <a:spcBef>
                <a:spcPts val="105"/>
              </a:spcBef>
            </a:pPr>
            <a:r>
              <a:rPr sz="4000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Hypersensitivities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992" y="159207"/>
            <a:ext cx="5100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3180" algn="l"/>
              </a:tabLst>
            </a:pPr>
            <a:r>
              <a:rPr dirty="0"/>
              <a:t>Type</a:t>
            </a:r>
            <a:r>
              <a:rPr spc="-125" dirty="0"/>
              <a:t> </a:t>
            </a:r>
            <a:r>
              <a:rPr spc="-25" dirty="0"/>
              <a:t>I:</a:t>
            </a:r>
            <a:r>
              <a:rPr dirty="0"/>
              <a:t>	anaphylactic</a:t>
            </a:r>
            <a:r>
              <a:rPr spc="-105" dirty="0"/>
              <a:t> </a:t>
            </a:r>
            <a:r>
              <a:rPr spc="-10" dirty="0"/>
              <a:t>reactions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657600" y="762000"/>
            <a:ext cx="5257799" cy="3067050"/>
          </a:xfrm>
          <a:prstGeom prst="rect">
            <a:avLst/>
          </a:prstGeom>
        </p:spPr>
      </p:pic>
      <p:pic>
        <p:nvPicPr>
          <p:cNvPr id="4" name="object 4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3546475" cy="50292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977640" y="4427220"/>
            <a:ext cx="1304925" cy="17145"/>
          </a:xfrm>
          <a:custGeom>
            <a:avLst/>
            <a:gdLst/>
            <a:ahLst/>
            <a:cxnLst/>
            <a:rect l="l" t="t" r="r" b="b"/>
            <a:pathLst>
              <a:path w="1304925" h="17145">
                <a:moveTo>
                  <a:pt x="1304544" y="0"/>
                </a:moveTo>
                <a:lnTo>
                  <a:pt x="0" y="0"/>
                </a:lnTo>
                <a:lnTo>
                  <a:pt x="0" y="16763"/>
                </a:lnTo>
                <a:lnTo>
                  <a:pt x="1304544" y="16763"/>
                </a:lnTo>
                <a:lnTo>
                  <a:pt x="1304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7640" y="5341620"/>
            <a:ext cx="2078989" cy="17145"/>
          </a:xfrm>
          <a:custGeom>
            <a:avLst/>
            <a:gdLst/>
            <a:ahLst/>
            <a:cxnLst/>
            <a:rect l="l" t="t" r="r" b="b"/>
            <a:pathLst>
              <a:path w="2078989" h="17145">
                <a:moveTo>
                  <a:pt x="2078736" y="0"/>
                </a:moveTo>
                <a:lnTo>
                  <a:pt x="0" y="0"/>
                </a:lnTo>
                <a:lnTo>
                  <a:pt x="0" y="16763"/>
                </a:lnTo>
                <a:lnTo>
                  <a:pt x="2078736" y="16763"/>
                </a:lnTo>
                <a:lnTo>
                  <a:pt x="2078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7600" y="3886200"/>
            <a:ext cx="5486399" cy="284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Sensitization:</a:t>
            </a:r>
            <a:r>
              <a:rPr sz="2400" spc="3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</a:t>
            </a:r>
            <a:r>
              <a:rPr sz="24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makes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IgE</a:t>
            </a:r>
            <a:r>
              <a:rPr sz="2400" spc="-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Ag;</a:t>
            </a:r>
            <a:r>
              <a:rPr sz="240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IgE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binds</a:t>
            </a:r>
            <a:r>
              <a:rPr sz="24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</a:t>
            </a:r>
            <a:r>
              <a:rPr sz="2400" spc="-1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mast/basophil</a:t>
            </a:r>
            <a:r>
              <a:rPr sz="2400" spc="-25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2395"/>
              </a:spcBef>
            </a:pP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Secondary</a:t>
            </a:r>
            <a:r>
              <a:rPr sz="2400" b="1" u="sng" spc="-9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exposure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400" spc="3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immediate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reaction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due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crosslinking</a:t>
            </a:r>
            <a:r>
              <a:rPr sz="24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&gt;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</a:t>
            </a:r>
            <a:r>
              <a:rPr sz="24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IgE</a:t>
            </a:r>
            <a:r>
              <a:rPr sz="24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by</a:t>
            </a:r>
            <a:r>
              <a:rPr sz="24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Ag</a:t>
            </a:r>
            <a:r>
              <a:rPr sz="24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on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mast/basophil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cell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cs typeface="Wingdings"/>
              </a:rPr>
              <a:t></a:t>
            </a:r>
            <a:r>
              <a:rPr sz="2400" spc="39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degranulation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Reaction</a:t>
            </a:r>
            <a:r>
              <a:rPr sz="2400" b="1" u="sng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time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400" b="1" spc="4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usually</a:t>
            </a:r>
            <a:r>
              <a:rPr sz="24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&lt;30</a:t>
            </a:r>
            <a:r>
              <a:rPr sz="24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minutes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5661"/>
            <a:ext cx="899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5"/>
              </a:spcBef>
              <a:tabLst>
                <a:tab pos="1420495" algn="l"/>
              </a:tabLst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u="sng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II: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cytotoxic</a:t>
            </a:r>
            <a:r>
              <a:rPr u="sng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</a:t>
            </a:r>
            <a:r>
              <a:rPr u="sng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u="sng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u="sng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5486400" cy="5105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18428" y="1797237"/>
            <a:ext cx="3425572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IgG</a:t>
            </a:r>
            <a:r>
              <a:rPr sz="3200" b="1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</a:t>
            </a:r>
            <a:r>
              <a:rPr sz="32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IgM</a:t>
            </a:r>
            <a:r>
              <a:rPr sz="32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bind</a:t>
            </a:r>
            <a:r>
              <a:rPr sz="32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</a:t>
            </a:r>
            <a:r>
              <a:rPr sz="32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 </a:t>
            </a:r>
            <a:r>
              <a:rPr sz="32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cs typeface="Wingdings"/>
              </a:rPr>
              <a:t>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/>
              <a:cs typeface="Wingdings"/>
            </a:endParaRPr>
          </a:p>
          <a:p>
            <a:pPr marL="12700" marR="313055">
              <a:lnSpc>
                <a:spcPts val="2410"/>
              </a:lnSpc>
              <a:spcBef>
                <a:spcPts val="65"/>
              </a:spcBef>
            </a:pPr>
            <a:r>
              <a:rPr sz="32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activates</a:t>
            </a:r>
            <a:r>
              <a:rPr sz="32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complement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</a:t>
            </a:r>
            <a:r>
              <a:rPr sz="32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macrophage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cs typeface="Wingdings"/>
              </a:rPr>
              <a:t></a:t>
            </a:r>
            <a:r>
              <a:rPr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ts val="2310"/>
              </a:lnSpc>
            </a:pPr>
            <a:r>
              <a:rPr sz="32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death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Reaction</a:t>
            </a:r>
            <a:r>
              <a:rPr sz="3200" b="1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time:</a:t>
            </a:r>
            <a:r>
              <a:rPr sz="3200" b="1" spc="4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5-</a:t>
            </a:r>
            <a:r>
              <a:rPr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12</a:t>
            </a:r>
            <a:r>
              <a:rPr sz="32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hours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228600"/>
            <a:ext cx="6102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528445" algn="l"/>
              </a:tabLst>
            </a:pPr>
            <a:r>
              <a:rPr dirty="0"/>
              <a:t>Type</a:t>
            </a:r>
            <a:r>
              <a:rPr spc="-140" dirty="0"/>
              <a:t> </a:t>
            </a:r>
            <a:r>
              <a:rPr spc="-20" dirty="0"/>
              <a:t>III:</a:t>
            </a:r>
            <a:r>
              <a:rPr dirty="0"/>
              <a:t>	immune</a:t>
            </a:r>
            <a:r>
              <a:rPr spc="-95" dirty="0"/>
              <a:t> </a:t>
            </a:r>
            <a:r>
              <a:rPr dirty="0"/>
              <a:t>complex</a:t>
            </a:r>
            <a:r>
              <a:rPr spc="-85" dirty="0"/>
              <a:t> </a:t>
            </a:r>
            <a:r>
              <a:rPr spc="-10" dirty="0"/>
              <a:t>reactions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8153400" cy="3694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000" y="4572000"/>
            <a:ext cx="8229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Immune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reaction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soluble</a:t>
            </a:r>
            <a:r>
              <a:rPr sz="2400" b="1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smtClean="0">
                <a:solidFill>
                  <a:srgbClr val="FFFFFF"/>
                </a:solidFill>
                <a:latin typeface="Calibri"/>
                <a:cs typeface="Calibri"/>
              </a:rPr>
              <a:t>antigens</a:t>
            </a:r>
            <a:endParaRPr lang="en-GB" sz="24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mtClean="0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sz="2400" b="1" spc="-5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antibody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antigen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(slight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excess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antigen)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binding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occurs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b="1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sticks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basement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membrane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b="1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triggers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inflammation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neutrophils</a:t>
            </a:r>
            <a:endParaRPr sz="2400" b="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6172200"/>
            <a:ext cx="7543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Reaction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time:</a:t>
            </a:r>
            <a:r>
              <a:rPr sz="2800" b="1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3-8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endParaRPr sz="2800" b="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381000" y="304800"/>
            <a:ext cx="8458200" cy="6305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388061"/>
            <a:ext cx="5478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0510" algn="l"/>
              </a:tabLst>
            </a:pPr>
            <a:r>
              <a:rPr dirty="0"/>
              <a:t>Type</a:t>
            </a:r>
            <a:r>
              <a:rPr spc="-120" dirty="0"/>
              <a:t> </a:t>
            </a:r>
            <a:r>
              <a:rPr spc="-25" dirty="0"/>
              <a:t>IV:</a:t>
            </a:r>
            <a:r>
              <a:rPr dirty="0"/>
              <a:t>	cell</a:t>
            </a:r>
            <a:r>
              <a:rPr spc="-55" dirty="0"/>
              <a:t> </a:t>
            </a:r>
            <a:r>
              <a:rPr dirty="0"/>
              <a:t>mediated</a:t>
            </a:r>
            <a:r>
              <a:rPr spc="-80" dirty="0"/>
              <a:t> </a:t>
            </a:r>
            <a:r>
              <a:rPr spc="-10" dirty="0"/>
              <a:t>reactions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1371600"/>
            <a:ext cx="5257800" cy="4724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37428" y="1371600"/>
            <a:ext cx="3806572" cy="50610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6850">
              <a:lnSpc>
                <a:spcPct val="100000"/>
              </a:lnSpc>
              <a:spcBef>
                <a:spcPts val="105"/>
              </a:spcBef>
            </a:pPr>
            <a:r>
              <a:rPr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Sensitization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400" b="1" spc="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sz="24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phagocytized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</a:t>
            </a:r>
            <a:r>
              <a:rPr sz="24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/>
                <a:cs typeface="Wingdings"/>
              </a:rPr>
              <a:t></a:t>
            </a:r>
            <a:r>
              <a:rPr sz="24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T-cells</a:t>
            </a: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Secondary</a:t>
            </a:r>
            <a:r>
              <a:rPr sz="2400" b="1" u="sng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exposure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400" b="1" spc="3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  <a:p>
            <a:pPr marL="12700" marR="5080">
              <a:lnSpc>
                <a:spcPct val="100000"/>
              </a:lnSpc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24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</a:t>
            </a:r>
            <a:r>
              <a:rPr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24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cells/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migrate</a:t>
            </a:r>
            <a:r>
              <a:rPr sz="24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sz="24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</a:t>
            </a:r>
            <a:r>
              <a:rPr sz="24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marL="12700" marR="102235">
              <a:lnSpc>
                <a:spcPct val="100000"/>
              </a:lnSpc>
              <a:spcBef>
                <a:spcPts val="2400"/>
              </a:spcBef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Reaction</a:t>
            </a:r>
            <a:r>
              <a:rPr sz="24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time:</a:t>
            </a:r>
            <a:r>
              <a:rPr sz="2400" b="1" spc="3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1-2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sz="24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(“delayed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hypersensitivity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reaction”)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4333"/>
            <a:ext cx="8839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1615" marR="5080" indent="-382905" algn="ctr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</a:t>
            </a:r>
            <a:r>
              <a:rPr u="sng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diseases-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</a:t>
            </a:r>
            <a:r>
              <a:rPr u="sng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6323444"/>
            <a:ext cx="2286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Grave’s</a:t>
            </a:r>
            <a:r>
              <a:rPr sz="2400" b="1" spc="-5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disease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0" y="5734302"/>
            <a:ext cx="3276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Myasthenia</a:t>
            </a:r>
            <a:r>
              <a:rPr sz="28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gravis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400" y="914272"/>
            <a:ext cx="3961921" cy="5310315"/>
            <a:chOff x="731837" y="914272"/>
            <a:chExt cx="3154299" cy="5310315"/>
          </a:xfrm>
        </p:grpSpPr>
        <p:pic>
          <p:nvPicPr>
            <p:cNvPr id="6" name="object 6"/>
            <p:cNvPicPr/>
            <p:nvPr/>
          </p:nvPicPr>
          <p:blipFill>
            <a:blip r:embed="rId2" cstate="print">
              <a:lum bright="-10000" contrast="20000"/>
            </a:blip>
            <a:stretch>
              <a:fillRect/>
            </a:stretch>
          </p:blipFill>
          <p:spPr>
            <a:xfrm>
              <a:off x="731837" y="914272"/>
              <a:ext cx="3154299" cy="2741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>
              <a:lum bright="-10000" contrast="20000"/>
            </a:blip>
            <a:stretch>
              <a:fillRect/>
            </a:stretch>
          </p:blipFill>
          <p:spPr>
            <a:xfrm>
              <a:off x="1035172" y="3733800"/>
              <a:ext cx="2487343" cy="249078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4267200" y="990600"/>
            <a:ext cx="4724400" cy="4105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FF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450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Immunological disorders</vt:lpstr>
      <vt:lpstr>Slide 2</vt:lpstr>
      <vt:lpstr>Hypersensitivities</vt:lpstr>
      <vt:lpstr>Type I: anaphylactic reactions</vt:lpstr>
      <vt:lpstr>Type II: cytotoxic reactions ABO blood group system</vt:lpstr>
      <vt:lpstr>Type III: immune complex reactions</vt:lpstr>
      <vt:lpstr>Slide 7</vt:lpstr>
      <vt:lpstr>Type IV: cell mediated reactions</vt:lpstr>
      <vt:lpstr>Autoimmune diseases- cytotoxic reactions</vt:lpstr>
      <vt:lpstr>Autoimmune diseases- immune complex reactions</vt:lpstr>
      <vt:lpstr>Slide 11</vt:lpstr>
      <vt:lpstr>Slide 12</vt:lpstr>
      <vt:lpstr>Autoimmune diseases- cell mediated reactions</vt:lpstr>
      <vt:lpstr>Immunodeficiencies- congenital</vt:lpstr>
      <vt:lpstr>Immunodeficiencies- acquired</vt:lpstr>
      <vt:lpstr>HIV infection</vt:lpstr>
      <vt:lpstr>HIV infection</vt:lpstr>
      <vt:lpstr>Stages of HIV infection</vt:lpstr>
      <vt:lpstr>Diseases associated with HIV infection</vt:lpstr>
      <vt:lpstr>Transplants- an induced disorder of the immune system</vt:lpstr>
      <vt:lpstr>Stem cells- a way around tissue transplant rejection?</vt:lpstr>
      <vt:lpstr>Stem cells</vt:lpstr>
      <vt:lpstr>Stem cell sources</vt:lpstr>
      <vt:lpstr>Independent study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 Murphy</dc:creator>
  <cp:lastModifiedBy>Administrator</cp:lastModifiedBy>
  <cp:revision>15</cp:revision>
  <dcterms:created xsi:type="dcterms:W3CDTF">2024-02-28T06:15:37Z</dcterms:created>
  <dcterms:modified xsi:type="dcterms:W3CDTF">2024-02-29T07:00:55Z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2024-02-28T00:00:00Z</vt:filetime>
  </property>
  <property fmtid="{D5CDD505-2E9C-101B-9397-08002B2CF9AE}" pid="5" name="Producer">
    <vt:lpwstr>Microsoft® PowerPoint® 2010</vt:lpwstr>
  </property>
</Properties>
</file>