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3:53:04.8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24575,'931'0'-1365,"-907"0"-5461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3:53:09.5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30 24575,'48'-2'0,"62"-11"0,-60 6 0,55-1 0,458 9-1365,-539-1-5461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3:53:13.0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1215 0 24575,'-1182'0'-1365,"1151"0"-5461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4:13:12.6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39 24575,'961'0'0,"-932"-2"0,0 0 0,30-8 0,-28 4 0,47-2 0,423 7 0,-240 3 0,-218-1 181,-20 0-568,0-1 1,0-1-1,33-5 1,-31-1-6440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3:18:19.7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24575,'1723'0'-1365,"-1698"0"-5461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3:18:34.9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29 24575,'1470'0'0,"-1455"-1"76,1-1 0,-1 0 0,24-7 0,19-3-1745,-36 9-5157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08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5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3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83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8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3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7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06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15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98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91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41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40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9E75-DBFF-C246-D94C-CA20C1CB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127664"/>
            <a:ext cx="8991600" cy="16061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HUMAN DIGESTIVE SYSTEM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ASSOCIATED GLANDS</a:t>
            </a:r>
            <a:br>
              <a:rPr lang="en-US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2CC0D-AB73-BE9F-EB03-CAA57194B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Sarojmoni</a:t>
            </a:r>
            <a:r>
              <a:rPr lang="en-US" dirty="0"/>
              <a:t> </a:t>
            </a:r>
            <a:r>
              <a:rPr lang="en-US" dirty="0" err="1"/>
              <a:t>Sonowal</a:t>
            </a:r>
            <a:endParaRPr lang="en-US" dirty="0"/>
          </a:p>
          <a:p>
            <a:r>
              <a:rPr lang="en-US" dirty="0"/>
              <a:t>Assistant Professor</a:t>
            </a:r>
          </a:p>
          <a:p>
            <a:r>
              <a:rPr lang="en-US" dirty="0"/>
              <a:t>Pub </a:t>
            </a:r>
            <a:r>
              <a:rPr lang="en-US" dirty="0" err="1"/>
              <a:t>kamrup</a:t>
            </a:r>
            <a:r>
              <a:rPr lang="en-US" dirty="0"/>
              <a:t> College, </a:t>
            </a:r>
            <a:r>
              <a:rPr lang="en-US" dirty="0" err="1"/>
              <a:t>Baihata</a:t>
            </a:r>
            <a:r>
              <a:rPr lang="en-US" dirty="0"/>
              <a:t> </a:t>
            </a:r>
            <a:r>
              <a:rPr lang="en-US" dirty="0" err="1"/>
              <a:t>Chariali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73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6136B4-8916-0F92-B0FF-2486F1111F11}"/>
              </a:ext>
            </a:extLst>
          </p:cNvPr>
          <p:cNvSpPr txBox="1"/>
          <p:nvPr/>
        </p:nvSpPr>
        <p:spPr>
          <a:xfrm>
            <a:off x="264160" y="119638"/>
            <a:ext cx="77927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5. INTESTINAL GLANDS </a:t>
            </a:r>
          </a:p>
          <a:p>
            <a:r>
              <a:rPr lang="en-US" sz="2400" b="1" dirty="0"/>
              <a:t>(</a:t>
            </a:r>
            <a:r>
              <a:rPr lang="en-US" sz="2400" dirty="0"/>
              <a:t>Mucosa of the small intestine</a:t>
            </a:r>
            <a:r>
              <a:rPr lang="en-US" sz="1600" b="1" dirty="0"/>
              <a:t>)</a:t>
            </a:r>
          </a:p>
          <a:p>
            <a:endParaRPr lang="en-US" sz="1600" b="1" dirty="0"/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of 2 types:</a:t>
            </a:r>
          </a:p>
          <a:p>
            <a:pPr marL="457200" indent="-457200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Crypts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Leiberkuhn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Tubular invaginations of the epithelium into the 	lamina propria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secretes mucus and enzymes.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Brunner’s Glands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only in the submucosa of duodenum secrete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alkaline watery juice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mucus &amp; bicarbonates)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that activates trypsinogen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by pancrease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The crypts of lieberkuhn are present on the inerside of vili, external or  between 2 vili? Where is it exactly located?">
            <a:extLst>
              <a:ext uri="{FF2B5EF4-FFF2-40B4-BE49-F238E27FC236}">
                <a16:creationId xmlns:a16="http://schemas.microsoft.com/office/drawing/2014/main" id="{6C97F1FF-D454-D094-85B6-8B74217B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4100116"/>
            <a:ext cx="603504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1AF851-801A-E3D1-F46D-AFCCAFCD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440" y="55860"/>
            <a:ext cx="3708400" cy="4363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22E21-4C40-1D2C-E10D-2258C3A7A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1" y="3373696"/>
            <a:ext cx="5562600" cy="34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DCA4-C7A6-25DE-37AA-61C1FB62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20772"/>
            <a:ext cx="7729728" cy="1188720"/>
          </a:xfrm>
        </p:spPr>
        <p:txBody>
          <a:bodyPr/>
          <a:lstStyle/>
          <a:p>
            <a:r>
              <a:rPr lang="en-US" dirty="0"/>
              <a:t>THANKYOU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943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6A7D-97DF-D43F-D0E8-4341F05F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76" y="153822"/>
            <a:ext cx="4616704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STOMACH</a:t>
            </a:r>
            <a:endParaRPr lang="en-IN" dirty="0"/>
          </a:p>
        </p:txBody>
      </p:sp>
      <p:pic>
        <p:nvPicPr>
          <p:cNvPr id="1026" name="Picture 2" descr="The Stomach Organs - Parts, Anatomy, Functions of the Human Stomach">
            <a:extLst>
              <a:ext uri="{FF2B5EF4-FFF2-40B4-BE49-F238E27FC236}">
                <a16:creationId xmlns:a16="http://schemas.microsoft.com/office/drawing/2014/main" id="{05011801-8B1A-611A-1D36-BD9C7A6D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7" y="3129280"/>
            <a:ext cx="3789681" cy="35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4F1D8-A85C-ED50-C661-68C3A72259C1}"/>
              </a:ext>
            </a:extLst>
          </p:cNvPr>
          <p:cNvSpPr txBox="1"/>
          <p:nvPr/>
        </p:nvSpPr>
        <p:spPr>
          <a:xfrm>
            <a:off x="204238" y="1107440"/>
            <a:ext cx="75275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 is the most distensible portion of the alimentary canal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Thick, muscular J shaped Organ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about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of different parts</a:t>
            </a:r>
          </a:p>
          <a:p>
            <a:pPr marL="342900" indent="-342900" algn="just">
              <a:buFontTx/>
              <a:buAutoNum type="arabicPeriod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Cardia: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cardia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the top part of your stomach.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receives the oesophagus and guarded by 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cardiac sphincter</a:t>
            </a:r>
            <a:r>
              <a:rPr lang="en-US" sz="2000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0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</a:t>
            </a:r>
            <a:r>
              <a:rPr lang="en-US" sz="2000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undus: </a:t>
            </a:r>
            <a:r>
              <a:rPr lang="en-US" sz="2000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rounded section next 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cardia. It's below your diaphragm.</a:t>
            </a:r>
          </a:p>
          <a:p>
            <a:pPr algn="just"/>
            <a:r>
              <a:rPr lang="en-US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Body (corpus): It 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largest section of your stomach, domed shaped. In the body, your stomach contracts and begins to mix food.</a:t>
            </a:r>
          </a:p>
          <a:p>
            <a:pPr algn="just"/>
            <a:endParaRPr lang="en-US" sz="20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Pylorus: 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pyloric antrum </a:t>
            </a:r>
            <a:r>
              <a:rPr lang="en-US" sz="20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lies below the body. It holds food until your stomach is ready to send it to your small intestine.</a:t>
            </a:r>
          </a:p>
          <a:p>
            <a:pPr algn="just"/>
            <a:r>
              <a:rPr lang="en-US" sz="2000" b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ower and narrow part of the stomach which opens in the duodenum by pyloric sphincter.</a:t>
            </a:r>
            <a:endParaRPr lang="en-US" sz="20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Your Digestive System &amp; How it Works - NIDDK">
            <a:extLst>
              <a:ext uri="{FF2B5EF4-FFF2-40B4-BE49-F238E27FC236}">
                <a16:creationId xmlns:a16="http://schemas.microsoft.com/office/drawing/2014/main" id="{CD727889-938A-92B4-F76F-272E3E8A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3822"/>
            <a:ext cx="3789680" cy="28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9EBB14-76A6-D22C-8C1B-5DE09F9ABF6D}"/>
                  </a:ext>
                </a:extLst>
              </p14:cNvPr>
              <p14:cNvContentPartPr/>
              <p14:nvPr/>
            </p14:nvContentPartPr>
            <p14:xfrm>
              <a:off x="9418280" y="4277080"/>
              <a:ext cx="3445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9EBB14-76A6-D22C-8C1B-5DE09F9ABF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0640" y="4259440"/>
                <a:ext cx="380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3A71AC-ADB1-BAFD-5B83-443CAFF5BFCF}"/>
                  </a:ext>
                </a:extLst>
              </p14:cNvPr>
              <p14:cNvContentPartPr/>
              <p14:nvPr/>
            </p14:nvContentPartPr>
            <p14:xfrm>
              <a:off x="11358480" y="4429040"/>
              <a:ext cx="324360" cy="1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3A71AC-ADB1-BAFD-5B83-443CAFF5BF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40840" y="4411040"/>
                <a:ext cx="360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466CE6-B392-9DB8-DE1F-49F8030ABA70}"/>
                  </a:ext>
                </a:extLst>
              </p14:cNvPr>
              <p14:cNvContentPartPr/>
              <p14:nvPr/>
            </p14:nvContentPartPr>
            <p14:xfrm flipH="1">
              <a:off x="7995240" y="6481920"/>
              <a:ext cx="4375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466CE6-B392-9DB8-DE1F-49F8030ABA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7977594" y="6463920"/>
                <a:ext cx="473213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788F75-CF6D-244A-EBF0-773BFE90383C}"/>
                  </a:ext>
                </a:extLst>
              </p14:cNvPr>
              <p14:cNvContentPartPr/>
              <p14:nvPr/>
            </p14:nvContentPartPr>
            <p14:xfrm>
              <a:off x="10840800" y="6478160"/>
              <a:ext cx="771120" cy="14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788F75-CF6D-244A-EBF0-773BFE9038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22800" y="6460160"/>
                <a:ext cx="80676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91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A237-391A-F04A-1D0F-D57C04ED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3012"/>
            <a:ext cx="7729728" cy="650748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INSTESTINE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92AE-2C2B-834D-C9DB-2038A59E7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265614"/>
            <a:ext cx="7729728" cy="5572066"/>
          </a:xfrm>
        </p:spPr>
        <p:txBody>
          <a:bodyPr>
            <a:normAutofit/>
          </a:bodyPr>
          <a:lstStyle/>
          <a:p>
            <a:pPr algn="just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intestine is a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tube like structure, longest part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alimentary canal about 5-6 m long.</a:t>
            </a:r>
          </a:p>
          <a:p>
            <a:pPr algn="just">
              <a:lnSpc>
                <a:spcPct val="20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Occupies the central and lower parts of abdominal cavity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3 parts:</a:t>
            </a:r>
          </a:p>
          <a:p>
            <a:pPr marL="457200" indent="-457200" algn="just">
              <a:buAutoNum type="arabicPeriod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Duodenum: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shaped, widest and shortest segment- (25cm long)</a:t>
            </a:r>
          </a:p>
          <a:p>
            <a:pPr marL="0" indent="0" algn="just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Receives the hepatopancreatic duct, the opening of which is guarded 	by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 of Oddi--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neutralization and digestion </a:t>
            </a:r>
          </a:p>
          <a:p>
            <a:pPr marL="457200" indent="-457200" algn="just">
              <a:buAutoNum type="arabicPeriod" startAt="2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Jejunum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(middle part, about 2m long) 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primary function: Absorption</a:t>
            </a:r>
          </a:p>
          <a:p>
            <a:pPr marL="457200" indent="-457200" algn="just">
              <a:lnSpc>
                <a:spcPct val="110000"/>
              </a:lnSpc>
              <a:buAutoNum type="arabicPeriod" startAt="3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Ileum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(longest part, about 3 m long). It finally opens into caecum. Opening is guarded by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caecal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valve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Absorbs remaining nutrients particularly vitamin B12.</a:t>
            </a:r>
          </a:p>
        </p:txBody>
      </p:sp>
      <p:pic>
        <p:nvPicPr>
          <p:cNvPr id="1026" name="Picture 2" descr="Small intestine - Wikipedia">
            <a:extLst>
              <a:ext uri="{FF2B5EF4-FFF2-40B4-BE49-F238E27FC236}">
                <a16:creationId xmlns:a16="http://schemas.microsoft.com/office/drawing/2014/main" id="{36FC5C34-6D8A-04A9-45A7-1BB68DF1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1574740"/>
            <a:ext cx="3245104" cy="44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1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68A6-9185-0B5F-AA9D-E8624742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496" y="243332"/>
            <a:ext cx="7729728" cy="650748"/>
          </a:xfrm>
        </p:spPr>
        <p:txBody>
          <a:bodyPr>
            <a:normAutofit fontScale="90000"/>
          </a:bodyPr>
          <a:lstStyle/>
          <a:p>
            <a:r>
              <a:rPr lang="en-US" dirty="0"/>
              <a:t>4 LAYERS OF THE SMALL INTESTINE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8855E-5D5C-ADEB-6A90-996FF7117A9B}"/>
              </a:ext>
            </a:extLst>
          </p:cNvPr>
          <p:cNvSpPr txBox="1"/>
          <p:nvPr/>
        </p:nvSpPr>
        <p:spPr>
          <a:xfrm>
            <a:off x="640080" y="1816576"/>
            <a:ext cx="4927600" cy="212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Wall of the small intestine is made up of 4 layers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Serous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Muscularis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Submucous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mucous</a:t>
            </a:r>
            <a:endParaRPr lang="en-IN" dirty="0"/>
          </a:p>
        </p:txBody>
      </p:sp>
      <p:pic>
        <p:nvPicPr>
          <p:cNvPr id="1028" name="Picture 4" descr="From the lumen outward, what are the layers of the gastrointestinal tract?  | Socratic">
            <a:extLst>
              <a:ext uri="{FF2B5EF4-FFF2-40B4-BE49-F238E27FC236}">
                <a16:creationId xmlns:a16="http://schemas.microsoft.com/office/drawing/2014/main" id="{D6D27893-67D4-7026-E6B6-E8E90063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96" y="1275878"/>
            <a:ext cx="6076950" cy="53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6A295-252B-C4C2-7DBC-E44E83597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176268"/>
            <a:ext cx="4815840" cy="243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EB3A29-EFED-36F7-7155-082AB12795A0}"/>
                  </a:ext>
                </a:extLst>
              </p14:cNvPr>
              <p14:cNvContentPartPr/>
              <p14:nvPr/>
            </p14:nvContentPartPr>
            <p14:xfrm>
              <a:off x="10708320" y="3434000"/>
              <a:ext cx="6292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EB3A29-EFED-36F7-7155-082AB12795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0320" y="3416000"/>
                <a:ext cx="664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953EE3-856B-2758-CC1D-FDF02E689D80}"/>
                  </a:ext>
                </a:extLst>
              </p14:cNvPr>
              <p14:cNvContentPartPr/>
              <p14:nvPr/>
            </p14:nvContentPartPr>
            <p14:xfrm>
              <a:off x="10688160" y="3586280"/>
              <a:ext cx="58896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953EE3-856B-2758-CC1D-FDF02E689D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70160" y="3568280"/>
                <a:ext cx="62460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17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ED2F-1447-A9FE-63EC-43461B2F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56" y="235190"/>
            <a:ext cx="5896504" cy="488188"/>
          </a:xfrm>
        </p:spPr>
        <p:txBody>
          <a:bodyPr>
            <a:normAutofit fontScale="90000"/>
          </a:bodyPr>
          <a:lstStyle/>
          <a:p>
            <a:r>
              <a:rPr lang="en-US" dirty="0"/>
              <a:t>LARGE INTESTINE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00725-39AD-B88B-0C02-4DB8EECE1F47}"/>
              </a:ext>
            </a:extLst>
          </p:cNvPr>
          <p:cNvSpPr txBox="1"/>
          <p:nvPr/>
        </p:nvSpPr>
        <p:spPr>
          <a:xfrm>
            <a:off x="321056" y="1076960"/>
            <a:ext cx="652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intestine is 1.5 m long, shorter but wider than small intestine.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It is formed of 3 parts: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b="1" dirty="0"/>
              <a:t>CAECUM:  </a:t>
            </a:r>
            <a:r>
              <a:rPr lang="en-US" dirty="0"/>
              <a:t>pouch like structure which ends into a tubular structure called vermiform appendix.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b="1" dirty="0"/>
              <a:t>COLON:  </a:t>
            </a:r>
            <a:r>
              <a:rPr lang="en-US" dirty="0"/>
              <a:t>Long sized structure which is differentiated into 4 regions—reabsorbs water, sodium and other minerals.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Ascending colon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Transverse colon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Descending colon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Sigmoid or pelvic colon </a:t>
            </a:r>
          </a:p>
          <a:p>
            <a:endParaRPr lang="en-US" b="1" dirty="0"/>
          </a:p>
          <a:p>
            <a:r>
              <a:rPr lang="en-US" b="1" dirty="0"/>
              <a:t>3. RECTUM: 13 </a:t>
            </a:r>
            <a:r>
              <a:rPr lang="en-US" dirty="0"/>
              <a:t>cm long concerned with </a:t>
            </a:r>
            <a:r>
              <a:rPr lang="en-US" b="1" dirty="0"/>
              <a:t>temporary storage of </a:t>
            </a:r>
            <a:r>
              <a:rPr lang="en-US" b="1" dirty="0" err="1"/>
              <a:t>faeces</a:t>
            </a:r>
            <a:r>
              <a:rPr lang="en-US" b="1" dirty="0"/>
              <a:t>.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2D312-D3E3-F416-DA5B-65C245E2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444" y="975359"/>
            <a:ext cx="4381500" cy="52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BB77E9-BDDE-8261-BAA2-AA384766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62052"/>
            <a:ext cx="6293104" cy="549148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ASSOCIATED DIGESTIVE GLANDS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C046E-A61D-A96F-859D-89C637DB57BB}"/>
              </a:ext>
            </a:extLst>
          </p:cNvPr>
          <p:cNvSpPr txBox="1"/>
          <p:nvPr/>
        </p:nvSpPr>
        <p:spPr>
          <a:xfrm>
            <a:off x="554736" y="985520"/>
            <a:ext cx="5947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Digestive glands are those which secretes digestive juices for the digestion of food. They are of following types: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SALIVARY GLANDS:  </a:t>
            </a:r>
            <a:r>
              <a:rPr lang="en-US" dirty="0"/>
              <a:t> 3 Pairs- Secretes saliva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PAROTID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SUBMANDIBULAR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 LINGUAL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SALIVA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Colorless liquid with </a:t>
            </a:r>
            <a:r>
              <a:rPr lang="en-US" b="1" dirty="0"/>
              <a:t>p H =6.8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Saliva is formed of </a:t>
            </a:r>
            <a:r>
              <a:rPr lang="en-US" b="1" dirty="0"/>
              <a:t>98-99% water, 0.2 % salts, mucus,  ptyalin and lysozyme.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Saliva lubricates and makes the passage of food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water in saliva keeps mouth moist.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Saliva contains salivary amylase helps in digestion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contains lysozyme- killing  bacteria.</a:t>
            </a:r>
          </a:p>
          <a:p>
            <a:endParaRPr lang="en-US" b="1" dirty="0"/>
          </a:p>
        </p:txBody>
      </p:sp>
      <p:pic>
        <p:nvPicPr>
          <p:cNvPr id="5122" name="Picture 2" descr="Human digestive system - Salivary Glands, Enzymes, Digestion | Britannica">
            <a:extLst>
              <a:ext uri="{FF2B5EF4-FFF2-40B4-BE49-F238E27FC236}">
                <a16:creationId xmlns:a16="http://schemas.microsoft.com/office/drawing/2014/main" id="{42FE42C5-DB52-216A-53F5-20A3B349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366014"/>
            <a:ext cx="4683760" cy="61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0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586A-C02A-ECE8-61B2-BD6A389F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62052"/>
            <a:ext cx="5338064" cy="549148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ASSOCIATED GLANDS</a:t>
            </a:r>
            <a:endParaRPr lang="en-IN" dirty="0"/>
          </a:p>
        </p:txBody>
      </p:sp>
      <p:pic>
        <p:nvPicPr>
          <p:cNvPr id="4" name="Picture 3" descr="visite Bizarre arracher liver under rib cage orientation Secret Souvent  parlé">
            <a:extLst>
              <a:ext uri="{FF2B5EF4-FFF2-40B4-BE49-F238E27FC236}">
                <a16:creationId xmlns:a16="http://schemas.microsoft.com/office/drawing/2014/main" id="{352CA39E-D865-0AE4-7625-19BB58508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481" y="162052"/>
            <a:ext cx="4124959" cy="26428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FFACB-6784-B8C0-E500-D5B27988526B}"/>
              </a:ext>
            </a:extLst>
          </p:cNvPr>
          <p:cNvSpPr txBox="1"/>
          <p:nvPr/>
        </p:nvSpPr>
        <p:spPr>
          <a:xfrm>
            <a:off x="289560" y="842856"/>
            <a:ext cx="1046987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LIVER- Largest gland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surface is convex and lower surface is concave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Glisson’s capsule covers the liver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Multilobulated gland- 2 main (anterior) and 2 small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lobes (posterior)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lower surface of the right liver lobe-gall bladder present(stores bile about 60ml)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 drains  from liver to intestine by common bile duct.</a:t>
            </a:r>
          </a:p>
          <a:p>
            <a:endParaRPr lang="en-IN" dirty="0"/>
          </a:p>
        </p:txBody>
      </p:sp>
      <p:pic>
        <p:nvPicPr>
          <p:cNvPr id="6" name="Picture 2" descr="Figure 3 from Anomalous Right Lobe of a Liver with Accessory Caudate Lobe |  Semantic Scholar">
            <a:extLst>
              <a:ext uri="{FF2B5EF4-FFF2-40B4-BE49-F238E27FC236}">
                <a16:creationId xmlns:a16="http://schemas.microsoft.com/office/drawing/2014/main" id="{D43007B9-93D0-B4D6-6550-7FDEBBA3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63684"/>
            <a:ext cx="5115560" cy="31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Liver – Boundless Anatomy and Physiology">
            <a:extLst>
              <a:ext uri="{FF2B5EF4-FFF2-40B4-BE49-F238E27FC236}">
                <a16:creationId xmlns:a16="http://schemas.microsoft.com/office/drawing/2014/main" id="{CCEF29C8-5CDC-A770-B1A3-A2E480DD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936586"/>
            <a:ext cx="6009640" cy="38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1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EF5C-3442-66CF-1F10-C2A397E9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76" y="552084"/>
            <a:ext cx="4850384" cy="437388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ASSOCIATED GLANDS</a:t>
            </a:r>
            <a:endParaRPr lang="en-IN" dirty="0"/>
          </a:p>
        </p:txBody>
      </p:sp>
      <p:pic>
        <p:nvPicPr>
          <p:cNvPr id="3074" name="Picture 2" descr="Pancreas Images - Free Download on Freepik">
            <a:extLst>
              <a:ext uri="{FF2B5EF4-FFF2-40B4-BE49-F238E27FC236}">
                <a16:creationId xmlns:a16="http://schemas.microsoft.com/office/drawing/2014/main" id="{EC9D8017-6DFA-223D-081A-63E5C02D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0" y="441706"/>
            <a:ext cx="5861050" cy="59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46B89-09A5-2DA9-A2F3-8AA191A04EB3}"/>
              </a:ext>
            </a:extLst>
          </p:cNvPr>
          <p:cNvSpPr txBox="1"/>
          <p:nvPr/>
        </p:nvSpPr>
        <p:spPr>
          <a:xfrm>
            <a:off x="436880" y="1300480"/>
            <a:ext cx="5953760" cy="474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3. PANCREAS</a:t>
            </a:r>
          </a:p>
          <a:p>
            <a:pPr>
              <a:lnSpc>
                <a:spcPct val="200000"/>
              </a:lnSpc>
            </a:pPr>
            <a:r>
              <a:rPr lang="en-US" dirty="0"/>
              <a:t>Second largest gland, yellow colored, 12-15 cm long.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Divided into 3 regions – head , body and tail</a:t>
            </a:r>
          </a:p>
          <a:p>
            <a:pPr>
              <a:lnSpc>
                <a:spcPct val="200000"/>
              </a:lnSpc>
            </a:pPr>
            <a:r>
              <a:rPr lang="en-US" b="1" dirty="0"/>
              <a:t>Heterocrine gland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 exocrine part </a:t>
            </a:r>
            <a:r>
              <a:rPr lang="en-US" dirty="0"/>
              <a:t>contains glandular cells that secretes pancreatic juices. About 1500ml of pancreatic juices is secreted daily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1" dirty="0"/>
              <a:t>Endocrine parts </a:t>
            </a:r>
            <a:r>
              <a:rPr lang="en-IN" dirty="0"/>
              <a:t>secretes hormones</a:t>
            </a:r>
          </a:p>
        </p:txBody>
      </p:sp>
    </p:spTree>
    <p:extLst>
      <p:ext uri="{BB962C8B-B14F-4D97-AF65-F5344CB8AC3E}">
        <p14:creationId xmlns:p14="http://schemas.microsoft.com/office/powerpoint/2010/main" val="390791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A84E5D-0F0B-6DB2-8EFB-BC419EC0AE24}"/>
              </a:ext>
            </a:extLst>
          </p:cNvPr>
          <p:cNvSpPr txBox="1"/>
          <p:nvPr/>
        </p:nvSpPr>
        <p:spPr>
          <a:xfrm>
            <a:off x="199136" y="233680"/>
            <a:ext cx="6587744" cy="647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GASTRIC GLANDS (</a:t>
            </a:r>
            <a:r>
              <a:rPr lang="en-US" sz="2400" dirty="0"/>
              <a:t>Stomach</a:t>
            </a:r>
            <a:r>
              <a:rPr lang="en-US" sz="2000" b="1" dirty="0"/>
              <a:t>)</a:t>
            </a:r>
          </a:p>
          <a:p>
            <a:endParaRPr lang="en-US" sz="2000" b="1" dirty="0"/>
          </a:p>
          <a:p>
            <a:r>
              <a:rPr lang="en-US" sz="2000" dirty="0"/>
              <a:t>Tubular glands found in the mucosa of stomach wall</a:t>
            </a:r>
          </a:p>
          <a:p>
            <a:endParaRPr lang="en-US" sz="2000" dirty="0"/>
          </a:p>
          <a:p>
            <a:r>
              <a:rPr lang="en-US" sz="2400" b="1" dirty="0"/>
              <a:t>Gastric glands are of 3 types:</a:t>
            </a:r>
          </a:p>
          <a:p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CARDIC GLAND (</a:t>
            </a:r>
            <a:r>
              <a:rPr lang="en-US" sz="2000" dirty="0"/>
              <a:t>S</a:t>
            </a:r>
            <a:r>
              <a:rPr lang="en-US" sz="2000" b="1" dirty="0"/>
              <a:t>ecretes </a:t>
            </a:r>
            <a:r>
              <a:rPr lang="en-US" sz="2000" dirty="0"/>
              <a:t>alkaline mucus)</a:t>
            </a:r>
          </a:p>
          <a:p>
            <a:pPr marL="457200" indent="-457200">
              <a:buAutoNum type="arabicPeriod"/>
            </a:pPr>
            <a:r>
              <a:rPr lang="en-US" sz="2000" b="1" dirty="0"/>
              <a:t>PYLORIC GLAND (</a:t>
            </a:r>
            <a:r>
              <a:rPr lang="en-US" sz="2000" dirty="0"/>
              <a:t>S</a:t>
            </a:r>
            <a:r>
              <a:rPr lang="en-US" sz="2000" b="1" dirty="0"/>
              <a:t>ecretes </a:t>
            </a:r>
            <a:r>
              <a:rPr lang="en-US" sz="2000" dirty="0"/>
              <a:t>alkaline mucus)</a:t>
            </a:r>
          </a:p>
          <a:p>
            <a:pPr marL="457200" indent="-457200">
              <a:buAutoNum type="arabicPeriod"/>
            </a:pPr>
            <a:r>
              <a:rPr lang="en-US" sz="2000" b="1" dirty="0"/>
              <a:t>FUNDIC GASTRIC GLANDS – 4 types of cells</a:t>
            </a:r>
          </a:p>
          <a:p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Chief or peptic cells- </a:t>
            </a:r>
            <a:r>
              <a:rPr lang="en-US" sz="2000" dirty="0"/>
              <a:t>Two  proenzymes (</a:t>
            </a:r>
            <a:r>
              <a:rPr lang="en-US" sz="2000" b="1" dirty="0"/>
              <a:t>pepsinogen &amp; prorenin</a:t>
            </a:r>
            <a:r>
              <a:rPr lang="en-US" sz="2000" dirty="0"/>
              <a:t>) and an enzyme </a:t>
            </a:r>
            <a:r>
              <a:rPr lang="en-US" sz="2000" b="1" dirty="0"/>
              <a:t>gastric lipase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Oxyntic (Parietal cells)- HCl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Goblet cells- mucus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Argentaffin cells- Gastrin hormone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All these collectively called gastric juices.</a:t>
            </a:r>
          </a:p>
        </p:txBody>
      </p:sp>
      <p:pic>
        <p:nvPicPr>
          <p:cNvPr id="4098" name="Picture 2" descr="Human Structure Virtual Microscopy">
            <a:extLst>
              <a:ext uri="{FF2B5EF4-FFF2-40B4-BE49-F238E27FC236}">
                <a16:creationId xmlns:a16="http://schemas.microsoft.com/office/drawing/2014/main" id="{C9549FCC-D621-AD0C-7378-30DDC65C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0" y="640080"/>
            <a:ext cx="4988560" cy="51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75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2348</TotalTime>
  <Words>745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Times New Roman</vt:lpstr>
      <vt:lpstr>Parcel</vt:lpstr>
      <vt:lpstr> HUMAN DIGESTIVE SYSTEM  &amp;  ASSOCIATED GLANDS </vt:lpstr>
      <vt:lpstr>STOMACH</vt:lpstr>
      <vt:lpstr>SMALL INSTESTINE</vt:lpstr>
      <vt:lpstr>4 LAYERS OF THE SMALL INTESTINE</vt:lpstr>
      <vt:lpstr>LARGE INTESTINE</vt:lpstr>
      <vt:lpstr>ASSOCIATED DIGESTIVE GLANDS</vt:lpstr>
      <vt:lpstr>ASSOCIATED GLANDS</vt:lpstr>
      <vt:lpstr>ASSOCIATED GLANDS</vt:lpstr>
      <vt:lpstr>PowerPoint Presentation</vt:lpstr>
      <vt:lpstr>PowerPoint Presentation</vt:lpstr>
      <vt:lpstr>THANKYOU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saroj snwal</dc:creator>
  <cp:lastModifiedBy>saroj snwal</cp:lastModifiedBy>
  <cp:revision>154</cp:revision>
  <dcterms:created xsi:type="dcterms:W3CDTF">2023-10-02T14:33:54Z</dcterms:created>
  <dcterms:modified xsi:type="dcterms:W3CDTF">2024-03-27T04:24:35Z</dcterms:modified>
</cp:coreProperties>
</file>