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4" r:id="rId4"/>
    <p:sldId id="265" r:id="rId5"/>
    <p:sldId id="267" r:id="rId6"/>
    <p:sldId id="266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7:45.6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33 24575,'34'-1'0,"57"-11"0,-14 1 0,347 3 0,-262 10 0,17-2 0,-153 0-1365,-1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7:57.4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24575,'1876'0'-1365,"-1850"0"-5461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8:09.80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24575,'1996'0'-1365,"-1970"0"-5461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8:15.9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24575,'1120'0'-1365,"-1094"0"-5461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8:32.9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65 24575,'25'-1'0,"0"-2"0,39-8 0,-35 5 0,39-3 0,42 8 0,-74 2 0,-1-1 0,1-2 0,52-9 0,-46 3 0,1 2 0,54-1 0,88 8 0,-69 1 0,458-2-1365,-548 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8:47.3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62 24575,'454'0'0,"-435"-1"0,-1-1 0,1-1 0,23-6 0,-20 3 0,40-3 0,67-6 0,-72 7 0,59 0 0,488 9-1365,-578-1-5461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9:30.51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30 24575,'790'0'0,"-764"-1"0,1-2 0,34-7 0,-30 4 0,34-2 0,74 6 0,-176 4 0,-61 9 0,46-3 0,-92 4 0,-55-13 0,72-1 0,-163 2-1365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9:35.7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24575,'563'0'0,"-916"0"-1365,327 0-5461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0081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152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636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83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5818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334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7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906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015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198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591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5B602BD-6A55-4BCF-BBCB-3234BFBE1A76}" type="datetimeFigureOut">
              <a:rPr lang="en-IN" smtClean="0"/>
              <a:t>27-03-2024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741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.png"/><Relationship Id="rId18" Type="http://schemas.openxmlformats.org/officeDocument/2006/relationships/customXml" Target="../ink/ink8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4.xml"/><Relationship Id="rId19" Type="http://schemas.openxmlformats.org/officeDocument/2006/relationships/image" Target="../media/image11.png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9E75-DBFF-C246-D94C-CA20C1CBE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800" y="1502824"/>
            <a:ext cx="8991600" cy="1423256"/>
          </a:xfrm>
        </p:spPr>
        <p:txBody>
          <a:bodyPr>
            <a:normAutofit/>
          </a:bodyPr>
          <a:lstStyle/>
          <a:p>
            <a:r>
              <a:rPr lang="en-US" dirty="0"/>
              <a:t>HISTOLOGY OF LIVER</a:t>
            </a:r>
            <a:br>
              <a:rPr lang="en-US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2CC0D-AB73-BE9F-EB03-CAA57194B0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Sarojmoni</a:t>
            </a:r>
            <a:r>
              <a:rPr lang="en-US" dirty="0"/>
              <a:t> </a:t>
            </a:r>
            <a:r>
              <a:rPr lang="en-US" dirty="0" err="1"/>
              <a:t>Sonowal</a:t>
            </a:r>
            <a:endParaRPr lang="en-US" dirty="0"/>
          </a:p>
          <a:p>
            <a:r>
              <a:rPr lang="en-US" dirty="0"/>
              <a:t>Assistant Professor</a:t>
            </a:r>
          </a:p>
          <a:p>
            <a:r>
              <a:rPr lang="en-US" dirty="0"/>
              <a:t>Pub </a:t>
            </a:r>
            <a:r>
              <a:rPr lang="en-US" dirty="0" err="1"/>
              <a:t>kamrup</a:t>
            </a:r>
            <a:r>
              <a:rPr lang="en-US" dirty="0"/>
              <a:t> College, </a:t>
            </a:r>
            <a:r>
              <a:rPr lang="en-US" dirty="0" err="1"/>
              <a:t>Baihata</a:t>
            </a:r>
            <a:r>
              <a:rPr lang="en-US" dirty="0"/>
              <a:t> </a:t>
            </a:r>
            <a:r>
              <a:rPr lang="en-US" dirty="0" err="1"/>
              <a:t>Chariali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73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321B-259C-C9DD-DECA-67DA8625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8" y="118375"/>
            <a:ext cx="4779264" cy="478028"/>
          </a:xfrm>
        </p:spPr>
        <p:txBody>
          <a:bodyPr>
            <a:normAutofit fontScale="90000"/>
          </a:bodyPr>
          <a:lstStyle/>
          <a:p>
            <a:r>
              <a:rPr lang="en-US" dirty="0"/>
              <a:t>LIVER</a:t>
            </a:r>
            <a:endParaRPr lang="en-IN" dirty="0"/>
          </a:p>
        </p:txBody>
      </p:sp>
      <p:pic>
        <p:nvPicPr>
          <p:cNvPr id="4" name="Picture 3" descr="visite Bizarre arracher liver under rib cage orientation Secret Souvent  parlé">
            <a:extLst>
              <a:ext uri="{FF2B5EF4-FFF2-40B4-BE49-F238E27FC236}">
                <a16:creationId xmlns:a16="http://schemas.microsoft.com/office/drawing/2014/main" id="{DB7CB369-A2EE-1EB9-184B-087390444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806132"/>
            <a:ext cx="4124959" cy="54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342CA1-46C4-36DF-F791-92A6280D8649}"/>
              </a:ext>
            </a:extLst>
          </p:cNvPr>
          <p:cNvSpPr txBox="1"/>
          <p:nvPr/>
        </p:nvSpPr>
        <p:spPr>
          <a:xfrm>
            <a:off x="416560" y="806132"/>
            <a:ext cx="6593840" cy="575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is the largest gland, reddish brown gland of human body.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 organ (biochemical and metabolic functions)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Heavier in males. Average weight is 1.6 kg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Situated on  the right side of upper abdomen and partially on the upper left quadrant of the abdominal cavity.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 in ribcage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Suspended by mesentery (broad ligament).</a:t>
            </a:r>
          </a:p>
        </p:txBody>
      </p:sp>
    </p:spTree>
    <p:extLst>
      <p:ext uri="{BB962C8B-B14F-4D97-AF65-F5344CB8AC3E}">
        <p14:creationId xmlns:p14="http://schemas.microsoft.com/office/powerpoint/2010/main" val="17500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69D0-5D06-3D9E-0B81-EDB4E2CB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25" y="337687"/>
            <a:ext cx="4596384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ANATOMY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7496A-F352-0870-4E4B-523AA47518C4}"/>
              </a:ext>
            </a:extLst>
          </p:cNvPr>
          <p:cNvSpPr txBox="1"/>
          <p:nvPr/>
        </p:nvSpPr>
        <p:spPr>
          <a:xfrm>
            <a:off x="203201" y="1019809"/>
            <a:ext cx="5691632" cy="37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surface is convex and lower surface is concave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Glisson’s capsule covers the liver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Multilobulated gland- 2 main (anterior) and 2 small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lobes (posterior)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lower surface of the right liver lobe-gall bladder present(stores bile about 60ml)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Bile drains  from liver to intestine by common bile duct.</a:t>
            </a:r>
          </a:p>
        </p:txBody>
      </p:sp>
      <p:pic>
        <p:nvPicPr>
          <p:cNvPr id="1026" name="Picture 2" descr="Figure 3 from Anomalous Right Lobe of a Liver with Accessory Caudate Lobe |  Semantic Scholar">
            <a:extLst>
              <a:ext uri="{FF2B5EF4-FFF2-40B4-BE49-F238E27FC236}">
                <a16:creationId xmlns:a16="http://schemas.microsoft.com/office/drawing/2014/main" id="{588EF7D9-CFF7-C223-2860-AEC94C23A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68" y="151892"/>
            <a:ext cx="5691632" cy="230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iver: Anatomy and Functions | Johns Hopkins Medicine">
            <a:extLst>
              <a:ext uri="{FF2B5EF4-FFF2-40B4-BE49-F238E27FC236}">
                <a16:creationId xmlns:a16="http://schemas.microsoft.com/office/drawing/2014/main" id="{A40D9180-B7F8-19CD-B2A6-B2D648CA0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67" y="2645228"/>
            <a:ext cx="5691631" cy="421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B785E2-07DC-2401-CA78-296D5AC2F080}"/>
                  </a:ext>
                </a:extLst>
              </p14:cNvPr>
              <p14:cNvContentPartPr/>
              <p14:nvPr/>
            </p14:nvContentPartPr>
            <p14:xfrm>
              <a:off x="8272663" y="3036120"/>
              <a:ext cx="366840" cy="12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B785E2-07DC-2401-CA78-296D5AC2F0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5023" y="3018480"/>
                <a:ext cx="4024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E3B77A-BF62-EDE6-C720-F311DB456619}"/>
                  </a:ext>
                </a:extLst>
              </p14:cNvPr>
              <p14:cNvContentPartPr/>
              <p14:nvPr/>
            </p14:nvContentPartPr>
            <p14:xfrm>
              <a:off x="6749143" y="5279640"/>
              <a:ext cx="6847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E3B77A-BF62-EDE6-C720-F311DB4566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31143" y="5261640"/>
                <a:ext cx="720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01C7621-4D4C-DA93-6D11-C76C5E1E0305}"/>
                  </a:ext>
                </a:extLst>
              </p14:cNvPr>
              <p14:cNvContentPartPr/>
              <p14:nvPr/>
            </p14:nvContentPartPr>
            <p14:xfrm>
              <a:off x="6727543" y="4408800"/>
              <a:ext cx="72828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01C7621-4D4C-DA93-6D11-C76C5E1E03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09543" y="4390800"/>
                <a:ext cx="763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4691147-32D3-8907-AB18-52184B013417}"/>
                  </a:ext>
                </a:extLst>
              </p14:cNvPr>
              <p14:cNvContentPartPr/>
              <p14:nvPr/>
            </p14:nvContentPartPr>
            <p14:xfrm>
              <a:off x="11288383" y="4648200"/>
              <a:ext cx="41292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4691147-32D3-8907-AB18-52184B0134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70383" y="4630560"/>
                <a:ext cx="448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682DA83-9437-F90E-E361-198C5963022A}"/>
                  </a:ext>
                </a:extLst>
              </p14:cNvPr>
              <p14:cNvContentPartPr/>
              <p14:nvPr/>
            </p14:nvContentPartPr>
            <p14:xfrm>
              <a:off x="6835903" y="3873840"/>
              <a:ext cx="576000" cy="23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682DA83-9437-F90E-E361-198C596302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18263" y="3856200"/>
                <a:ext cx="6116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982D3DE-60B1-F9E7-09BB-4DE396E70DE4}"/>
                  </a:ext>
                </a:extLst>
              </p14:cNvPr>
              <p14:cNvContentPartPr/>
              <p14:nvPr/>
            </p14:nvContentPartPr>
            <p14:xfrm>
              <a:off x="7151983" y="6487440"/>
              <a:ext cx="564840" cy="22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982D3DE-60B1-F9E7-09BB-4DE396E70DE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34343" y="6469800"/>
                <a:ext cx="6004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7A66DE-7EB9-056C-F21F-92BB8A488062}"/>
                  </a:ext>
                </a:extLst>
              </p14:cNvPr>
              <p14:cNvContentPartPr/>
              <p14:nvPr/>
            </p14:nvContentPartPr>
            <p14:xfrm>
              <a:off x="8631943" y="1719600"/>
              <a:ext cx="410400" cy="12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7A66DE-7EB9-056C-F21F-92BB8A4880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14303" y="1701600"/>
                <a:ext cx="4460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3298BC8-14E3-6FFD-DC7F-96CC88BB3DE6}"/>
                  </a:ext>
                </a:extLst>
              </p14:cNvPr>
              <p14:cNvContentPartPr/>
              <p14:nvPr/>
            </p14:nvContentPartPr>
            <p14:xfrm>
              <a:off x="8687023" y="762000"/>
              <a:ext cx="20304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3298BC8-14E3-6FFD-DC7F-96CC88BB3DE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69023" y="744360"/>
                <a:ext cx="23868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657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3510-F656-BE30-9411-2F8A791F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068" y="422330"/>
            <a:ext cx="3905504" cy="549148"/>
          </a:xfrm>
        </p:spPr>
        <p:txBody>
          <a:bodyPr>
            <a:normAutofit fontScale="90000"/>
          </a:bodyPr>
          <a:lstStyle/>
          <a:p>
            <a:r>
              <a:rPr lang="en-US" dirty="0"/>
              <a:t>HISTOLOGY</a:t>
            </a:r>
            <a:endParaRPr lang="en-IN" dirty="0"/>
          </a:p>
        </p:txBody>
      </p:sp>
      <p:pic>
        <p:nvPicPr>
          <p:cNvPr id="2050" name="Picture 2" descr="11. Histology of the Liver &amp; Gallbladder Flashcards | Quizlet">
            <a:extLst>
              <a:ext uri="{FF2B5EF4-FFF2-40B4-BE49-F238E27FC236}">
                <a16:creationId xmlns:a16="http://schemas.microsoft.com/office/drawing/2014/main" id="{694DBDD1-C0A6-F93A-1F8B-ED0B3C67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88" y="1408095"/>
            <a:ext cx="5416665" cy="538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5FDDC6-36A9-760C-B9C8-8F14C730B4F4}"/>
              </a:ext>
            </a:extLst>
          </p:cNvPr>
          <p:cNvSpPr txBox="1"/>
          <p:nvPr/>
        </p:nvSpPr>
        <p:spPr>
          <a:xfrm>
            <a:off x="6096000" y="268303"/>
            <a:ext cx="5416664" cy="336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Liver is a solid organ with 4 lobes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Each lobe consists of large no. of polyhedral lobules– </a:t>
            </a:r>
            <a:r>
              <a:rPr lang="en-US" b="1" dirty="0"/>
              <a:t>structural unit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Each lobule surrounded by 2 layers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 microscope, each lobule is found to be composed of rows of polygonal cells.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Along the periphery of each lobule, there are angular intervals filled by connective tissues </a:t>
            </a:r>
            <a:endParaRPr lang="en-IN" dirty="0"/>
          </a:p>
        </p:txBody>
      </p:sp>
      <p:pic>
        <p:nvPicPr>
          <p:cNvPr id="2052" name="Picture 4" descr="Structure of one liver lobules | Download Scientific Diagram">
            <a:extLst>
              <a:ext uri="{FF2B5EF4-FFF2-40B4-BE49-F238E27FC236}">
                <a16:creationId xmlns:a16="http://schemas.microsoft.com/office/drawing/2014/main" id="{027E6C67-9F13-767B-52B7-99E7ABC3A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73" y="3733800"/>
            <a:ext cx="6080839" cy="30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6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patic Lobule">
            <a:extLst>
              <a:ext uri="{FF2B5EF4-FFF2-40B4-BE49-F238E27FC236}">
                <a16:creationId xmlns:a16="http://schemas.microsoft.com/office/drawing/2014/main" id="{38991F2B-2962-8808-1979-77DBAED5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83"/>
            <a:ext cx="6217920" cy="358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5D1F1A-860C-FB72-0612-FCFE0201D964}"/>
              </a:ext>
            </a:extLst>
          </p:cNvPr>
          <p:cNvSpPr txBox="1"/>
          <p:nvPr/>
        </p:nvSpPr>
        <p:spPr>
          <a:xfrm>
            <a:off x="6410960" y="731520"/>
            <a:ext cx="56286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HEPATOCYTES </a:t>
            </a:r>
          </a:p>
          <a:p>
            <a:r>
              <a:rPr lang="en-US" b="1" dirty="0"/>
              <a:t>(cells of the liver)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20-30 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Nuclei large and spherical and occupy the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or more well developed nucleoli visible in each nucleus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Cytoplasm contains numerous mitochondria, RER, SER,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 lysosomes, free ribosomes– high metabolic activity of the liver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Hepatocytes stores glycogen, lipids and crystals of ferritin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haemosidrin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cells are arranged in the form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anastomosing plate, one cell thick.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way,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cells has a sinusoid on two sides.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Sinusoids are lined by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endothelium.</a:t>
            </a: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A2DF8-7509-F64F-5EEB-7D0F495BC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4204268"/>
            <a:ext cx="6197600" cy="265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4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iver composition. Illustration of the overall cellular composition of... |  Download Scientific Diagram">
            <a:extLst>
              <a:ext uri="{FF2B5EF4-FFF2-40B4-BE49-F238E27FC236}">
                <a16:creationId xmlns:a16="http://schemas.microsoft.com/office/drawing/2014/main" id="{0C88D96E-9329-9187-BDD0-F9B500F66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5689599" cy="2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6372FE-C98B-3411-E20C-CD5184F13AEC}"/>
              </a:ext>
            </a:extLst>
          </p:cNvPr>
          <p:cNvSpPr txBox="1"/>
          <p:nvPr/>
        </p:nvSpPr>
        <p:spPr>
          <a:xfrm>
            <a:off x="5974082" y="737130"/>
            <a:ext cx="6035038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Interspersed among the endothelial cells are </a:t>
            </a:r>
            <a:r>
              <a:rPr lang="en-US" b="1" dirty="0"/>
              <a:t>Kupffer cells (macrophages) and lymphocytes.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surface of the liver cells are separated from the endothelial cells of the sinusoid by a narrow perisinusoidal space called </a:t>
            </a:r>
            <a:r>
              <a:rPr lang="en-US" b="1" dirty="0"/>
              <a:t> Space of Disse </a:t>
            </a:r>
            <a:r>
              <a:rPr lang="en-US" dirty="0"/>
              <a:t>contains stellate cells.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Microvilli present on the liver cells extend on this space (associated with active transfer of materials from sinusoids to hepatocytes or vice versa)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surface of a hepatocyte can show three kinds of specialization-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/>
              <a:t>Sinusoidal surface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/>
              <a:t>Canalicular surface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/>
              <a:t>Intercellular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AD9DE8-3B37-E617-0DF9-9686B5E71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1005"/>
            <a:ext cx="5689599" cy="34137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149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2921F-F2A9-0496-0EDB-BEECFE7D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16" y="2001520"/>
            <a:ext cx="7729728" cy="1960372"/>
          </a:xfrm>
        </p:spPr>
        <p:txBody>
          <a:bodyPr>
            <a:normAutofit/>
          </a:bodyPr>
          <a:lstStyle/>
          <a:p>
            <a:r>
              <a:rPr lang="en-US" sz="5400" b="1" dirty="0"/>
              <a:t>THANKYOU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val="358770119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2354</TotalTime>
  <Words>374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Times New Roman</vt:lpstr>
      <vt:lpstr>Parcel</vt:lpstr>
      <vt:lpstr>HISTOLOGY OF LIVER </vt:lpstr>
      <vt:lpstr>LIVER</vt:lpstr>
      <vt:lpstr>ANATOMY</vt:lpstr>
      <vt:lpstr>HISTOLOGY</vt:lpstr>
      <vt:lpstr>PowerPoint Presentation</vt:lpstr>
      <vt:lpstr>PowerPoint Presentation</vt:lpstr>
      <vt:lpstr>THANKYOU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MOLLUSCA</dc:title>
  <dc:creator>saroj snwal</dc:creator>
  <cp:lastModifiedBy>saroj snwal</cp:lastModifiedBy>
  <cp:revision>128</cp:revision>
  <dcterms:created xsi:type="dcterms:W3CDTF">2023-10-02T14:33:54Z</dcterms:created>
  <dcterms:modified xsi:type="dcterms:W3CDTF">2024-03-27T06:23:29Z</dcterms:modified>
</cp:coreProperties>
</file>