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3" r:id="rId3"/>
    <p:sldId id="264" r:id="rId4"/>
    <p:sldId id="268" r:id="rId5"/>
    <p:sldId id="267" r:id="rId6"/>
    <p:sldId id="259" r:id="rId7"/>
    <p:sldId id="270" r:id="rId8"/>
    <p:sldId id="269" r:id="rId9"/>
    <p:sldId id="271" r:id="rId10"/>
    <p:sldId id="273" r:id="rId11"/>
    <p:sldId id="274" r:id="rId12"/>
    <p:sldId id="272" r:id="rId13"/>
    <p:sldId id="275" r:id="rId14"/>
    <p:sldId id="276" r:id="rId15"/>
    <p:sldId id="277" r:id="rId16"/>
    <p:sldId id="278" r:id="rId17"/>
    <p:sldId id="279" r:id="rId18"/>
    <p:sldId id="280" r:id="rId19"/>
    <p:sldId id="28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97D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pPr/>
              <a:t>8/23/2021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pPr/>
              <a:t>8/23/2021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pPr/>
              <a:t>8/23/2021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pPr/>
              <a:t>8/23/2021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pPr/>
              <a:t>8/23/2021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pPr/>
              <a:t>8/23/2021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pPr/>
              <a:t>8/23/2021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pPr/>
              <a:t>8/23/2021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pPr/>
              <a:t>8/23/2021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GB"/>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pPr/>
              <a:t>8/23/2021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pPr/>
              <a:t>8/23/2021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pPr/>
              <a:t>8/23/2021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A0E76F05-29DB-514F-A2BD-29CD0752DEE7}"/>
              </a:ext>
            </a:extLst>
          </p:cNvPr>
          <p:cNvSpPr>
            <a:spLocks noGrp="1"/>
          </p:cNvSpPr>
          <p:nvPr>
            <p:ph type="subTitle" idx="1"/>
          </p:nvPr>
        </p:nvSpPr>
        <p:spPr/>
        <p:txBody>
          <a:bodyPr/>
          <a:lstStyle/>
          <a:p>
            <a:endParaRPr lang="en-US"/>
          </a:p>
        </p:txBody>
      </p:sp>
      <p:sp>
        <p:nvSpPr>
          <p:cNvPr id="5" name="Title 4">
            <a:extLst>
              <a:ext uri="{FF2B5EF4-FFF2-40B4-BE49-F238E27FC236}">
                <a16:creationId xmlns="" xmlns:a16="http://schemas.microsoft.com/office/drawing/2014/main" id="{09D719E9-E681-714B-9295-081120763933}"/>
              </a:ext>
            </a:extLst>
          </p:cNvPr>
          <p:cNvSpPr>
            <a:spLocks noGrp="1"/>
          </p:cNvSpPr>
          <p:nvPr>
            <p:ph type="ctrTitle"/>
          </p:nvPr>
        </p:nvSpPr>
        <p:spPr/>
        <p:txBody>
          <a:bodyPr/>
          <a:lstStyle/>
          <a:p>
            <a:r>
              <a:rPr lang="en-US"/>
              <a:t>Welfare economics</a:t>
            </a:r>
          </a:p>
        </p:txBody>
      </p:sp>
    </p:spTree>
    <p:extLst>
      <p:ext uri="{BB962C8B-B14F-4D97-AF65-F5344CB8AC3E}">
        <p14:creationId xmlns="" xmlns:p14="http://schemas.microsoft.com/office/powerpoint/2010/main" val="2121005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762000"/>
            <a:ext cx="6553200" cy="1066800"/>
          </a:xfrm>
        </p:spPr>
        <p:txBody>
          <a:bodyPr/>
          <a:lstStyle/>
          <a:p>
            <a:r>
              <a:rPr lang="en-US" dirty="0" smtClean="0"/>
              <a:t>5 types of </a:t>
            </a:r>
            <a:r>
              <a:rPr lang="en-US" sz="3200" b="1" dirty="0" smtClean="0"/>
              <a:t>EXTERNALITIES</a:t>
            </a:r>
            <a:endParaRPr lang="en-US" sz="3200" b="1" dirty="0"/>
          </a:p>
        </p:txBody>
      </p:sp>
      <p:sp>
        <p:nvSpPr>
          <p:cNvPr id="4" name="Rectangle 3"/>
          <p:cNvSpPr/>
          <p:nvPr/>
        </p:nvSpPr>
        <p:spPr>
          <a:xfrm>
            <a:off x="533400" y="2743200"/>
            <a:ext cx="3124200" cy="1219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External diseconomies of production</a:t>
            </a:r>
            <a:endParaRPr lang="en-US" b="1" dirty="0">
              <a:solidFill>
                <a:schemeClr val="tx1"/>
              </a:solidFill>
            </a:endParaRPr>
          </a:p>
        </p:txBody>
      </p:sp>
      <p:sp>
        <p:nvSpPr>
          <p:cNvPr id="5" name="Rectangle 4"/>
          <p:cNvSpPr/>
          <p:nvPr/>
        </p:nvSpPr>
        <p:spPr>
          <a:xfrm>
            <a:off x="6019800" y="4419600"/>
            <a:ext cx="3124200" cy="1219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Technical externalities</a:t>
            </a:r>
            <a:endParaRPr lang="en-US" b="1" dirty="0">
              <a:solidFill>
                <a:schemeClr val="tx1"/>
              </a:solidFill>
            </a:endParaRPr>
          </a:p>
        </p:txBody>
      </p:sp>
      <p:sp>
        <p:nvSpPr>
          <p:cNvPr id="6" name="Rectangle 5"/>
          <p:cNvSpPr/>
          <p:nvPr/>
        </p:nvSpPr>
        <p:spPr>
          <a:xfrm>
            <a:off x="2286000" y="4495800"/>
            <a:ext cx="3124200" cy="1219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External economies of consumption</a:t>
            </a:r>
            <a:endParaRPr lang="en-US" b="1" dirty="0">
              <a:solidFill>
                <a:schemeClr val="tx1"/>
              </a:solidFill>
            </a:endParaRPr>
          </a:p>
        </p:txBody>
      </p:sp>
      <p:sp>
        <p:nvSpPr>
          <p:cNvPr id="7" name="Rectangle 6"/>
          <p:cNvSpPr/>
          <p:nvPr/>
        </p:nvSpPr>
        <p:spPr>
          <a:xfrm>
            <a:off x="4572000" y="2667000"/>
            <a:ext cx="3124200" cy="1219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External diseconomies of consumption</a:t>
            </a:r>
            <a:endParaRPr lang="en-US" b="1" dirty="0">
              <a:solidFill>
                <a:schemeClr val="tx1"/>
              </a:solidFill>
            </a:endParaRPr>
          </a:p>
        </p:txBody>
      </p:sp>
      <p:sp>
        <p:nvSpPr>
          <p:cNvPr id="8" name="Rectangle 7"/>
          <p:cNvSpPr/>
          <p:nvPr/>
        </p:nvSpPr>
        <p:spPr>
          <a:xfrm>
            <a:off x="8763000" y="2667000"/>
            <a:ext cx="3124200" cy="1219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External economies of production</a:t>
            </a:r>
            <a:endParaRPr lang="en-US" b="1"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t>
            </a:r>
            <a:r>
              <a:rPr smtClean="0"/>
              <a:t>xternalities and market failures</a:t>
            </a:r>
            <a:endParaRPr lang="en-US" dirty="0"/>
          </a:p>
        </p:txBody>
      </p:sp>
      <p:sp>
        <p:nvSpPr>
          <p:cNvPr id="3" name="Content Placeholder 2"/>
          <p:cNvSpPr>
            <a:spLocks noGrp="1"/>
          </p:cNvSpPr>
          <p:nvPr>
            <p:ph idx="1"/>
          </p:nvPr>
        </p:nvSpPr>
        <p:spPr>
          <a:xfrm>
            <a:off x="1066800" y="2514600"/>
            <a:ext cx="10058400" cy="2362200"/>
          </a:xfrm>
        </p:spPr>
        <p:txBody>
          <a:bodyPr>
            <a:normAutofit/>
          </a:bodyPr>
          <a:lstStyle/>
          <a:p>
            <a:r>
              <a:rPr lang="en-US" sz="2400" b="1" dirty="0" smtClean="0"/>
              <a:t>When externalities are present, Pareto optimum is not achieved even in a perfect competition</a:t>
            </a:r>
          </a:p>
          <a:p>
            <a:r>
              <a:rPr lang="en-US" sz="2400" b="1" dirty="0" smtClean="0"/>
              <a:t>Perfect competition leading to efficiency and Pareto optimality will hold true only when private costs equal social costs and private benefits equal social benefits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xmlns="" id="{BCEA6686-8563-2F4A-96B9-2F76B6DDE2D4}"/>
              </a:ext>
            </a:extLst>
          </p:cNvPr>
          <p:cNvPicPr>
            <a:picLocks noGrp="1" noChangeAspect="1"/>
          </p:cNvPicPr>
          <p:nvPr>
            <p:ph idx="1"/>
          </p:nvPr>
        </p:nvPicPr>
        <p:blipFill>
          <a:blip r:embed="rId2"/>
          <a:stretch>
            <a:fillRect/>
          </a:stretch>
        </p:blipFill>
        <p:spPr>
          <a:xfrm>
            <a:off x="4724400" y="381000"/>
            <a:ext cx="7074693" cy="5654675"/>
          </a:xfrm>
        </p:spPr>
      </p:pic>
      <p:sp>
        <p:nvSpPr>
          <p:cNvPr id="5" name="TextBox 4"/>
          <p:cNvSpPr txBox="1"/>
          <p:nvPr/>
        </p:nvSpPr>
        <p:spPr>
          <a:xfrm>
            <a:off x="609600" y="838200"/>
            <a:ext cx="3657600" cy="5355312"/>
          </a:xfrm>
          <a:prstGeom prst="rect">
            <a:avLst/>
          </a:prstGeom>
          <a:noFill/>
        </p:spPr>
        <p:txBody>
          <a:bodyPr wrap="square" rtlCol="0">
            <a:spAutoFit/>
          </a:bodyPr>
          <a:lstStyle/>
          <a:p>
            <a:pPr>
              <a:buFont typeface="Arial" pitchFamily="34" charset="0"/>
              <a:buChar char="•"/>
            </a:pPr>
            <a:r>
              <a:rPr lang="en-US" dirty="0" smtClean="0"/>
              <a:t>Assume : commodity X produced in a competitive industry</a:t>
            </a:r>
            <a:endParaRPr lang="en-US" dirty="0" smtClean="0">
              <a:latin typeface="Century Gothic" pitchFamily="34" charset="0"/>
              <a:cs typeface="Times New Roman"/>
            </a:endParaRPr>
          </a:p>
          <a:p>
            <a:pPr>
              <a:buFont typeface="Arial" pitchFamily="34" charset="0"/>
              <a:buChar char="•"/>
            </a:pPr>
            <a:r>
              <a:rPr lang="en-US" dirty="0" smtClean="0">
                <a:latin typeface="Century Gothic" pitchFamily="34" charset="0"/>
                <a:cs typeface="Times New Roman"/>
              </a:rPr>
              <a:t>D = market demand curve</a:t>
            </a:r>
          </a:p>
          <a:p>
            <a:pPr>
              <a:buFont typeface="Arial" pitchFamily="34" charset="0"/>
              <a:buChar char="•"/>
            </a:pPr>
            <a:r>
              <a:rPr lang="en-US" dirty="0" smtClean="0">
                <a:latin typeface="Century Gothic" pitchFamily="34" charset="0"/>
                <a:cs typeface="Times New Roman"/>
              </a:rPr>
              <a:t>Equilibrium price = 12 , equilibrium quantity = 6</a:t>
            </a:r>
          </a:p>
          <a:p>
            <a:pPr>
              <a:buFont typeface="Arial" pitchFamily="34" charset="0"/>
              <a:buChar char="•"/>
            </a:pPr>
            <a:r>
              <a:rPr lang="en-US" dirty="0" smtClean="0"/>
              <a:t>S = </a:t>
            </a:r>
            <a:r>
              <a:rPr lang="el-GR" dirty="0" smtClean="0">
                <a:latin typeface="Times New Roman"/>
                <a:cs typeface="Times New Roman"/>
              </a:rPr>
              <a:t>Σ</a:t>
            </a:r>
            <a:r>
              <a:rPr lang="en-US" dirty="0" smtClean="0">
                <a:latin typeface="Century Gothic" pitchFamily="34" charset="0"/>
                <a:cs typeface="Times New Roman"/>
              </a:rPr>
              <a:t> MPC (Marginal Private Cost</a:t>
            </a:r>
          </a:p>
          <a:p>
            <a:pPr>
              <a:buFont typeface="Arial" pitchFamily="34" charset="0"/>
              <a:buChar char="•"/>
            </a:pPr>
            <a:r>
              <a:rPr lang="en-US" dirty="0" smtClean="0">
                <a:latin typeface="Century Gothic" pitchFamily="34" charset="0"/>
                <a:cs typeface="Times New Roman"/>
              </a:rPr>
              <a:t> S’ = MSC (industry supply curve including both private and external cost)</a:t>
            </a:r>
          </a:p>
          <a:p>
            <a:pPr>
              <a:buFont typeface="Arial" pitchFamily="34" charset="0"/>
              <a:buChar char="•"/>
            </a:pPr>
            <a:r>
              <a:rPr lang="en-US" dirty="0" smtClean="0">
                <a:latin typeface="Century Gothic" pitchFamily="34" charset="0"/>
                <a:cs typeface="Times New Roman"/>
              </a:rPr>
              <a:t> AE = MEC (marginal external cost)</a:t>
            </a:r>
          </a:p>
          <a:p>
            <a:pPr>
              <a:buFont typeface="Arial" pitchFamily="34" charset="0"/>
              <a:buChar char="•"/>
            </a:pPr>
            <a:r>
              <a:rPr lang="en-US" dirty="0" smtClean="0">
                <a:latin typeface="Century Gothic" pitchFamily="34" charset="0"/>
                <a:cs typeface="Times New Roman"/>
              </a:rPr>
              <a:t> MSC = MPC + MEC</a:t>
            </a:r>
          </a:p>
          <a:p>
            <a:pPr>
              <a:buFont typeface="Arial" pitchFamily="34" charset="0"/>
              <a:buChar char="•"/>
            </a:pPr>
            <a:r>
              <a:rPr lang="en-US" dirty="0" smtClean="0">
                <a:latin typeface="Century Gothic" pitchFamily="34" charset="0"/>
                <a:cs typeface="Times New Roman"/>
              </a:rPr>
              <a:t> efficiency or </a:t>
            </a:r>
            <a:r>
              <a:rPr lang="en-US" dirty="0" err="1" smtClean="0">
                <a:latin typeface="Century Gothic" pitchFamily="34" charset="0"/>
                <a:cs typeface="Times New Roman"/>
              </a:rPr>
              <a:t>pareto</a:t>
            </a:r>
            <a:r>
              <a:rPr lang="en-US" dirty="0" smtClean="0">
                <a:latin typeface="Century Gothic" pitchFamily="34" charset="0"/>
                <a:cs typeface="Times New Roman"/>
              </a:rPr>
              <a:t> optimality requires = equilibrium price = 14 &amp; equilibrium quantity = 4</a:t>
            </a:r>
            <a:endParaRPr lang="en-US" dirty="0" smtClean="0">
              <a:latin typeface="Century Gothic" pitchFamily="34" charset="0"/>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Pareto optimality are not achieved whenever private and social  costs or benefits differ</a:t>
            </a:r>
          </a:p>
          <a:p>
            <a:r>
              <a:rPr lang="en-US" dirty="0" smtClean="0"/>
              <a:t>Here MC pricing is neither possible nor viable and </a:t>
            </a:r>
            <a:r>
              <a:rPr lang="en-US" dirty="0" err="1" smtClean="0"/>
              <a:t>pareto</a:t>
            </a:r>
            <a:r>
              <a:rPr lang="en-US" dirty="0" smtClean="0"/>
              <a:t> optimum cannot be reached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smtClean="0"/>
              <a:t>Externalities and Property rights (coase theorem)</a:t>
            </a:r>
            <a:endParaRPr lang="en-US" dirty="0"/>
          </a:p>
        </p:txBody>
      </p:sp>
      <p:sp>
        <p:nvSpPr>
          <p:cNvPr id="3" name="Content Placeholder 2"/>
          <p:cNvSpPr>
            <a:spLocks noGrp="1"/>
          </p:cNvSpPr>
          <p:nvPr>
            <p:ph idx="1"/>
          </p:nvPr>
        </p:nvSpPr>
        <p:spPr/>
        <p:txBody>
          <a:bodyPr>
            <a:normAutofit/>
          </a:bodyPr>
          <a:lstStyle/>
          <a:p>
            <a:r>
              <a:rPr lang="en-US" sz="2000" dirty="0" smtClean="0"/>
              <a:t>Externalities occur in the case of common property resources where property rights are not clearly defined</a:t>
            </a:r>
          </a:p>
          <a:p>
            <a:r>
              <a:rPr lang="en-US" sz="2000" dirty="0" err="1" smtClean="0"/>
              <a:t>Coase</a:t>
            </a:r>
            <a:r>
              <a:rPr lang="en-US" sz="2000" dirty="0" smtClean="0"/>
              <a:t> theorem postulates that </a:t>
            </a:r>
            <a:r>
              <a:rPr lang="en-US" sz="2000" b="1" i="1" dirty="0" smtClean="0"/>
              <a:t>when the property rights are properly defined perfect competition results in the internalization of externalities, regardless of how property rights are assigned among the parties </a:t>
            </a:r>
          </a:p>
          <a:p>
            <a:r>
              <a:rPr lang="en-US" sz="2000" dirty="0" err="1" smtClean="0"/>
              <a:t>Coase</a:t>
            </a:r>
            <a:r>
              <a:rPr lang="en-US" sz="2000" dirty="0" smtClean="0"/>
              <a:t> challenged </a:t>
            </a:r>
            <a:r>
              <a:rPr lang="en-US" sz="2000" dirty="0" err="1" smtClean="0"/>
              <a:t>Pigou’s</a:t>
            </a:r>
            <a:r>
              <a:rPr lang="en-US" sz="2000" dirty="0" smtClean="0"/>
              <a:t> argument and argued that the presence of externalities does not necessarily mean that government should intervene</a:t>
            </a:r>
          </a:p>
          <a:p>
            <a:r>
              <a:rPr lang="en-US" sz="2000" b="1" i="1" dirty="0" smtClean="0"/>
              <a:t>There is a possibility of private deals that would achieve the same result as government taxes and subsidies</a:t>
            </a:r>
            <a:endParaRPr lang="en-US" sz="2000" b="1"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4876800" cy="652806"/>
          </a:xfrm>
        </p:spPr>
        <p:txBody>
          <a:bodyPr>
            <a:normAutofit fontScale="90000"/>
          </a:bodyPr>
          <a:lstStyle/>
          <a:p>
            <a:r>
              <a:rPr lang="en-US" dirty="0" smtClean="0"/>
              <a:t>T</a:t>
            </a:r>
            <a:r>
              <a:rPr smtClean="0"/>
              <a:t>he model</a:t>
            </a:r>
            <a:endParaRPr lang="en-US" dirty="0"/>
          </a:p>
        </p:txBody>
      </p:sp>
      <p:sp>
        <p:nvSpPr>
          <p:cNvPr id="3" name="Content Placeholder 2"/>
          <p:cNvSpPr>
            <a:spLocks noGrp="1"/>
          </p:cNvSpPr>
          <p:nvPr>
            <p:ph idx="1"/>
          </p:nvPr>
        </p:nvSpPr>
        <p:spPr>
          <a:xfrm>
            <a:off x="685800" y="838200"/>
            <a:ext cx="6096000" cy="5486400"/>
          </a:xfrm>
        </p:spPr>
        <p:txBody>
          <a:bodyPr>
            <a:noAutofit/>
          </a:bodyPr>
          <a:lstStyle/>
          <a:p>
            <a:r>
              <a:rPr lang="en-US" dirty="0" smtClean="0"/>
              <a:t>Assumptions: income effects are small and transaction costs are negligible</a:t>
            </a:r>
          </a:p>
          <a:p>
            <a:r>
              <a:rPr lang="en-US" dirty="0" smtClean="0"/>
              <a:t> </a:t>
            </a:r>
            <a:r>
              <a:rPr lang="en-US" i="1" dirty="0" smtClean="0"/>
              <a:t>There is a possibility of private deals that would achieve the same result as government taxes and subsidies</a:t>
            </a:r>
          </a:p>
          <a:p>
            <a:r>
              <a:rPr lang="en-US" dirty="0" smtClean="0"/>
              <a:t>Consider the case of paper mill dumping the waste in a river thus hurting the fish</a:t>
            </a:r>
          </a:p>
          <a:p>
            <a:r>
              <a:rPr lang="en-US" dirty="0" smtClean="0"/>
              <a:t> q1 is the socially optimal output but the competitive markets produce q2</a:t>
            </a:r>
          </a:p>
          <a:p>
            <a:r>
              <a:rPr lang="en-US" dirty="0" smtClean="0"/>
              <a:t>If paper mill reduces production from q2 to q1:  net loss in producers and consumers surplus = ACE  ;  but gain to fishermen= ABCE (excess of MSC over MPC for output range q1 and q2)</a:t>
            </a:r>
          </a:p>
          <a:p>
            <a:r>
              <a:rPr lang="en-US" dirty="0" smtClean="0"/>
              <a:t>Possible for the fishermen to bribe the producers and consumers to cut production to q1</a:t>
            </a:r>
          </a:p>
          <a:p>
            <a:r>
              <a:rPr lang="en-US" dirty="0" smtClean="0"/>
              <a:t>Therefore socially optimal level of output could be achieved without government taxing or subsidizing</a:t>
            </a:r>
            <a:endParaRPr lang="en-US" dirty="0"/>
          </a:p>
        </p:txBody>
      </p:sp>
      <p:cxnSp>
        <p:nvCxnSpPr>
          <p:cNvPr id="5" name="Straight Connector 4"/>
          <p:cNvCxnSpPr/>
          <p:nvPr/>
        </p:nvCxnSpPr>
        <p:spPr>
          <a:xfrm rot="16200000" flipH="1">
            <a:off x="5829300" y="3924300"/>
            <a:ext cx="3352800" cy="7620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7543800" y="5638800"/>
            <a:ext cx="3733800" cy="158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7772400" y="2667000"/>
            <a:ext cx="3124200" cy="213360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rot="5400000" flipH="1" flipV="1">
            <a:off x="7962900" y="2628900"/>
            <a:ext cx="2133600" cy="190500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V="1">
            <a:off x="8534400" y="3276600"/>
            <a:ext cx="2286000" cy="144780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rot="16200000" flipH="1">
            <a:off x="8077200" y="4572000"/>
            <a:ext cx="2057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8343106" y="4229894"/>
            <a:ext cx="2743994" cy="75406"/>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rot="16200000">
            <a:off x="6356867" y="2710933"/>
            <a:ext cx="1523999" cy="369332"/>
          </a:xfrm>
          <a:prstGeom prst="rect">
            <a:avLst/>
          </a:prstGeom>
          <a:noFill/>
        </p:spPr>
        <p:txBody>
          <a:bodyPr wrap="square" rtlCol="0">
            <a:spAutoFit/>
          </a:bodyPr>
          <a:lstStyle/>
          <a:p>
            <a:r>
              <a:rPr lang="en-US" dirty="0" smtClean="0"/>
              <a:t>Price, MC</a:t>
            </a:r>
            <a:endParaRPr lang="en-US" dirty="0"/>
          </a:p>
        </p:txBody>
      </p:sp>
      <p:sp>
        <p:nvSpPr>
          <p:cNvPr id="26" name="TextBox 25"/>
          <p:cNvSpPr txBox="1"/>
          <p:nvPr/>
        </p:nvSpPr>
        <p:spPr>
          <a:xfrm>
            <a:off x="7543800" y="2438400"/>
            <a:ext cx="381000" cy="369332"/>
          </a:xfrm>
          <a:prstGeom prst="rect">
            <a:avLst/>
          </a:prstGeom>
          <a:noFill/>
        </p:spPr>
        <p:txBody>
          <a:bodyPr wrap="square" rtlCol="0">
            <a:spAutoFit/>
          </a:bodyPr>
          <a:lstStyle/>
          <a:p>
            <a:r>
              <a:rPr lang="en-US" dirty="0" smtClean="0"/>
              <a:t>D</a:t>
            </a:r>
            <a:endParaRPr lang="en-US" dirty="0"/>
          </a:p>
        </p:txBody>
      </p:sp>
      <p:sp>
        <p:nvSpPr>
          <p:cNvPr id="27" name="TextBox 26"/>
          <p:cNvSpPr txBox="1"/>
          <p:nvPr/>
        </p:nvSpPr>
        <p:spPr>
          <a:xfrm>
            <a:off x="9067800" y="4267200"/>
            <a:ext cx="533400" cy="369332"/>
          </a:xfrm>
          <a:prstGeom prst="rect">
            <a:avLst/>
          </a:prstGeom>
          <a:noFill/>
        </p:spPr>
        <p:txBody>
          <a:bodyPr wrap="square" rtlCol="0">
            <a:spAutoFit/>
          </a:bodyPr>
          <a:lstStyle/>
          <a:p>
            <a:r>
              <a:rPr lang="en-US" dirty="0" smtClean="0"/>
              <a:t>E</a:t>
            </a:r>
            <a:endParaRPr lang="en-US" dirty="0"/>
          </a:p>
        </p:txBody>
      </p:sp>
      <p:sp>
        <p:nvSpPr>
          <p:cNvPr id="28" name="TextBox 27"/>
          <p:cNvSpPr txBox="1"/>
          <p:nvPr/>
        </p:nvSpPr>
        <p:spPr>
          <a:xfrm>
            <a:off x="9753600" y="3810000"/>
            <a:ext cx="457199" cy="381000"/>
          </a:xfrm>
          <a:prstGeom prst="rect">
            <a:avLst/>
          </a:prstGeom>
          <a:noFill/>
        </p:spPr>
        <p:txBody>
          <a:bodyPr wrap="square" rtlCol="0">
            <a:spAutoFit/>
          </a:bodyPr>
          <a:lstStyle/>
          <a:p>
            <a:r>
              <a:rPr lang="en-US" dirty="0" smtClean="0"/>
              <a:t>C</a:t>
            </a:r>
            <a:endParaRPr lang="en-US" dirty="0"/>
          </a:p>
        </p:txBody>
      </p:sp>
      <p:sp>
        <p:nvSpPr>
          <p:cNvPr id="29" name="TextBox 28"/>
          <p:cNvSpPr txBox="1"/>
          <p:nvPr/>
        </p:nvSpPr>
        <p:spPr>
          <a:xfrm>
            <a:off x="8839200" y="3124200"/>
            <a:ext cx="533399" cy="369332"/>
          </a:xfrm>
          <a:prstGeom prst="rect">
            <a:avLst/>
          </a:prstGeom>
          <a:noFill/>
        </p:spPr>
        <p:txBody>
          <a:bodyPr wrap="square" rtlCol="0">
            <a:spAutoFit/>
          </a:bodyPr>
          <a:lstStyle/>
          <a:p>
            <a:r>
              <a:rPr lang="en-US" dirty="0" smtClean="0"/>
              <a:t>A</a:t>
            </a:r>
            <a:endParaRPr lang="en-US" dirty="0"/>
          </a:p>
        </p:txBody>
      </p:sp>
      <p:sp>
        <p:nvSpPr>
          <p:cNvPr id="30" name="TextBox 29"/>
          <p:cNvSpPr txBox="1"/>
          <p:nvPr/>
        </p:nvSpPr>
        <p:spPr>
          <a:xfrm>
            <a:off x="9372600" y="2590800"/>
            <a:ext cx="457199" cy="369332"/>
          </a:xfrm>
          <a:prstGeom prst="rect">
            <a:avLst/>
          </a:prstGeom>
          <a:noFill/>
        </p:spPr>
        <p:txBody>
          <a:bodyPr wrap="square" rtlCol="0">
            <a:spAutoFit/>
          </a:bodyPr>
          <a:lstStyle/>
          <a:p>
            <a:r>
              <a:rPr lang="en-US" dirty="0" smtClean="0"/>
              <a:t> B</a:t>
            </a:r>
            <a:endParaRPr lang="en-US" dirty="0"/>
          </a:p>
        </p:txBody>
      </p:sp>
      <p:sp>
        <p:nvSpPr>
          <p:cNvPr id="31" name="TextBox 30"/>
          <p:cNvSpPr txBox="1"/>
          <p:nvPr/>
        </p:nvSpPr>
        <p:spPr>
          <a:xfrm>
            <a:off x="10363200" y="2895600"/>
            <a:ext cx="1219199" cy="369332"/>
          </a:xfrm>
          <a:prstGeom prst="rect">
            <a:avLst/>
          </a:prstGeom>
          <a:noFill/>
        </p:spPr>
        <p:txBody>
          <a:bodyPr wrap="square" rtlCol="0">
            <a:spAutoFit/>
          </a:bodyPr>
          <a:lstStyle/>
          <a:p>
            <a:r>
              <a:rPr lang="en-US" dirty="0" smtClean="0"/>
              <a:t>MPC</a:t>
            </a:r>
            <a:endParaRPr lang="en-US" dirty="0"/>
          </a:p>
        </p:txBody>
      </p:sp>
      <p:sp>
        <p:nvSpPr>
          <p:cNvPr id="32" name="TextBox 31"/>
          <p:cNvSpPr txBox="1"/>
          <p:nvPr/>
        </p:nvSpPr>
        <p:spPr>
          <a:xfrm>
            <a:off x="9677401" y="2133600"/>
            <a:ext cx="990600" cy="381000"/>
          </a:xfrm>
          <a:prstGeom prst="rect">
            <a:avLst/>
          </a:prstGeom>
          <a:noFill/>
        </p:spPr>
        <p:txBody>
          <a:bodyPr wrap="square" rtlCol="0">
            <a:spAutoFit/>
          </a:bodyPr>
          <a:lstStyle/>
          <a:p>
            <a:r>
              <a:rPr lang="en-US" dirty="0" smtClean="0"/>
              <a:t>MSC</a:t>
            </a:r>
            <a:endParaRPr lang="en-US" dirty="0"/>
          </a:p>
        </p:txBody>
      </p:sp>
      <p:sp>
        <p:nvSpPr>
          <p:cNvPr id="33" name="TextBox 32"/>
          <p:cNvSpPr txBox="1"/>
          <p:nvPr/>
        </p:nvSpPr>
        <p:spPr>
          <a:xfrm>
            <a:off x="8915400" y="5638800"/>
            <a:ext cx="609600" cy="369332"/>
          </a:xfrm>
          <a:prstGeom prst="rect">
            <a:avLst/>
          </a:prstGeom>
          <a:noFill/>
        </p:spPr>
        <p:txBody>
          <a:bodyPr wrap="square" rtlCol="0">
            <a:spAutoFit/>
          </a:bodyPr>
          <a:lstStyle/>
          <a:p>
            <a:r>
              <a:rPr lang="en-US" dirty="0" smtClean="0"/>
              <a:t>q1</a:t>
            </a:r>
            <a:endParaRPr lang="en-US" dirty="0"/>
          </a:p>
        </p:txBody>
      </p:sp>
      <p:sp>
        <p:nvSpPr>
          <p:cNvPr id="34" name="TextBox 33"/>
          <p:cNvSpPr txBox="1"/>
          <p:nvPr/>
        </p:nvSpPr>
        <p:spPr>
          <a:xfrm>
            <a:off x="10896600" y="5715000"/>
            <a:ext cx="838200" cy="369332"/>
          </a:xfrm>
          <a:prstGeom prst="rect">
            <a:avLst/>
          </a:prstGeom>
          <a:noFill/>
        </p:spPr>
        <p:txBody>
          <a:bodyPr wrap="square" rtlCol="0">
            <a:spAutoFit/>
          </a:bodyPr>
          <a:lstStyle/>
          <a:p>
            <a:r>
              <a:rPr lang="en-US" dirty="0" smtClean="0"/>
              <a:t>qty</a:t>
            </a:r>
            <a:endParaRPr lang="en-US" dirty="0"/>
          </a:p>
        </p:txBody>
      </p:sp>
      <p:sp>
        <p:nvSpPr>
          <p:cNvPr id="35" name="TextBox 34"/>
          <p:cNvSpPr txBox="1"/>
          <p:nvPr/>
        </p:nvSpPr>
        <p:spPr>
          <a:xfrm>
            <a:off x="9525000" y="5638800"/>
            <a:ext cx="609600" cy="369332"/>
          </a:xfrm>
          <a:prstGeom prst="rect">
            <a:avLst/>
          </a:prstGeom>
          <a:noFill/>
        </p:spPr>
        <p:txBody>
          <a:bodyPr wrap="square" rtlCol="0">
            <a:spAutoFit/>
          </a:bodyPr>
          <a:lstStyle/>
          <a:p>
            <a:r>
              <a:rPr lang="en-US" dirty="0" smtClean="0"/>
              <a:t>q2</a:t>
            </a:r>
            <a:endParaRPr lang="en-US" dirty="0"/>
          </a:p>
        </p:txBody>
      </p:sp>
      <p:sp>
        <p:nvSpPr>
          <p:cNvPr id="36" name="TextBox 35"/>
          <p:cNvSpPr txBox="1"/>
          <p:nvPr/>
        </p:nvSpPr>
        <p:spPr>
          <a:xfrm>
            <a:off x="7086115" y="6019800"/>
            <a:ext cx="5158785" cy="369332"/>
          </a:xfrm>
          <a:prstGeom prst="rect">
            <a:avLst/>
          </a:prstGeom>
          <a:noFill/>
        </p:spPr>
        <p:txBody>
          <a:bodyPr wrap="none" rtlCol="0">
            <a:spAutoFit/>
          </a:bodyPr>
          <a:lstStyle/>
          <a:p>
            <a:r>
              <a:rPr lang="en-US" b="1" i="1" dirty="0" smtClean="0"/>
              <a:t>Possibility of private deals under externalities</a:t>
            </a:r>
            <a:endParaRPr lang="en-US" b="1"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85800"/>
            <a:ext cx="10058400" cy="5349240"/>
          </a:xfrm>
        </p:spPr>
        <p:txBody>
          <a:bodyPr>
            <a:noAutofit/>
          </a:bodyPr>
          <a:lstStyle/>
          <a:p>
            <a:r>
              <a:rPr lang="en-US" sz="2000" i="1" dirty="0" smtClean="0"/>
              <a:t>“when the property rights are properly defined perfect competition results in the internalization of externalities, regardless of how property rights are assigned among the parties”</a:t>
            </a:r>
          </a:p>
          <a:p>
            <a:r>
              <a:rPr lang="en-US" sz="2000" dirty="0" smtClean="0"/>
              <a:t>If the property rights are assigned to the fishermen</a:t>
            </a:r>
            <a:r>
              <a:rPr lang="en-US" sz="2000" i="1" dirty="0" smtClean="0"/>
              <a:t>  </a:t>
            </a:r>
            <a:r>
              <a:rPr lang="en-US" sz="2000" dirty="0" smtClean="0"/>
              <a:t>:  the paper mill would have to pay the fishermen for dumping waste in the river – compensation = MSC- MPC ; the private marginal cost curve for paper mill will now be MSC – paper mill will produce at q1 – externality internalized</a:t>
            </a:r>
          </a:p>
          <a:p>
            <a:endParaRPr lang="en-US" sz="2000" dirty="0" smtClean="0"/>
          </a:p>
          <a:p>
            <a:r>
              <a:rPr lang="en-US" sz="2000" dirty="0" smtClean="0"/>
              <a:t> If the property rights are assigned to the paper mill : therefore had the right to dump the waste – fishermen would now bribe the mill to not dump the waste – amount of bribe = MSC – MPC --  externality is neutralized.</a:t>
            </a:r>
          </a:p>
          <a:p>
            <a:endParaRPr lang="en-US" sz="2000" dirty="0" smtClean="0"/>
          </a:p>
          <a:p>
            <a:r>
              <a:rPr lang="en-US" sz="2000" b="1" dirty="0" smtClean="0"/>
              <a:t>TRANSACTION COSTS</a:t>
            </a:r>
            <a:r>
              <a:rPr lang="en-US" sz="2000" dirty="0" smtClean="0"/>
              <a:t>:  these are the legal, administrative and informational expenses off drawing up, signing up and enforcing contracts. Expenses are small while contacting parties are few and vice versa. If contracting costs are large then externalities and efficiencies may arise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PUBLIC GOODS</a:t>
            </a:r>
            <a:endParaRPr lang="en-US" dirty="0"/>
          </a:p>
        </p:txBody>
      </p:sp>
      <p:sp>
        <p:nvSpPr>
          <p:cNvPr id="3" name="Content Placeholder 2"/>
          <p:cNvSpPr>
            <a:spLocks noGrp="1"/>
          </p:cNvSpPr>
          <p:nvPr>
            <p:ph idx="1"/>
          </p:nvPr>
        </p:nvSpPr>
        <p:spPr/>
        <p:txBody>
          <a:bodyPr>
            <a:normAutofit/>
          </a:bodyPr>
          <a:lstStyle/>
          <a:p>
            <a:r>
              <a:rPr lang="en-US" sz="2400" dirty="0" smtClean="0"/>
              <a:t>Characteristic : </a:t>
            </a:r>
            <a:r>
              <a:rPr lang="en-US" sz="2400" b="1" dirty="0" smtClean="0"/>
              <a:t>non rival and non exclusion</a:t>
            </a:r>
          </a:p>
          <a:p>
            <a:r>
              <a:rPr lang="en-US" sz="2400" dirty="0" err="1" smtClean="0"/>
              <a:t>Eg</a:t>
            </a:r>
            <a:r>
              <a:rPr lang="en-US" sz="2400" dirty="0" smtClean="0"/>
              <a:t> : national defense, law enforcement</a:t>
            </a:r>
          </a:p>
          <a:p>
            <a:endParaRPr lang="en-US" sz="2400" dirty="0" smtClean="0"/>
          </a:p>
          <a:p>
            <a:r>
              <a:rPr lang="en-US" sz="2400" b="1" dirty="0" smtClean="0"/>
              <a:t>NON RIVAL : </a:t>
            </a:r>
            <a:r>
              <a:rPr lang="en-US" sz="2400" dirty="0" smtClean="0"/>
              <a:t>consumption by one individual does not reduce the amount available to other individuals</a:t>
            </a:r>
          </a:p>
          <a:p>
            <a:r>
              <a:rPr lang="en-US" sz="2400" b="1" dirty="0" smtClean="0"/>
              <a:t>NON EXCLUSION</a:t>
            </a:r>
            <a:r>
              <a:rPr lang="en-US" sz="2400" dirty="0" smtClean="0"/>
              <a:t>:  it is impossible or prohibitively expensive to confine the benefits of consumption of s good to selected</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5257800" cy="4206240"/>
          </a:xfrm>
        </p:spPr>
        <p:txBody>
          <a:bodyPr/>
          <a:lstStyle/>
          <a:p>
            <a:r>
              <a:rPr lang="en-US" dirty="0" smtClean="0"/>
              <a:t>Because a given amount of public good can be consumed by more than one individual at the same, DT = DA + DB</a:t>
            </a:r>
          </a:p>
          <a:p>
            <a:r>
              <a:rPr lang="en-US" dirty="0" err="1" smtClean="0"/>
              <a:t>Sx</a:t>
            </a:r>
            <a:r>
              <a:rPr lang="en-US" dirty="0" smtClean="0"/>
              <a:t> = market supply curve</a:t>
            </a:r>
          </a:p>
          <a:p>
            <a:r>
              <a:rPr lang="en-US" dirty="0" smtClean="0"/>
              <a:t>Optimal amount = 8units at E where</a:t>
            </a:r>
          </a:p>
          <a:p>
            <a:pPr>
              <a:buNone/>
            </a:pPr>
            <a:r>
              <a:rPr lang="en-US" dirty="0" smtClean="0"/>
              <a:t> MSB( </a:t>
            </a:r>
            <a:r>
              <a:rPr lang="en-US" dirty="0" err="1" smtClean="0"/>
              <a:t>i.e</a:t>
            </a:r>
            <a:r>
              <a:rPr lang="en-US" dirty="0" smtClean="0"/>
              <a:t>; AB+ AC) = MSC (</a:t>
            </a:r>
            <a:r>
              <a:rPr lang="en-US" dirty="0" err="1" smtClean="0"/>
              <a:t>i.e</a:t>
            </a:r>
            <a:r>
              <a:rPr lang="en-US" dirty="0" smtClean="0"/>
              <a:t>; AE)</a:t>
            </a:r>
          </a:p>
          <a:p>
            <a:r>
              <a:rPr lang="en-US" dirty="0" smtClean="0"/>
              <a:t> </a:t>
            </a:r>
            <a:r>
              <a:rPr lang="en-US" b="1" dirty="0" smtClean="0"/>
              <a:t>problem</a:t>
            </a:r>
            <a:r>
              <a:rPr lang="en-US" dirty="0" smtClean="0"/>
              <a:t> : less than optimal amount of good will be supplied under perfect competition  and this prevents the attainment of maximum efficiency of Pareto optimum</a:t>
            </a:r>
            <a:endParaRPr lang="en-US" dirty="0"/>
          </a:p>
        </p:txBody>
      </p:sp>
      <p:pic>
        <p:nvPicPr>
          <p:cNvPr id="4" name="Picture 4">
            <a:extLst>
              <a:ext uri="{FF2B5EF4-FFF2-40B4-BE49-F238E27FC236}">
                <a16:creationId xmlns="" xmlns:a16="http://schemas.microsoft.com/office/drawing/2014/main" id="{38457280-6C81-F046-9760-3CEDCA25F9BA}"/>
              </a:ext>
            </a:extLst>
          </p:cNvPr>
          <p:cNvPicPr>
            <a:picLocks noChangeAspect="1"/>
          </p:cNvPicPr>
          <p:nvPr/>
        </p:nvPicPr>
        <p:blipFill>
          <a:blip r:embed="rId2"/>
          <a:stretch>
            <a:fillRect/>
          </a:stretch>
        </p:blipFill>
        <p:spPr>
          <a:xfrm>
            <a:off x="5486400" y="533400"/>
            <a:ext cx="6096000" cy="5380037"/>
          </a:xfrm>
          <a:prstGeom prst="rect">
            <a:avLst/>
          </a:prstGeom>
        </p:spPr>
      </p:pic>
      <p:sp>
        <p:nvSpPr>
          <p:cNvPr id="5" name="TextBox 4"/>
          <p:cNvSpPr txBox="1"/>
          <p:nvPr/>
        </p:nvSpPr>
        <p:spPr>
          <a:xfrm>
            <a:off x="6400800" y="5867400"/>
            <a:ext cx="3764172" cy="369332"/>
          </a:xfrm>
          <a:prstGeom prst="rect">
            <a:avLst/>
          </a:prstGeom>
          <a:noFill/>
        </p:spPr>
        <p:txBody>
          <a:bodyPr wrap="none" rtlCol="0">
            <a:spAutoFit/>
          </a:bodyPr>
          <a:lstStyle/>
          <a:p>
            <a:r>
              <a:rPr lang="en-US" dirty="0" smtClean="0"/>
              <a:t>Optimal amount of public good</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143000"/>
            <a:ext cx="4038600" cy="871194"/>
          </a:xfrm>
        </p:spPr>
        <p:txBody>
          <a:bodyPr>
            <a:normAutofit fontScale="90000"/>
          </a:bodyPr>
          <a:lstStyle/>
          <a:p>
            <a:r>
              <a:rPr lang="en-US" dirty="0" smtClean="0"/>
              <a:t>P</a:t>
            </a:r>
            <a:r>
              <a:rPr smtClean="0"/>
              <a:t>rovision </a:t>
            </a:r>
            <a:r>
              <a:rPr smtClean="0"/>
              <a:t>of public goods</a:t>
            </a:r>
            <a:endParaRPr lang="en-US" dirty="0"/>
          </a:p>
        </p:txBody>
      </p:sp>
      <p:sp>
        <p:nvSpPr>
          <p:cNvPr id="3" name="Content Placeholder 2"/>
          <p:cNvSpPr>
            <a:spLocks noGrp="1"/>
          </p:cNvSpPr>
          <p:nvPr>
            <p:ph idx="1"/>
          </p:nvPr>
        </p:nvSpPr>
        <p:spPr>
          <a:xfrm>
            <a:off x="1066800" y="2362200"/>
            <a:ext cx="10058400" cy="3672840"/>
          </a:xfrm>
        </p:spPr>
        <p:txBody>
          <a:bodyPr>
            <a:normAutofit/>
          </a:bodyPr>
          <a:lstStyle/>
          <a:p>
            <a:r>
              <a:rPr lang="en-US" sz="2400" dirty="0" smtClean="0"/>
              <a:t>1. Free rider problem</a:t>
            </a:r>
          </a:p>
          <a:p>
            <a:r>
              <a:rPr lang="en-US" sz="2400" dirty="0" smtClean="0"/>
              <a:t>2. individual has no incentive to accurately reveal his or her preferences / demand</a:t>
            </a:r>
          </a:p>
          <a:p>
            <a:r>
              <a:rPr lang="en-US" sz="2400" dirty="0" smtClean="0"/>
              <a:t>Therefore it is practically impossible for the government to know exactly the what is the optimal amount of public good  and there is also the problem of possible government inefficiency in providing public goods </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BBC7D1-F1DA-404D-B81E-03D38D585021}"/>
              </a:ext>
            </a:extLst>
          </p:cNvPr>
          <p:cNvSpPr>
            <a:spLocks noGrp="1"/>
          </p:cNvSpPr>
          <p:nvPr>
            <p:ph type="title"/>
          </p:nvPr>
        </p:nvSpPr>
        <p:spPr>
          <a:xfrm>
            <a:off x="609600" y="381000"/>
            <a:ext cx="9448800" cy="729006"/>
          </a:xfrm>
        </p:spPr>
        <p:txBody>
          <a:bodyPr>
            <a:normAutofit fontScale="90000"/>
          </a:bodyPr>
          <a:lstStyle/>
          <a:p>
            <a:r>
              <a:rPr lang="en-US" dirty="0"/>
              <a:t>Meaning and definition</a:t>
            </a:r>
          </a:p>
        </p:txBody>
      </p:sp>
      <p:sp>
        <p:nvSpPr>
          <p:cNvPr id="3" name="Content Placeholder 2">
            <a:extLst>
              <a:ext uri="{FF2B5EF4-FFF2-40B4-BE49-F238E27FC236}">
                <a16:creationId xmlns="" xmlns:a16="http://schemas.microsoft.com/office/drawing/2014/main" id="{F62FAABE-AA9D-AB4A-A2C1-2E269279A83F}"/>
              </a:ext>
            </a:extLst>
          </p:cNvPr>
          <p:cNvSpPr>
            <a:spLocks noGrp="1"/>
          </p:cNvSpPr>
          <p:nvPr>
            <p:ph idx="1"/>
          </p:nvPr>
        </p:nvSpPr>
        <p:spPr>
          <a:xfrm>
            <a:off x="609600" y="1295400"/>
            <a:ext cx="10972800" cy="4953000"/>
          </a:xfrm>
        </p:spPr>
        <p:txBody>
          <a:bodyPr>
            <a:normAutofit/>
          </a:bodyPr>
          <a:lstStyle/>
          <a:p>
            <a:r>
              <a:rPr lang="en-US" dirty="0" smtClean="0"/>
              <a:t>Welfare economics is concerned with the evaluation of alternative economic situations (states, configurations) from the point of view of the society’s well being. </a:t>
            </a:r>
          </a:p>
          <a:p>
            <a:r>
              <a:rPr lang="en-US" dirty="0" smtClean="0"/>
              <a:t>Suppose the total welfare in a country is W, but given the factor endowments and the state of technology, the welfare could be larger for </a:t>
            </a:r>
            <a:r>
              <a:rPr lang="en-US" dirty="0" err="1" smtClean="0"/>
              <a:t>eg</a:t>
            </a:r>
            <a:r>
              <a:rPr lang="en-US" dirty="0" smtClean="0"/>
              <a:t>: W* . The task of the welfare economics are a) to show that in the present state W &lt; W* and  b) to suggest ways of raising W to W*</a:t>
            </a:r>
          </a:p>
          <a:p>
            <a:r>
              <a:rPr lang="en-US" dirty="0" smtClean="0"/>
              <a:t>Various criteria are used to evaluate these alternative economic situations, among which Pareto Optimality criterion is one.</a:t>
            </a:r>
          </a:p>
          <a:p>
            <a:r>
              <a:rPr lang="en-US" dirty="0" smtClean="0"/>
              <a:t> Oscar Lange, “welfare economics establishes norms of behavior which satisfy the requirements of social rationality of economic activity.” </a:t>
            </a:r>
          </a:p>
          <a:p>
            <a:r>
              <a:rPr lang="en-US" dirty="0" smtClean="0"/>
              <a:t>The term “Social rationality” of economic activity is to be interpreted as that activity which ensures optimum allocation of resources and therefore guarantees maximum social welfare. In this context Oscar Lange says, “The norms of behavior established by welfare economics are supposed to guarantee the optimal allocation of economic resources of the society.” </a:t>
            </a:r>
          </a:p>
          <a:p>
            <a:r>
              <a:rPr lang="en-US" dirty="0" smtClean="0"/>
              <a:t>Welfare economics studies the conditions under which the solution to a general equilibrium model can be said to be optimal. </a:t>
            </a:r>
          </a:p>
          <a:p>
            <a:endParaRPr lang="en-US" dirty="0"/>
          </a:p>
        </p:txBody>
      </p:sp>
    </p:spTree>
    <p:extLst>
      <p:ext uri="{BB962C8B-B14F-4D97-AF65-F5344CB8AC3E}">
        <p14:creationId xmlns="" xmlns:p14="http://schemas.microsoft.com/office/powerpoint/2010/main" val="3357781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58DBFA-CD68-8844-8588-0123250271D7}"/>
              </a:ext>
            </a:extLst>
          </p:cNvPr>
          <p:cNvSpPr>
            <a:spLocks noGrp="1"/>
          </p:cNvSpPr>
          <p:nvPr>
            <p:ph type="title"/>
          </p:nvPr>
        </p:nvSpPr>
        <p:spPr>
          <a:xfrm>
            <a:off x="533400" y="304800"/>
            <a:ext cx="9220200" cy="805206"/>
          </a:xfrm>
        </p:spPr>
        <p:txBody>
          <a:bodyPr/>
          <a:lstStyle/>
          <a:p>
            <a:r>
              <a:rPr lang="en-US" dirty="0" smtClean="0"/>
              <a:t>V</a:t>
            </a:r>
            <a:r>
              <a:rPr smtClean="0"/>
              <a:t>alue judgements in WE</a:t>
            </a:r>
            <a:endParaRPr lang="en-US" dirty="0"/>
          </a:p>
        </p:txBody>
      </p:sp>
      <p:sp>
        <p:nvSpPr>
          <p:cNvPr id="5" name="Content Placeholder 4">
            <a:extLst>
              <a:ext uri="{FF2B5EF4-FFF2-40B4-BE49-F238E27FC236}">
                <a16:creationId xmlns="" xmlns:a16="http://schemas.microsoft.com/office/drawing/2014/main" id="{0C1595BB-E106-6A42-BD94-0FE179A7F367}"/>
              </a:ext>
            </a:extLst>
          </p:cNvPr>
          <p:cNvSpPr>
            <a:spLocks noGrp="1"/>
          </p:cNvSpPr>
          <p:nvPr>
            <p:ph idx="1"/>
          </p:nvPr>
        </p:nvSpPr>
        <p:spPr>
          <a:xfrm>
            <a:off x="381000" y="1371600"/>
            <a:ext cx="10820400" cy="5181600"/>
          </a:xfrm>
        </p:spPr>
        <p:txBody>
          <a:bodyPr>
            <a:normAutofit/>
          </a:bodyPr>
          <a:lstStyle/>
          <a:p>
            <a:r>
              <a:rPr lang="en-US" dirty="0" smtClean="0"/>
              <a:t>A value judgement is a judgement of the rightness or wrongness of something or someone or of the usefulness of something  or someone  based on a comparison or other relatively. It is a judgement  based on particular set of value or on a particular value system. – </a:t>
            </a:r>
            <a:r>
              <a:rPr lang="en-US" b="1" i="1" dirty="0" smtClean="0"/>
              <a:t>the conceptions or ethical beliefs of the people about what is good or bad</a:t>
            </a:r>
          </a:p>
          <a:p>
            <a:r>
              <a:rPr lang="en-US" dirty="0" smtClean="0"/>
              <a:t>The measurement of social welfare requires some ethical standard and interpersonal comparisons which involve subjective value judegments. Objective comparisons and judgements of the deservingness or worthiness of different individuals are virtually not possible</a:t>
            </a:r>
          </a:p>
          <a:p>
            <a:r>
              <a:rPr lang="en-US" dirty="0" smtClean="0"/>
              <a:t>For example, imposing a tax of Rs. 1000 on individual A and giving it as a subsidy to individual B will certainly make B better off and A worse off. But who is to say that the society composed of both individuals is better or worse off as a whole? Determining this involves comparing the utility gained by individual B (</a:t>
            </a:r>
            <a:r>
              <a:rPr lang="en-US" dirty="0" err="1" smtClean="0"/>
              <a:t>i.e</a:t>
            </a:r>
            <a:r>
              <a:rPr lang="en-US" dirty="0" smtClean="0"/>
              <a:t>, making interpersonal comparison of utility). </a:t>
            </a:r>
          </a:p>
          <a:p>
            <a:r>
              <a:rPr lang="en-US" dirty="0" smtClean="0"/>
              <a:t>And even if A has a high income and B has a low income to begin with, different people will have different opinions on whether this increases social welfare, reduces it or leaves it unchanged. Therefore, no entirely objective or scientific rule can be defined. </a:t>
            </a:r>
          </a:p>
          <a:p>
            <a:r>
              <a:rPr lang="en-US" dirty="0" smtClean="0"/>
              <a:t>Controversy among economists</a:t>
            </a:r>
          </a:p>
          <a:p>
            <a:endParaRPr lang="en-US" dirty="0" smtClean="0"/>
          </a:p>
        </p:txBody>
      </p:sp>
    </p:spTree>
    <p:extLst>
      <p:ext uri="{BB962C8B-B14F-4D97-AF65-F5344CB8AC3E}">
        <p14:creationId xmlns="" xmlns:p14="http://schemas.microsoft.com/office/powerpoint/2010/main" val="1933752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r>
              <a:rPr lang="en-US" dirty="0" smtClean="0"/>
              <a:t>The value of judgements are unavoidable in welfare economics as ‘welfare’ itself is an ethical term. Any theorems pertaining to choices among various situations to maximize welfare are also ethical and must rest on some obvious or hidden value judgements.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smtClean="0"/>
              <a:t>Bergson Criterion : Social Welfare Function</a:t>
            </a:r>
            <a:endParaRPr lang="en-US" dirty="0"/>
          </a:p>
        </p:txBody>
      </p:sp>
      <p:sp>
        <p:nvSpPr>
          <p:cNvPr id="3" name="Content Placeholder 2"/>
          <p:cNvSpPr>
            <a:spLocks noGrp="1"/>
          </p:cNvSpPr>
          <p:nvPr>
            <p:ph idx="1"/>
          </p:nvPr>
        </p:nvSpPr>
        <p:spPr>
          <a:xfrm>
            <a:off x="1066800" y="2133600"/>
            <a:ext cx="4572000" cy="3901440"/>
          </a:xfrm>
        </p:spPr>
        <p:txBody>
          <a:bodyPr>
            <a:normAutofit lnSpcReduction="10000"/>
          </a:bodyPr>
          <a:lstStyle/>
          <a:p>
            <a:r>
              <a:rPr lang="en-US" dirty="0" smtClean="0"/>
              <a:t>Used Social welfare function (SWF) as of the criterion to measure social welfare</a:t>
            </a:r>
          </a:p>
          <a:p>
            <a:r>
              <a:rPr lang="en-US" dirty="0" smtClean="0"/>
              <a:t> SWF provides ranking of alternative states in which different individual enjoy different utility levels</a:t>
            </a:r>
          </a:p>
          <a:p>
            <a:r>
              <a:rPr lang="en-US" dirty="0" smtClean="0"/>
              <a:t>In a economy of two individuals SWF can be presented by a set of social indifference curves</a:t>
            </a:r>
          </a:p>
          <a:p>
            <a:r>
              <a:rPr lang="en-US" dirty="0" smtClean="0"/>
              <a:t>Each curve is a locus of combinations of utilities A and B which yield the same level of social welfare</a:t>
            </a:r>
          </a:p>
          <a:p>
            <a:r>
              <a:rPr lang="en-US" dirty="0" smtClean="0"/>
              <a:t> </a:t>
            </a:r>
            <a:endParaRPr lang="en-US" dirty="0"/>
          </a:p>
        </p:txBody>
      </p:sp>
      <p:pic>
        <p:nvPicPr>
          <p:cNvPr id="4" name="Picture 4">
            <a:extLst>
              <a:ext uri="{FF2B5EF4-FFF2-40B4-BE49-F238E27FC236}">
                <a16:creationId xmlns="" xmlns:a16="http://schemas.microsoft.com/office/drawing/2014/main" id="{01A0B883-9C27-964F-B615-DC5F11CC46DF}"/>
              </a:ext>
            </a:extLst>
          </p:cNvPr>
          <p:cNvPicPr>
            <a:picLocks noChangeAspect="1"/>
          </p:cNvPicPr>
          <p:nvPr/>
        </p:nvPicPr>
        <p:blipFill>
          <a:blip r:embed="rId2"/>
          <a:stretch>
            <a:fillRect/>
          </a:stretch>
        </p:blipFill>
        <p:spPr>
          <a:xfrm>
            <a:off x="6324600" y="1905000"/>
            <a:ext cx="4866006" cy="393223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066800" y="990600"/>
            <a:ext cx="10058400" cy="5044440"/>
          </a:xfrm>
        </p:spPr>
        <p:txBody>
          <a:bodyPr/>
          <a:lstStyle/>
          <a:p>
            <a:r>
              <a:rPr lang="en-US" dirty="0" smtClean="0"/>
              <a:t>Limitations:</a:t>
            </a:r>
          </a:p>
          <a:p>
            <a:r>
              <a:rPr lang="en-US" dirty="0" smtClean="0"/>
              <a:t>There is no easy method of constructing</a:t>
            </a:r>
          </a:p>
          <a:p>
            <a:r>
              <a:rPr lang="en-US" dirty="0" smtClean="0"/>
              <a:t>Somebody in the economy must undertake the task of comparing the various individuals or groups  and rank them according to what he/ she thinks their worthiness is</a:t>
            </a:r>
          </a:p>
          <a:p>
            <a:r>
              <a:rPr lang="en-US" dirty="0" smtClean="0"/>
              <a:t>A democratically elected government could be assumed to make such value judgements which would be acceptable by the society as a whole</a:t>
            </a:r>
            <a:endParaRPr lang="en-US" dirty="0"/>
          </a:p>
        </p:txBody>
      </p:sp>
    </p:spTree>
    <p:extLst>
      <p:ext uri="{BB962C8B-B14F-4D97-AF65-F5344CB8AC3E}">
        <p14:creationId xmlns="" xmlns:p14="http://schemas.microsoft.com/office/powerpoint/2010/main" val="4279819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399" y="1752600"/>
            <a:ext cx="8958071" cy="2929461"/>
          </a:xfrm>
        </p:spPr>
        <p:txBody>
          <a:bodyPr/>
          <a:lstStyle/>
          <a:p>
            <a:pPr algn="l"/>
            <a:r>
              <a:rPr lang="en-US" sz="4400" dirty="0" smtClean="0"/>
              <a:t>P</a:t>
            </a:r>
            <a:r>
              <a:rPr sz="4400" smtClean="0"/>
              <a:t>erfect competition(efficiency),</a:t>
            </a:r>
            <a:br>
              <a:rPr sz="4400" smtClean="0"/>
            </a:br>
            <a:r>
              <a:rPr sz="4400" smtClean="0"/>
              <a:t>Pareto optimality (equity) and market failures</a:t>
            </a:r>
            <a:endParaRPr lang="en-US" sz="4400" dirty="0"/>
          </a:p>
        </p:txBody>
      </p:sp>
      <p:sp>
        <p:nvSpPr>
          <p:cNvPr id="3" name="Text Placeholder 2"/>
          <p:cNvSpPr>
            <a:spLocks noGrp="1"/>
          </p:cNvSpPr>
          <p:nvPr>
            <p:ph type="body" idx="1"/>
          </p:nvPr>
        </p:nvSpPr>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0"/>
            <a:ext cx="9906000" cy="4511040"/>
          </a:xfrm>
        </p:spPr>
        <p:txBody>
          <a:bodyPr/>
          <a:lstStyle/>
          <a:p>
            <a:r>
              <a:rPr lang="en-US" b="1" i="1" dirty="0" smtClean="0"/>
              <a:t>First theorem of welfare economics </a:t>
            </a:r>
            <a:r>
              <a:rPr lang="en-US" dirty="0" smtClean="0"/>
              <a:t>: an equilibrium produced by competitive markets exhausts all possible gains from the exchange  , or that equilibrium in competitive markets is optimal.</a:t>
            </a:r>
          </a:p>
          <a:p>
            <a:r>
              <a:rPr lang="en-US" b="1" i="1" dirty="0" smtClean="0"/>
              <a:t>Second theorem of welfare economics </a:t>
            </a:r>
            <a:r>
              <a:rPr lang="en-US" dirty="0" smtClean="0"/>
              <a:t>: when indifference curves are convex to their origin , every efficient allocation (every point on the contract curve for exchange) is a competitive equilibrium for some initial allocation of goods or distribution of inputs (income)</a:t>
            </a:r>
          </a:p>
          <a:p>
            <a:r>
              <a:rPr lang="en-US" dirty="0" smtClean="0"/>
              <a:t>For economic efficiency to be reached. There should be no market failure </a:t>
            </a:r>
          </a:p>
          <a:p>
            <a:r>
              <a:rPr lang="en-US" dirty="0" smtClean="0"/>
              <a:t>Market failure is an economic situation defined by inefficient distribution of goods and services in free market. Under this situation individual incentives  for rational behavior do not lead to rational outcomes </a:t>
            </a:r>
          </a:p>
          <a:p>
            <a:r>
              <a:rPr lang="en-US" dirty="0" smtClean="0"/>
              <a:t>Market failures arise in the presence of imperfect competition, externalities and public goods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3000"/>
            <a:ext cx="10134600" cy="1219200"/>
          </a:xfrm>
        </p:spPr>
        <p:txBody>
          <a:bodyPr>
            <a:normAutofit fontScale="90000"/>
          </a:bodyPr>
          <a:lstStyle/>
          <a:p>
            <a:r>
              <a:rPr smtClean="0"/>
              <a:t>EXTERNALITIES AND MARKET FAILURES</a:t>
            </a:r>
            <a:endParaRPr lang="en-US" dirty="0"/>
          </a:p>
        </p:txBody>
      </p:sp>
      <p:sp>
        <p:nvSpPr>
          <p:cNvPr id="3" name="Content Placeholder 2"/>
          <p:cNvSpPr>
            <a:spLocks noGrp="1"/>
          </p:cNvSpPr>
          <p:nvPr>
            <p:ph idx="1"/>
          </p:nvPr>
        </p:nvSpPr>
        <p:spPr>
          <a:xfrm>
            <a:off x="1066800" y="2438400"/>
            <a:ext cx="10058400" cy="3657600"/>
          </a:xfrm>
        </p:spPr>
        <p:txBody>
          <a:bodyPr>
            <a:normAutofit/>
          </a:bodyPr>
          <a:lstStyle/>
          <a:p>
            <a:r>
              <a:rPr lang="en-US" sz="2400" dirty="0" smtClean="0"/>
              <a:t>Unintended product or byproduct produced in an economic activity</a:t>
            </a:r>
          </a:p>
          <a:p>
            <a:r>
              <a:rPr lang="en-US" sz="2400" dirty="0" smtClean="0"/>
              <a:t> are called externalities because they are felt by the economic units not directly involved with the economic units that generate them.</a:t>
            </a:r>
          </a:p>
          <a:p>
            <a:r>
              <a:rPr lang="en-US" sz="2400" dirty="0" smtClean="0"/>
              <a:t>Are called </a:t>
            </a:r>
            <a:r>
              <a:rPr lang="en-US" sz="2400" b="1" i="1" dirty="0" smtClean="0"/>
              <a:t>external cost </a:t>
            </a:r>
            <a:r>
              <a:rPr lang="en-US" sz="2400" dirty="0" smtClean="0"/>
              <a:t>or </a:t>
            </a:r>
            <a:r>
              <a:rPr lang="en-US" sz="2400" b="1" i="1" dirty="0" smtClean="0"/>
              <a:t>negative externalities </a:t>
            </a:r>
            <a:r>
              <a:rPr lang="en-US" sz="2400" dirty="0" smtClean="0"/>
              <a:t>when harmful &amp; </a:t>
            </a:r>
            <a:r>
              <a:rPr lang="en-US" sz="2400" b="1" i="1" dirty="0" smtClean="0"/>
              <a:t>external benefits </a:t>
            </a:r>
            <a:r>
              <a:rPr lang="en-US" sz="2400" dirty="0" smtClean="0"/>
              <a:t>or </a:t>
            </a:r>
            <a:r>
              <a:rPr lang="en-US" sz="2400" b="1" i="1" dirty="0" smtClean="0"/>
              <a:t>positive externalities </a:t>
            </a:r>
            <a:r>
              <a:rPr lang="en-US" sz="2400" dirty="0" smtClean="0"/>
              <a:t>when they are beneficial</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otalTime>783</TotalTime>
  <Words>1592</Words>
  <Application>Microsoft Office PowerPoint</Application>
  <PresentationFormat>Custom</PresentationFormat>
  <Paragraphs>104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Savon</vt:lpstr>
      <vt:lpstr>Welfare economics</vt:lpstr>
      <vt:lpstr>Meaning and definition</vt:lpstr>
      <vt:lpstr>Value judgements in WE</vt:lpstr>
      <vt:lpstr>Slide 4</vt:lpstr>
      <vt:lpstr>Bergson Criterion : Social Welfare Function</vt:lpstr>
      <vt:lpstr>Slide 6</vt:lpstr>
      <vt:lpstr>Perfect competition(efficiency), Pareto optimality (equity) and market failures</vt:lpstr>
      <vt:lpstr>Slide 8</vt:lpstr>
      <vt:lpstr>EXTERNALITIES AND MARKET FAILURES</vt:lpstr>
      <vt:lpstr>Slide 10</vt:lpstr>
      <vt:lpstr>Externalities and market failures</vt:lpstr>
      <vt:lpstr>Slide 12</vt:lpstr>
      <vt:lpstr>Slide 13</vt:lpstr>
      <vt:lpstr>Externalities and Property rights (coase theorem)</vt:lpstr>
      <vt:lpstr>The model</vt:lpstr>
      <vt:lpstr>Slide 16</vt:lpstr>
      <vt:lpstr>PUBLIC GOODS</vt:lpstr>
      <vt:lpstr>Slide 18</vt:lpstr>
      <vt:lpstr>Provision of public goods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Hemphi Terangpi</dc:creator>
  <cp:lastModifiedBy>hemphi</cp:lastModifiedBy>
  <cp:revision>128</cp:revision>
  <dcterms:created xsi:type="dcterms:W3CDTF">2021-08-07T06:00:54Z</dcterms:created>
  <dcterms:modified xsi:type="dcterms:W3CDTF">2021-08-23T13:53:46Z</dcterms:modified>
</cp:coreProperties>
</file>