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69" r:id="rId14"/>
    <p:sldId id="271" r:id="rId15"/>
    <p:sldId id="266" r:id="rId16"/>
    <p:sldId id="267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00" autoAdjust="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84F8-BD6B-444B-9B26-EB2B8A327793}" type="datetimeFigureOut">
              <a:rPr lang="en-GB" smtClean="0"/>
              <a:t>28/04/2024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081-23DA-44D3-83A3-13ACC7581A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47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84F8-BD6B-444B-9B26-EB2B8A327793}" type="datetimeFigureOut">
              <a:rPr lang="en-GB" smtClean="0"/>
              <a:t>28/04/2024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081-23DA-44D3-83A3-13ACC7581A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87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84F8-BD6B-444B-9B26-EB2B8A327793}" type="datetimeFigureOut">
              <a:rPr lang="en-GB" smtClean="0"/>
              <a:t>28/04/2024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081-23DA-44D3-83A3-13ACC7581A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21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84F8-BD6B-444B-9B26-EB2B8A327793}" type="datetimeFigureOut">
              <a:rPr lang="en-GB" smtClean="0"/>
              <a:t>28/04/2024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081-23DA-44D3-83A3-13ACC7581A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13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84F8-BD6B-444B-9B26-EB2B8A327793}" type="datetimeFigureOut">
              <a:rPr lang="en-GB" smtClean="0"/>
              <a:t>28/04/2024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081-23DA-44D3-83A3-13ACC7581A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51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84F8-BD6B-444B-9B26-EB2B8A327793}" type="datetimeFigureOut">
              <a:rPr lang="en-GB" smtClean="0"/>
              <a:t>28/04/2024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081-23DA-44D3-83A3-13ACC7581A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96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84F8-BD6B-444B-9B26-EB2B8A327793}" type="datetimeFigureOut">
              <a:rPr lang="en-GB" smtClean="0"/>
              <a:t>28/04/2024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081-23DA-44D3-83A3-13ACC7581A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24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84F8-BD6B-444B-9B26-EB2B8A327793}" type="datetimeFigureOut">
              <a:rPr lang="en-GB" smtClean="0"/>
              <a:t>28/04/2024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081-23DA-44D3-83A3-13ACC7581A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83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84F8-BD6B-444B-9B26-EB2B8A327793}" type="datetimeFigureOut">
              <a:rPr lang="en-GB" smtClean="0"/>
              <a:t>28/04/2024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081-23DA-44D3-83A3-13ACC7581A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36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84F8-BD6B-444B-9B26-EB2B8A327793}" type="datetimeFigureOut">
              <a:rPr lang="en-GB" smtClean="0"/>
              <a:t>28/04/2024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081-23DA-44D3-83A3-13ACC7581A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03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84F8-BD6B-444B-9B26-EB2B8A327793}" type="datetimeFigureOut">
              <a:rPr lang="en-GB" smtClean="0"/>
              <a:t>28/04/2024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081-23DA-44D3-83A3-13ACC7581A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81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F84F8-BD6B-444B-9B26-EB2B8A327793}" type="datetimeFigureOut">
              <a:rPr lang="en-GB" smtClean="0"/>
              <a:t>28/04/2024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9E081-23DA-44D3-83A3-13ACC7581A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13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Sea%20breeze%202_0.jf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Sea%20breeze%202_0.jf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BREEZE(VALLEY%20AND%20MOUNTAIN)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BREEZE(VALLEY%20AND%20MOUNTAIN)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tmospheric%20condition%20Monsoon%20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tmospheric%20condition%20Monsoon%20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Local-Winds-over-the-world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rt.nic.in/ncerts/l/kegy210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eksforgeeks.org/the-important-factors-which-affect-the-wind/?ref=gcse" TargetMode="External"/><Relationship Id="rId4" Type="http://schemas.openxmlformats.org/officeDocument/2006/relationships/hyperlink" Target="https://education.nationalgeographic.org/resource/win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WIND%20TYPES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ipjyoti\wind%20ppt\PRIMARY%20WIND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ipjyoti\wind%20ppt\PRIMARY%20WIND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file:///E:\Nipjyoti\wind%20ppt\WESTERLIES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ipjyoti\wind%20ppt\POLAR%20EASTERLIES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7598" y="528607"/>
            <a:ext cx="71167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PRESENTATION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ON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WIND SYSTEM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&amp;</a:t>
            </a:r>
          </a:p>
          <a:p>
            <a:pPr algn="ctr"/>
            <a:r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ITS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TYPES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6317" y="5160664"/>
            <a:ext cx="52362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  <a:latin typeface="Copperplate Gothic Bold" panose="020E0705020206020404" pitchFamily="34" charset="0"/>
              </a:rPr>
              <a:t>PRESENTED BY</a:t>
            </a:r>
          </a:p>
          <a:p>
            <a:r>
              <a:rPr lang="en-US" sz="2000" b="1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	</a:t>
            </a:r>
            <a:r>
              <a:rPr lang="en-US" sz="2000" b="1" dirty="0" smtClean="0">
                <a:solidFill>
                  <a:schemeClr val="bg2"/>
                </a:solidFill>
                <a:latin typeface="Copperplate Gothic Bold" panose="020E0705020206020404" pitchFamily="34" charset="0"/>
              </a:rPr>
              <a:t>NIPJYOTI KUMAR</a:t>
            </a:r>
          </a:p>
          <a:p>
            <a:r>
              <a:rPr lang="en-US" sz="2000" b="1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	</a:t>
            </a:r>
            <a:r>
              <a:rPr lang="en-US" sz="2000" b="1" dirty="0" smtClean="0">
                <a:solidFill>
                  <a:schemeClr val="bg2"/>
                </a:solidFill>
                <a:latin typeface="Copperplate Gothic Bold" panose="020E0705020206020404" pitchFamily="34" charset="0"/>
              </a:rPr>
              <a:t>ABDUR RAHMAN</a:t>
            </a:r>
          </a:p>
          <a:p>
            <a:r>
              <a:rPr lang="en-US" sz="2000" b="1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	</a:t>
            </a:r>
            <a:r>
              <a:rPr lang="en-US" sz="2000" b="1" dirty="0" smtClean="0">
                <a:solidFill>
                  <a:schemeClr val="bg2"/>
                </a:solidFill>
                <a:latin typeface="Copperplate Gothic Bold" panose="020E0705020206020404" pitchFamily="34" charset="0"/>
              </a:rPr>
              <a:t>M.Sc 4</a:t>
            </a:r>
            <a:r>
              <a:rPr lang="en-US" sz="2000" b="1" baseline="30000" dirty="0" smtClean="0">
                <a:solidFill>
                  <a:schemeClr val="bg2"/>
                </a:solidFill>
                <a:latin typeface="Copperplate Gothic Bold" panose="020E0705020206020404" pitchFamily="34" charset="0"/>
              </a:rPr>
              <a:t>TH</a:t>
            </a:r>
            <a:r>
              <a:rPr lang="en-US" sz="2000" b="1" dirty="0" smtClean="0">
                <a:solidFill>
                  <a:schemeClr val="bg2"/>
                </a:solidFill>
                <a:latin typeface="Copperplate Gothic Bold" panose="020E0705020206020404" pitchFamily="34" charset="0"/>
              </a:rPr>
              <a:t> SEM</a:t>
            </a:r>
          </a:p>
          <a:p>
            <a:r>
              <a:rPr lang="en-US" sz="2000" b="1" dirty="0" smtClean="0">
                <a:solidFill>
                  <a:schemeClr val="bg2"/>
                </a:solidFill>
                <a:latin typeface="Copperplate Gothic Bold" panose="020E0705020206020404" pitchFamily="34" charset="0"/>
              </a:rPr>
              <a:t>	DEPARTMENT OF PHYSICS</a:t>
            </a:r>
            <a:endParaRPr lang="en-GB" sz="2000" b="1" dirty="0">
              <a:solidFill>
                <a:schemeClr val="bg2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684" y="5200927"/>
            <a:ext cx="5236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  <a:latin typeface="Copperplate Gothic Bold" panose="020E0705020206020404" pitchFamily="34" charset="0"/>
              </a:rPr>
              <a:t> COORDINATOR </a:t>
            </a:r>
          </a:p>
          <a:p>
            <a:r>
              <a:rPr lang="en-US" sz="2000" b="1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	</a:t>
            </a:r>
            <a:r>
              <a:rPr lang="en-US" sz="2000" b="1" dirty="0" smtClean="0">
                <a:solidFill>
                  <a:schemeClr val="bg2"/>
                </a:solidFill>
                <a:latin typeface="Copperplate Gothic Bold" panose="020E0705020206020404" pitchFamily="34" charset="0"/>
              </a:rPr>
              <a:t>KANGKAN MEDHI</a:t>
            </a:r>
          </a:p>
        </p:txBody>
      </p:sp>
    </p:spTree>
    <p:extLst>
      <p:ext uri="{BB962C8B-B14F-4D97-AF65-F5344CB8AC3E}">
        <p14:creationId xmlns:p14="http://schemas.microsoft.com/office/powerpoint/2010/main" val="18605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3083" y="414070"/>
            <a:ext cx="8505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Secondary winds</a:t>
            </a:r>
            <a:endParaRPr lang="en-GB" sz="6000" dirty="0">
              <a:solidFill>
                <a:srgbClr val="FFFF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521" y="2130721"/>
            <a:ext cx="119648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SECONDARY WINDS CHANGE THEIR DIRECTION PERIODICALLY WITH THE CHANGE IN SEASON.</a:t>
            </a:r>
          </a:p>
          <a:p>
            <a:pPr algn="just"/>
            <a:endParaRPr lang="en-US" sz="3200" dirty="0" smtClean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ALSO KNOWN AS SEASONAL/ PERIODICAL WINDS.</a:t>
            </a:r>
          </a:p>
          <a:p>
            <a:pPr algn="just"/>
            <a:endParaRPr lang="en-US" sz="3200" dirty="0" smtClean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FOR EXAMPLE : </a:t>
            </a:r>
            <a:r>
              <a:rPr lang="en-US" sz="3200" dirty="0" smtClean="0">
                <a:solidFill>
                  <a:srgbClr val="00B0F0"/>
                </a:solidFill>
                <a:latin typeface="Eras Bold ITC" panose="020B0907030504020204" pitchFamily="34" charset="0"/>
              </a:rPr>
              <a:t>MONSOON</a:t>
            </a:r>
            <a:r>
              <a:rPr lang="en-US" sz="32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, </a:t>
            </a:r>
            <a:r>
              <a:rPr lang="en-US" sz="3200" dirty="0" smtClean="0">
                <a:solidFill>
                  <a:srgbClr val="00B0F0"/>
                </a:solidFill>
                <a:latin typeface="Eras Bold ITC" panose="020B0907030504020204" pitchFamily="34" charset="0"/>
              </a:rPr>
              <a:t>SEA &amp; LAND BREEZE </a:t>
            </a:r>
            <a:r>
              <a:rPr lang="en-US" sz="32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AND </a:t>
            </a:r>
            <a:r>
              <a:rPr lang="en-US" sz="3200" dirty="0" smtClean="0">
                <a:solidFill>
                  <a:srgbClr val="00B0F0"/>
                </a:solidFill>
                <a:latin typeface="Eras Bold ITC" panose="020B0907030504020204" pitchFamily="34" charset="0"/>
              </a:rPr>
              <a:t>MOUNTAIN &amp; VALLY BREEZE</a:t>
            </a:r>
            <a:r>
              <a:rPr lang="en-US" sz="32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.</a:t>
            </a:r>
            <a:endParaRPr lang="en-GB" sz="32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0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757148"/>
              </p:ext>
            </p:extLst>
          </p:nvPr>
        </p:nvGraphicFramePr>
        <p:xfrm>
          <a:off x="253360" y="902175"/>
          <a:ext cx="7025981" cy="6065520"/>
        </p:xfrm>
        <a:graphic>
          <a:graphicData uri="http://schemas.openxmlformats.org/drawingml/2006/table">
            <a:tbl>
              <a:tblPr firstRow="1" lastRow="1" bandRow="1">
                <a:tableStyleId>{073A0DAA-6AF3-43AB-8588-CEC1D06C72B9}</a:tableStyleId>
              </a:tblPr>
              <a:tblGrid>
                <a:gridCol w="7025981"/>
              </a:tblGrid>
              <a:tr h="5948551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OCCURS DURING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 THE DAY TIME.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2800" dirty="0">
                        <a:solidFill>
                          <a:schemeClr val="bg1"/>
                        </a:solidFill>
                        <a:latin typeface="Eras Bold ITC" panose="020B0907030504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LAND HEATS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 UP FASTER THAN THE SEA.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2800" dirty="0">
                        <a:solidFill>
                          <a:schemeClr val="bg1"/>
                        </a:solidFill>
                        <a:latin typeface="Eras Bold ITC" panose="020B0907030504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THE AIR RISES ON THE LAND AND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 LOW PRESSURE IS CREATED.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2800" dirty="0">
                        <a:solidFill>
                          <a:schemeClr val="bg1"/>
                        </a:solidFill>
                        <a:latin typeface="Eras Bold ITC" panose="020B0907030504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THE PRESSURE OF THE AIR OVER THE SEA RELATIVELY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 HIGH.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2800" dirty="0">
                        <a:solidFill>
                          <a:schemeClr val="bg1"/>
                        </a:solidFill>
                        <a:latin typeface="Eras Bold ITC" panose="020B0907030504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DUE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 TO PRESSURE GRADIENT, WINDS BLOWS FROM SEA TO LAND.</a:t>
                      </a:r>
                      <a:endParaRPr lang="en-GB" sz="2800" b="0" dirty="0">
                        <a:solidFill>
                          <a:schemeClr val="bg1"/>
                        </a:solidFill>
                        <a:latin typeface="Eras Bold ITC" panose="020B0907030504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38100" cmpd="sng">
                      <a:noFill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05155" y="78452"/>
            <a:ext cx="4743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 </a:t>
            </a:r>
            <a:r>
              <a:rPr lang="en-US" sz="4800" dirty="0">
                <a:solidFill>
                  <a:srgbClr val="00B0F0"/>
                </a:solidFill>
                <a:latin typeface="Copperplate Gothic Bold" panose="020E0705020206020404" pitchFamily="34" charset="0"/>
                <a:hlinkClick r:id="rId3" action="ppaction://hlinkfile"/>
              </a:rPr>
              <a:t>SEA BREEZE</a:t>
            </a:r>
            <a:endParaRPr lang="en-GB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30" y="1733910"/>
            <a:ext cx="4926257" cy="433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30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503"/>
            <a:ext cx="12192000" cy="685799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192719"/>
              </p:ext>
            </p:extLst>
          </p:nvPr>
        </p:nvGraphicFramePr>
        <p:xfrm>
          <a:off x="104425" y="765416"/>
          <a:ext cx="7255599" cy="6065520"/>
        </p:xfrm>
        <a:graphic>
          <a:graphicData uri="http://schemas.openxmlformats.org/drawingml/2006/table">
            <a:tbl>
              <a:tblPr firstRow="1" lastRow="1" bandRow="1">
                <a:tableStyleId>{073A0DAA-6AF3-43AB-8588-CEC1D06C72B9}</a:tableStyleId>
              </a:tblPr>
              <a:tblGrid>
                <a:gridCol w="7255599"/>
              </a:tblGrid>
              <a:tr h="4968818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OCCURS DURING THE NIGHT TIME.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800" dirty="0" smtClean="0">
                        <a:solidFill>
                          <a:schemeClr val="bg1"/>
                        </a:solidFill>
                        <a:latin typeface="Eras Bold ITC" panose="020B0907030504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LAND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 COOLS FASTER THAN THE SEA.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2800" dirty="0">
                        <a:solidFill>
                          <a:schemeClr val="bg1"/>
                        </a:solidFill>
                        <a:latin typeface="Eras Bold ITC" panose="020B0907030504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THE AIR ARISES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 OVER THE SEA AND LOW PRESSURE IS CREATED.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2800" dirty="0">
                        <a:solidFill>
                          <a:schemeClr val="bg1"/>
                        </a:solidFill>
                        <a:latin typeface="Eras Bold ITC" panose="020B0907030504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THE PRESSURE OF THE AIR ON THE LAND RELATIVELY HIGH.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2800" dirty="0">
                        <a:solidFill>
                          <a:schemeClr val="bg1"/>
                        </a:solidFill>
                        <a:latin typeface="Eras Bold ITC" panose="020B0907030504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THUS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 WINDS BLOWS FROM THE LAND TO SEA DUE TO PRESSURE GRADIENT.</a:t>
                      </a:r>
                      <a:endParaRPr lang="en-GB" sz="2800" b="0" dirty="0">
                        <a:solidFill>
                          <a:schemeClr val="bg1"/>
                        </a:solidFill>
                        <a:latin typeface="Eras Bold ITC" panose="020B0907030504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500528" y="-29533"/>
            <a:ext cx="5926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B0F0"/>
                </a:solidFill>
                <a:latin typeface="Copperplate Gothic Bold" panose="020E0705020206020404" pitchFamily="34" charset="0"/>
                <a:hlinkClick r:id="rId3" action="ppaction://hlinkfile"/>
              </a:rPr>
              <a:t>LAND BREEZE</a:t>
            </a:r>
            <a:endParaRPr lang="en-GB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83" y="1587257"/>
            <a:ext cx="4817920" cy="42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7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058732"/>
              </p:ext>
            </p:extLst>
          </p:nvPr>
        </p:nvGraphicFramePr>
        <p:xfrm>
          <a:off x="148167" y="742951"/>
          <a:ext cx="7052733" cy="6570133"/>
        </p:xfrm>
        <a:graphic>
          <a:graphicData uri="http://schemas.openxmlformats.org/drawingml/2006/table">
            <a:tbl>
              <a:tblPr firstRow="1" lastRow="1" bandRow="1">
                <a:tableStyleId>{073A0DAA-6AF3-43AB-8588-CEC1D06C72B9}</a:tableStyleId>
              </a:tblPr>
              <a:tblGrid>
                <a:gridCol w="7052733"/>
              </a:tblGrid>
              <a:tr h="6570133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OCCURS DURING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 THE DAY TIME.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2400" dirty="0">
                        <a:solidFill>
                          <a:schemeClr val="bg1"/>
                        </a:solidFill>
                        <a:latin typeface="Eras Bold ITC" panose="020B0907030504020204" pitchFamily="34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SLOPE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S OF THE MOUNTAIN FACING THE SUN GET HEATED UP FASTER THAN THE VALLEY.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2400" dirty="0">
                        <a:solidFill>
                          <a:schemeClr val="bg1"/>
                        </a:solidFill>
                        <a:latin typeface="Eras Bold ITC" panose="020B0907030504020204" pitchFamily="34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AIR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 RISES FROM THE SLOPES OF THE HILL AND LOW PRESSURE IS CREATED.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2400" dirty="0">
                        <a:solidFill>
                          <a:schemeClr val="bg1"/>
                        </a:solidFill>
                        <a:latin typeface="Eras Bold ITC" panose="020B0907030504020204" pitchFamily="34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AIR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 MOVES UPSLOPE TO FILL THE RESULTING GAP FROM THE VALLEY TO THE TOP OF THE MOUNTAIN.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endParaRPr lang="en-GB" sz="2400" dirty="0">
                        <a:solidFill>
                          <a:schemeClr val="bg1"/>
                        </a:solidFill>
                        <a:latin typeface="Eras Bold ITC" panose="020B0907030504020204" pitchFamily="34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ALSO KNOWN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 AS UPSLOPE BREEZE OR ANABATIC WINDS. 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Eras Bold ITC" panose="020B0907030504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413926" y="-79891"/>
            <a:ext cx="53975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>
                <a:solidFill>
                  <a:srgbClr val="00B0F0"/>
                </a:solidFill>
                <a:latin typeface="Copperplate Gothic Bold" panose="020E0705020206020404" pitchFamily="34" charset="0"/>
                <a:hlinkClick r:id="rId3" action="ppaction://hlinkfile"/>
              </a:rPr>
              <a:t>VALLEY BREEZE</a:t>
            </a:r>
            <a:endParaRPr lang="en-GB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79" y="1656277"/>
            <a:ext cx="5037826" cy="41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3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045524"/>
              </p:ext>
            </p:extLst>
          </p:nvPr>
        </p:nvGraphicFramePr>
        <p:xfrm>
          <a:off x="342900" y="854075"/>
          <a:ext cx="6515100" cy="5943600"/>
        </p:xfrm>
        <a:graphic>
          <a:graphicData uri="http://schemas.openxmlformats.org/drawingml/2006/table">
            <a:tbl>
              <a:tblPr firstRow="1" lastRow="1" bandRow="1">
                <a:tableStyleId>{073A0DAA-6AF3-43AB-8588-CEC1D06C72B9}</a:tableStyleId>
              </a:tblPr>
              <a:tblGrid>
                <a:gridCol w="6515100"/>
              </a:tblGrid>
              <a:tr h="568960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OCCURS DURING THE NIGHT TIME.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400" dirty="0" smtClean="0">
                        <a:solidFill>
                          <a:schemeClr val="bg1"/>
                        </a:solidFill>
                        <a:latin typeface="Eras Bold ITC" panose="020B0907030504020204" pitchFamily="34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SLOPES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 GET COOLED FASTER THAN THE VALLEY.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2400" dirty="0">
                        <a:solidFill>
                          <a:schemeClr val="bg1"/>
                        </a:solidFill>
                        <a:latin typeface="Eras Bold ITC" panose="020B0907030504020204" pitchFamily="34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AIR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 BECOMES DENSER ON THE TOP OF THE MOUNTAIN AND HIGH PRESSURE IS CREATED.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2400" dirty="0">
                        <a:solidFill>
                          <a:schemeClr val="bg1"/>
                        </a:solidFill>
                        <a:latin typeface="Eras Bold ITC" panose="020B0907030504020204" pitchFamily="34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RELATIVELY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 LOW PRESSURE IS CREATED ON THE VALLEY THAT’SWHY AIR DRAIN DOWNWARDS INTO THE VALLEY.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2400" dirty="0">
                        <a:solidFill>
                          <a:schemeClr val="bg1"/>
                        </a:solidFill>
                        <a:latin typeface="Eras Bold ITC" panose="020B0907030504020204" pitchFamily="34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ALSO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 KNOWN AS DOWNSLOPE WINDS OR KATABATIC WINDS.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Eras Bold ITC" panose="020B0907030504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907691" y="43934"/>
            <a:ext cx="63766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400" u="sng" dirty="0">
                <a:solidFill>
                  <a:srgbClr val="00B0F0"/>
                </a:solidFill>
                <a:latin typeface="Copperplate Gothic Bold" panose="020E0705020206020404" pitchFamily="34" charset="0"/>
                <a:hlinkClick r:id="rId3" action="ppaction://hlinkfile"/>
              </a:rPr>
              <a:t>MOUNTAIN BREEZE</a:t>
            </a:r>
            <a:endParaRPr lang="en-GB" sz="4400" u="sng" dirty="0">
              <a:solidFill>
                <a:srgbClr val="00B0F0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03" y="1526875"/>
            <a:ext cx="5410669" cy="414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06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0666" y="397933"/>
            <a:ext cx="4656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>
                <a:solidFill>
                  <a:srgbClr val="00B0F0"/>
                </a:solidFill>
                <a:latin typeface="Copperplate Gothic Bold" panose="020E0705020206020404" pitchFamily="34" charset="0"/>
                <a:hlinkClick r:id="rId3" action="ppaction://hlinkfile"/>
              </a:rPr>
              <a:t>MONSOONS</a:t>
            </a:r>
            <a:endParaRPr lang="en-GB" sz="4800" u="sng" dirty="0">
              <a:solidFill>
                <a:srgbClr val="00B0F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130" y="1608666"/>
            <a:ext cx="111336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MONSOON WINDS ARE SEASONAL WINDS.</a:t>
            </a:r>
          </a:p>
          <a:p>
            <a:pPr algn="just"/>
            <a:endParaRPr lang="en-US" sz="2800" dirty="0" smtClean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THEY ARE THE COMPLETE REVERSAL OF TRADE WINDS.</a:t>
            </a:r>
          </a:p>
          <a:p>
            <a:pPr algn="just"/>
            <a:endParaRPr lang="en-US" sz="2800" dirty="0" smtClean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TRADITIONALLY EXPLAINED AS LAND AND SEA BREEZE ON A LARGE SCALE.</a:t>
            </a:r>
          </a:p>
          <a:p>
            <a:pPr algn="just"/>
            <a:endParaRPr lang="en-US" sz="2800" dirty="0" smtClean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IN SUMMER, ACTS AS SEA BREEZE.</a:t>
            </a:r>
          </a:p>
          <a:p>
            <a:pPr algn="just"/>
            <a:endParaRPr lang="en-US" sz="2800" dirty="0" smtClean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IN WINTER, ACTS AS A LAND BREEZE.</a:t>
            </a:r>
            <a:endParaRPr lang="en-GB" sz="28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34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Hexagon 2"/>
          <p:cNvSpPr/>
          <p:nvPr/>
        </p:nvSpPr>
        <p:spPr>
          <a:xfrm>
            <a:off x="4487333" y="2777067"/>
            <a:ext cx="3141134" cy="165100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hlinkClick r:id="rId3" action="ppaction://hlinkfile"/>
              </a:rPr>
              <a:t>MECHANISM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730" y="584198"/>
            <a:ext cx="4555069" cy="15663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Eras Bold ITC" panose="020B0907030504020204" pitchFamily="34" charset="0"/>
              </a:rPr>
              <a:t>DIFFERENTIAL HEATING AND COOLING OF LAND AND WATER</a:t>
            </a:r>
            <a:endParaRPr lang="en-GB" sz="2000" dirty="0">
              <a:latin typeface="Eras Bold ITC" panose="020B0907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0533" y="592665"/>
            <a:ext cx="4563557" cy="15663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Eras Bold ITC" panose="020B0907030504020204" pitchFamily="34" charset="0"/>
              </a:rPr>
              <a:t>HIGH PRESSURE OVER MADAGASCAR</a:t>
            </a:r>
            <a:endParaRPr lang="en-GB" sz="2000" dirty="0">
              <a:latin typeface="Eras Bold ITC" panose="020B0907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730" y="4944547"/>
            <a:ext cx="4572003" cy="15663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Eras Bold ITC" panose="020B0907030504020204" pitchFamily="34" charset="0"/>
              </a:rPr>
              <a:t>SHIFT IN THE POSITION OF ITCZ</a:t>
            </a:r>
          </a:p>
          <a:p>
            <a:pPr algn="ctr"/>
            <a:r>
              <a:rPr lang="en-US" sz="2000" dirty="0" smtClean="0">
                <a:latin typeface="Eras Bold ITC" panose="020B0907030504020204" pitchFamily="34" charset="0"/>
              </a:rPr>
              <a:t>(INTERTROPICAL CONVERGENCE ZONE)</a:t>
            </a:r>
            <a:endParaRPr lang="en-GB" sz="2000" dirty="0">
              <a:latin typeface="Eras Bold ITC" panose="020B0907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18" y="4953012"/>
            <a:ext cx="4555072" cy="15663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Eras Bold ITC" panose="020B0907030504020204" pitchFamily="34" charset="0"/>
              </a:rPr>
              <a:t>INTENSE HEALING OF TIBETIAN PLATEAU</a:t>
            </a:r>
            <a:endParaRPr lang="en-GB" sz="2000" dirty="0">
              <a:latin typeface="Eras Bold ITC" panose="020B0907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222066" y="2150532"/>
            <a:ext cx="0" cy="6265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76795" y="2150531"/>
            <a:ext cx="0" cy="6265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93729" y="4419600"/>
            <a:ext cx="0" cy="6265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0534" y="4402669"/>
            <a:ext cx="0" cy="6265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87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1600" y="423333"/>
            <a:ext cx="6341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3" action="ppaction://hlinkfile"/>
              </a:rPr>
              <a:t>TERTIARY WINDS</a:t>
            </a:r>
            <a:endParaRPr lang="en-GB" sz="4800" u="sng" dirty="0">
              <a:solidFill>
                <a:srgbClr val="FFFF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598" y="1854200"/>
            <a:ext cx="63330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LOCAL WINDS GENERALLY MOVES </a:t>
            </a:r>
            <a:r>
              <a:rPr lang="en-US" sz="28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SHORT DISTANCES </a:t>
            </a: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AND CAN </a:t>
            </a:r>
            <a:r>
              <a:rPr lang="en-US" sz="28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BLOW</a:t>
            </a: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FROM </a:t>
            </a:r>
            <a:r>
              <a:rPr lang="en-US" sz="28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ANY DIRECTION</a:t>
            </a: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.</a:t>
            </a:r>
          </a:p>
          <a:p>
            <a:endParaRPr lang="en-US" sz="2800" dirty="0" smtClean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LOCAL WINDS CAUSED BY THE </a:t>
            </a:r>
            <a:r>
              <a:rPr lang="en-US" sz="28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UNEQUAL HEATING </a:t>
            </a: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OF THE EARTH’S SURFACE WITHIN SMALL AREA.</a:t>
            </a:r>
          </a:p>
          <a:p>
            <a:endParaRPr lang="en-US" sz="2800" dirty="0" smtClean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1254330"/>
            <a:ext cx="5559555" cy="554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3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931613"/>
              </p:ext>
            </p:extLst>
          </p:nvPr>
        </p:nvGraphicFramePr>
        <p:xfrm>
          <a:off x="1777996" y="677331"/>
          <a:ext cx="8517468" cy="5681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734"/>
                <a:gridCol w="4258734"/>
              </a:tblGrid>
              <a:tr h="946856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Copperplate Gothic Bold" panose="020E0705020206020404" pitchFamily="34" charset="0"/>
                        </a:rPr>
                        <a:t> COLD WINDS</a:t>
                      </a:r>
                      <a:endParaRPr lang="en-GB" sz="4000" dirty="0">
                        <a:latin typeface="Copperplate Gothic Bold" panose="020E07050202060204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Copperplate Gothic Bold" panose="020E0705020206020404" pitchFamily="34" charset="0"/>
                        </a:rPr>
                        <a:t>WARM WINDS</a:t>
                      </a:r>
                      <a:endParaRPr lang="en-GB" sz="4000" dirty="0">
                        <a:latin typeface="Copperplate Gothic Bold" panose="020E07050202060204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946856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PAMPERO</a:t>
                      </a:r>
                      <a:endParaRPr lang="en-GB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FOEHN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OR FOHN</a:t>
                      </a:r>
                      <a:endParaRPr lang="en-GB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46856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GREGALE</a:t>
                      </a:r>
                      <a:endParaRPr lang="en-GB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CHINOOK</a:t>
                      </a:r>
                      <a:endParaRPr lang="en-GB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46856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BORA</a:t>
                      </a:r>
                      <a:endParaRPr lang="en-GB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ZONDA</a:t>
                      </a:r>
                      <a:endParaRPr lang="en-GB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46856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TRAMONTANE</a:t>
                      </a:r>
                      <a:endParaRPr lang="en-GB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LOO</a:t>
                      </a:r>
                      <a:endParaRPr lang="en-GB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46856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MISTRAL</a:t>
                      </a:r>
                      <a:endParaRPr lang="en-GB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SIROCCO</a:t>
                      </a:r>
                      <a:endParaRPr lang="en-GB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9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7314" y="560713"/>
            <a:ext cx="9397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u="sng" dirty="0" smtClean="0">
                <a:solidFill>
                  <a:srgbClr val="002060"/>
                </a:solidFill>
                <a:latin typeface="Copperplate Gothic Bold" panose="020E0705020206020404" pitchFamily="34" charset="0"/>
              </a:rPr>
              <a:t>Credits and references</a:t>
            </a:r>
            <a:endParaRPr lang="en-GB" sz="4800" u="sng" dirty="0">
              <a:solidFill>
                <a:srgbClr val="00206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796" y="2122087"/>
            <a:ext cx="118181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Eras Bold ITC" panose="020B0907030504020204" pitchFamily="34" charset="0"/>
              </a:rPr>
              <a:t>BOOK 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CLIMATOLOGY		D.S. LAL</a:t>
            </a:r>
          </a:p>
          <a:p>
            <a:endParaRPr lang="en-US" sz="2800" dirty="0" smtClean="0">
              <a:latin typeface="Eras Bold ITC" panose="020B0907030504020204" pitchFamily="34" charset="0"/>
            </a:endParaRPr>
          </a:p>
          <a:p>
            <a:r>
              <a:rPr lang="en-US" sz="2800" dirty="0" smtClean="0">
                <a:latin typeface="Eras Bold ITC" panose="020B0907030504020204" pitchFamily="34" charset="0"/>
              </a:rPr>
              <a:t>LINKS 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>
                <a:latin typeface="Eras Bold ITC" panose="020B0907030504020204" pitchFamily="34" charset="0"/>
                <a:hlinkClick r:id="rId3"/>
              </a:rPr>
              <a:t>https://</a:t>
            </a:r>
            <a:r>
              <a:rPr lang="en-US" sz="2800" dirty="0" smtClean="0">
                <a:latin typeface="Eras Bold ITC" panose="020B0907030504020204" pitchFamily="34" charset="0"/>
                <a:hlinkClick r:id="rId3"/>
              </a:rPr>
              <a:t>www.ncert.nic.in/ncerts/l/kegy210.pdf</a:t>
            </a:r>
            <a:endParaRPr lang="en-US" sz="2800" dirty="0" smtClean="0">
              <a:latin typeface="Eras Bold ITC" panose="020B0907030504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>
                <a:latin typeface="Eras Bold ITC" panose="020B0907030504020204" pitchFamily="34" charset="0"/>
                <a:hlinkClick r:id="rId4"/>
              </a:rPr>
              <a:t>https://education.nationalgeographic.org/resource/wind</a:t>
            </a:r>
            <a:r>
              <a:rPr lang="en-US" sz="2800" dirty="0" smtClean="0">
                <a:latin typeface="Eras Bold ITC" panose="020B0907030504020204" pitchFamily="34" charset="0"/>
                <a:hlinkClick r:id="rId4"/>
              </a:rPr>
              <a:t>/</a:t>
            </a:r>
            <a:endParaRPr lang="en-US" sz="2800" dirty="0" smtClean="0">
              <a:latin typeface="Eras Bold ITC" panose="020B0907030504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>
                <a:latin typeface="Eras Bold ITC" panose="020B0907030504020204" pitchFamily="34" charset="0"/>
                <a:hlinkClick r:id="rId5"/>
              </a:rPr>
              <a:t>https://www.geeksforgeeks.org/the-important-factors-which-affect-the-wind/?</a:t>
            </a:r>
            <a:r>
              <a:rPr lang="en-US" sz="2800" dirty="0" smtClean="0">
                <a:latin typeface="Eras Bold ITC" panose="020B0907030504020204" pitchFamily="34" charset="0"/>
                <a:hlinkClick r:id="rId5"/>
              </a:rPr>
              <a:t>ref=gcse</a:t>
            </a:r>
            <a:endParaRPr lang="en-US" sz="2800" dirty="0" smtClean="0">
              <a:latin typeface="Eras Bold ITC" panose="020B0907030504020204" pitchFamily="34" charset="0"/>
            </a:endParaRPr>
          </a:p>
          <a:p>
            <a:endParaRPr lang="en-US" sz="2800" dirty="0" smtClean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9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2315" y="-258791"/>
            <a:ext cx="53570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           </a:t>
            </a:r>
            <a:r>
              <a:rPr lang="en-US" sz="6600" u="sng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CONTEXT</a:t>
            </a:r>
            <a:endParaRPr lang="en-GB" sz="6600" u="sng" dirty="0">
              <a:solidFill>
                <a:srgbClr val="FFFF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183" y="2078974"/>
            <a:ext cx="95494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rgbClr val="00B0F0"/>
                </a:solidFill>
                <a:latin typeface="Eras Bold ITC" panose="020B0907030504020204" pitchFamily="34" charset="0"/>
              </a:rPr>
              <a:t>INTRODUCTION</a:t>
            </a:r>
            <a:endParaRPr lang="en-GB" sz="4000" dirty="0" smtClean="0">
              <a:solidFill>
                <a:srgbClr val="00B0F0"/>
              </a:solidFill>
              <a:latin typeface="Eras Bold ITC" panose="020B0907030504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rgbClr val="00B0F0"/>
                </a:solidFill>
                <a:latin typeface="Eras Bold ITC" panose="020B0907030504020204" pitchFamily="34" charset="0"/>
              </a:rPr>
              <a:t>TYPES OF WINDS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rgbClr val="00B0F0"/>
                </a:solidFill>
                <a:latin typeface="Eras Bold ITC" panose="020B0907030504020204" pitchFamily="34" charset="0"/>
              </a:rPr>
              <a:t>FACTORS AFFECTING ON WINDS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rgbClr val="00B0F0"/>
                </a:solidFill>
                <a:latin typeface="Eras Bold ITC" panose="020B0907030504020204" pitchFamily="34" charset="0"/>
              </a:rPr>
              <a:t>CREDITS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908842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90179" y="2734569"/>
            <a:ext cx="6090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THANK YOU</a:t>
            </a:r>
            <a:endParaRPr lang="en-GB" sz="60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05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996" y="146654"/>
            <a:ext cx="5745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smtClean="0">
                <a:solidFill>
                  <a:srgbClr val="00B0F0"/>
                </a:solidFill>
                <a:latin typeface="Copperplate Gothic Bold" panose="020E0705020206020404" pitchFamily="34" charset="0"/>
              </a:rPr>
              <a:t>INTRODUCTION</a:t>
            </a:r>
            <a:endParaRPr lang="en-GB" sz="4400" dirty="0">
              <a:solidFill>
                <a:srgbClr val="00B0F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89" y="1285340"/>
            <a:ext cx="121316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DIFFERENCES IN AIR PRESSURE PRODUCE WINDS.</a:t>
            </a:r>
          </a:p>
          <a:p>
            <a:endParaRPr lang="en-US" sz="3200" dirty="0" smtClean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PRESSURE DIFFERENCE BETWEEN A</a:t>
            </a: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 HIGH PRESSURE AREA AND A LOW</a:t>
            </a: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 PRESSURE AREA DETERMINES THE </a:t>
            </a: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 STRENGTH OF THE WIND.</a:t>
            </a:r>
          </a:p>
          <a:p>
            <a:pPr algn="just"/>
            <a:r>
              <a:rPr lang="en-US" sz="32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( </a:t>
            </a:r>
            <a:r>
              <a:rPr lang="en-US" sz="32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LARGER PRESSURE </a:t>
            </a:r>
            <a:r>
              <a:rPr lang="en-US" sz="32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DIFFERENCE     </a:t>
            </a:r>
            <a:r>
              <a:rPr lang="en-US" sz="32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STRONGER WIND </a:t>
            </a:r>
            <a:r>
              <a:rPr lang="en-US" sz="32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)</a:t>
            </a:r>
          </a:p>
          <a:p>
            <a:pPr algn="just"/>
            <a:endParaRPr lang="en-US" sz="3200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DIFFERENCE IN </a:t>
            </a:r>
            <a:r>
              <a:rPr lang="en-US" sz="32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AIR TEMPERATURE </a:t>
            </a:r>
            <a:r>
              <a:rPr lang="en-US" sz="32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ALSO LEAD TO</a:t>
            </a: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   </a:t>
            </a:r>
            <a:r>
              <a:rPr lang="en-US" sz="32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PRESSURE DIFFERENCES</a:t>
            </a:r>
            <a:endParaRPr lang="en-GB" sz="32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177177" y="4477109"/>
            <a:ext cx="388189" cy="1035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38" y="1928122"/>
            <a:ext cx="3809524" cy="227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70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4537" y="883254"/>
            <a:ext cx="7374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rgbClr val="00B0F0"/>
                </a:solidFill>
                <a:latin typeface="Copperplate Gothic Bold" panose="020E0705020206020404" pitchFamily="34" charset="0"/>
              </a:rPr>
              <a:t>TYPES OF WINDS</a:t>
            </a:r>
            <a:endParaRPr lang="en-GB" sz="4800" dirty="0">
              <a:solidFill>
                <a:srgbClr val="00B0F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42002" y="1735666"/>
            <a:ext cx="110067" cy="168486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650997" y="2870194"/>
            <a:ext cx="8602133" cy="1185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Down Arrow 8"/>
          <p:cNvSpPr/>
          <p:nvPr/>
        </p:nvSpPr>
        <p:spPr>
          <a:xfrm>
            <a:off x="1566328" y="2997196"/>
            <a:ext cx="334996" cy="567266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Down Arrow 9"/>
          <p:cNvSpPr/>
          <p:nvPr/>
        </p:nvSpPr>
        <p:spPr>
          <a:xfrm>
            <a:off x="5723473" y="2997193"/>
            <a:ext cx="334996" cy="567266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Down Arrow 10"/>
          <p:cNvSpPr/>
          <p:nvPr/>
        </p:nvSpPr>
        <p:spPr>
          <a:xfrm>
            <a:off x="9999144" y="2980256"/>
            <a:ext cx="334996" cy="567266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97928" y="3555999"/>
            <a:ext cx="2887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PRIMARY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WINDS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7868" y="3530598"/>
            <a:ext cx="3505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SECONDARY</a:t>
            </a:r>
            <a:endParaRPr lang="en-GB" sz="3600" dirty="0" smtClean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WINDS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49734" y="3513666"/>
            <a:ext cx="340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TERTIARY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WINDS</a:t>
            </a:r>
            <a:endParaRPr lang="en-GB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58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864" y="1659468"/>
            <a:ext cx="61468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PRIMARY WINDS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(</a:t>
            </a:r>
            <a:r>
              <a:rPr lang="en-US" sz="36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PREVAILING WINDS/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PLANETORY WIND/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PERMANENT WINDS/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INVARIABLE)</a:t>
            </a:r>
            <a:endParaRPr lang="en-GB" sz="4800" dirty="0" smtClean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7534" y="2006597"/>
            <a:ext cx="753533" cy="177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824133" y="410632"/>
            <a:ext cx="127000" cy="32215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6824133" y="330195"/>
            <a:ext cx="5842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6824131" y="1947329"/>
            <a:ext cx="5842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6824132" y="3454406"/>
            <a:ext cx="5842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306731" y="143935"/>
            <a:ext cx="4910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1. TRADE WINDS</a:t>
            </a:r>
            <a:endParaRPr lang="en-GB" sz="40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7533" y="1761065"/>
            <a:ext cx="486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2. WESTERLIES</a:t>
            </a:r>
            <a:endParaRPr lang="en-GB" sz="40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8398" y="3285066"/>
            <a:ext cx="4453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3. POLAR</a:t>
            </a:r>
          </a:p>
          <a:p>
            <a:pPr algn="just"/>
            <a:r>
              <a:rPr lang="en-US" sz="40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EASTERLIES</a:t>
            </a:r>
            <a:endParaRPr lang="en-GB" sz="40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200" y="5088467"/>
            <a:ext cx="1069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THE COMBINATION OF PRESSURE BELTS AND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THE CORIOLIS EFFECT CAUSE GLOBAL WINDS</a:t>
            </a:r>
            <a:endParaRPr lang="en-GB" sz="32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2463800" y="719667"/>
            <a:ext cx="1430867" cy="558800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Eras Bold ITC" panose="020B0907030504020204" pitchFamily="34" charset="0"/>
                <a:hlinkClick r:id="rId3" action="ppaction://hlinkfile"/>
              </a:rPr>
              <a:t>PICTURE</a:t>
            </a:r>
            <a:endParaRPr lang="en-GB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852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2400" y="-1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1. </a:t>
            </a:r>
            <a:r>
              <a:rPr lang="en-US" sz="4800" u="sng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3" action="ppaction://hlinkfile"/>
              </a:rPr>
              <a:t>TRADE WINDS</a:t>
            </a:r>
            <a:endParaRPr lang="en-GB" sz="4800" u="sng" dirty="0">
              <a:solidFill>
                <a:srgbClr val="FFFF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867" y="839462"/>
            <a:ext cx="64685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BLOW AT 30* LATITUDE TO THE EQUATOR. (EARLY SAILORS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 USED THE WINDS TO SAIL FROM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  EUROPE TO AMERICA).</a:t>
            </a:r>
          </a:p>
          <a:p>
            <a:pPr algn="just"/>
            <a:endParaRPr lang="en-US" sz="2800" dirty="0" smtClean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WHEN COLD AIR SINKS, PRODUCES HIGH PRESSURE.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HIGH PRESSURE WANTS TO MOVE TO AN AREA OF LOW PRESSURE(THE EQUATOR).</a:t>
            </a:r>
          </a:p>
          <a:p>
            <a:pPr algn="just"/>
            <a:endParaRPr lang="en-GB" sz="28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0" y="5833535"/>
            <a:ext cx="1186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THESE WINDS THAT ARE BLOWING TOWARDS THE EQUATOR ARE DEFLECTED WEST BECAUSE OF THE CORIOLIS FORCE</a:t>
            </a:r>
            <a:endParaRPr lang="en-GB" sz="28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948266"/>
            <a:ext cx="5494868" cy="48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57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4736" y="-25404"/>
            <a:ext cx="5520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2. </a:t>
            </a:r>
            <a:r>
              <a:rPr lang="en-US" sz="4800" u="sng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3" action="ppaction://hlinkfile"/>
              </a:rPr>
              <a:t>WESTERLIES</a:t>
            </a:r>
            <a:endParaRPr lang="en-GB" sz="4800" dirty="0">
              <a:solidFill>
                <a:srgbClr val="FFFF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472" y="745061"/>
            <a:ext cx="756920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WIND BELT FOUND BETWEEN 30* AND 60* LATITUDE.</a:t>
            </a:r>
          </a:p>
          <a:p>
            <a:endParaRPr lang="en-US" sz="2800" dirty="0" smtClean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FLOW TOWARDS THE POLES FROM WEST TO EAST.</a:t>
            </a:r>
          </a:p>
          <a:p>
            <a:endParaRPr lang="en-US" sz="2800" dirty="0" smtClean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TURNED TOWARDS THE EAST FROM WEST BY CORIOLIS FORCE.</a:t>
            </a:r>
          </a:p>
          <a:p>
            <a:endParaRPr lang="en-US" sz="2800" dirty="0" smtClean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BEST DEVELOPED BETWEEN 40* AND 60*S LATITUDES. OFTEN CALLED –</a:t>
            </a:r>
          </a:p>
          <a:p>
            <a:r>
              <a:rPr lang="en-US" sz="2800" dirty="0">
                <a:solidFill>
                  <a:schemeClr val="bg1"/>
                </a:solidFill>
                <a:latin typeface="Eras Bold ITC" panose="020B0907030504020204" pitchFamily="34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ROARING FORTIES</a:t>
            </a:r>
          </a:p>
          <a:p>
            <a:r>
              <a:rPr lang="en-US" sz="2800" dirty="0">
                <a:solidFill>
                  <a:srgbClr val="FFFF00"/>
                </a:solidFill>
                <a:latin typeface="Eras Bold ITC" panose="020B0907030504020204" pitchFamily="34" charset="0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	FURIOUS FIFTIES</a:t>
            </a:r>
          </a:p>
          <a:p>
            <a:r>
              <a:rPr lang="en-US" sz="2800" dirty="0">
                <a:solidFill>
                  <a:srgbClr val="FFFF00"/>
                </a:solidFill>
                <a:latin typeface="Eras Bold ITC" panose="020B0907030504020204" pitchFamily="34" charset="0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	SHRIEKING SIXTIES</a:t>
            </a:r>
            <a:endParaRPr lang="en-GB" sz="28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435593" y="5816601"/>
            <a:ext cx="1244600" cy="541867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ras Bold ITC" panose="020B0907030504020204" pitchFamily="34" charset="0"/>
                <a:hlinkClick r:id="rId4" action="ppaction://hlinkfile"/>
              </a:rPr>
              <a:t>FIGURE</a:t>
            </a:r>
            <a:endParaRPr lang="en-GB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33" y="914400"/>
            <a:ext cx="4639734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91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1865" y="245528"/>
            <a:ext cx="827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3. </a:t>
            </a:r>
            <a:r>
              <a:rPr lang="en-US" sz="4800" u="sng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3" action="ppaction://hlinkfile"/>
              </a:rPr>
              <a:t>POLAR EASTERLIES</a:t>
            </a:r>
            <a:endParaRPr lang="en-GB" sz="4800" dirty="0">
              <a:solidFill>
                <a:srgbClr val="FFFF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33" y="2091268"/>
            <a:ext cx="711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BETWEEN THE POLES AND 60* LATITUDE.</a:t>
            </a:r>
          </a:p>
          <a:p>
            <a:endParaRPr lang="en-US" sz="2800" dirty="0" smtClean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COLD AIR NEAR POLES SINKS AND FLOWS BACK TOWARDS LOWER LATITUDES.</a:t>
            </a:r>
          </a:p>
          <a:p>
            <a:endParaRPr lang="en-US" sz="2800" dirty="0" smtClean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CORIOLIS FORCE SHIFTS THESE WINDS TO WEST.</a:t>
            </a:r>
            <a:endParaRPr lang="en-GB" sz="28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1676402"/>
            <a:ext cx="5046133" cy="425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08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867" y="93126"/>
            <a:ext cx="10761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rgbClr val="00B0F0"/>
                </a:solidFill>
                <a:latin typeface="Copperplate Gothic Bold" panose="020E0705020206020404" pitchFamily="34" charset="0"/>
              </a:rPr>
              <a:t>FACTORS AFFECTING ON         PRIMARY WINDS</a:t>
            </a:r>
            <a:endParaRPr lang="en-GB" sz="4800" dirty="0">
              <a:solidFill>
                <a:srgbClr val="00B0F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468" y="2340126"/>
            <a:ext cx="68664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LONGITUDINAL VARIATION OF ATMOSPHERIC HEATING.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800" dirty="0" smtClean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EMERGENCE OF PRESSURE BELTS.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800" dirty="0" smtClean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DISTRIBUTION OF CONTINENTS AND OCEANS.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800" dirty="0" smtClean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ROTATION OF EARTH.</a:t>
            </a:r>
            <a:endParaRPr lang="en-GB" sz="28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4" y="2463799"/>
            <a:ext cx="5063067" cy="423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78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778</TotalTime>
  <Words>677</Words>
  <Application>Microsoft Office PowerPoint</Application>
  <PresentationFormat>Widescreen</PresentationFormat>
  <Paragraphs>169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Copperplate Gothic Bold</vt:lpstr>
      <vt:lpstr>Eras Bold ITC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kumar</dc:creator>
  <cp:lastModifiedBy>kumar</cp:lastModifiedBy>
  <cp:revision>72</cp:revision>
  <dcterms:created xsi:type="dcterms:W3CDTF">2024-03-17T16:56:50Z</dcterms:created>
  <dcterms:modified xsi:type="dcterms:W3CDTF">2024-04-28T08:21:05Z</dcterms:modified>
</cp:coreProperties>
</file>