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34" r:id="rId1"/>
  </p:sldMasterIdLst>
  <p:notesMasterIdLst>
    <p:notesMasterId r:id="rId25"/>
  </p:notesMasterIdLst>
  <p:sldIdLst>
    <p:sldId id="256" r:id="rId2"/>
    <p:sldId id="257" r:id="rId3"/>
    <p:sldId id="283" r:id="rId4"/>
    <p:sldId id="284" r:id="rId5"/>
    <p:sldId id="285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6" r:id="rId24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D86EE-7DED-43E7-AEC7-409012D1971D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A61C3-607A-4BB2-9414-7197314871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400" dirty="0" smtClean="0"/>
              <a:t>Clouds and its Types</a:t>
            </a:r>
          </a:p>
          <a:p>
            <a:pPr algn="ctr"/>
            <a:r>
              <a:rPr lang="en-US" sz="4400" dirty="0" smtClean="0"/>
              <a:t>Presented By :</a:t>
            </a:r>
          </a:p>
          <a:p>
            <a:pPr algn="ctr"/>
            <a:r>
              <a:rPr lang="en-US" sz="4400" dirty="0" err="1" smtClean="0"/>
              <a:t>Nazma</a:t>
            </a:r>
            <a:r>
              <a:rPr lang="en-US" sz="4400" dirty="0" smtClean="0"/>
              <a:t> Sultana and </a:t>
            </a:r>
            <a:r>
              <a:rPr lang="en-US" sz="4400" dirty="0" err="1" smtClean="0"/>
              <a:t>Kaushik</a:t>
            </a:r>
            <a:r>
              <a:rPr lang="en-US" sz="4400" dirty="0" smtClean="0"/>
              <a:t> </a:t>
            </a:r>
            <a:r>
              <a:rPr lang="en-US" sz="4400" dirty="0" err="1" smtClean="0"/>
              <a:t>Karjee</a:t>
            </a:r>
            <a:endParaRPr lang="en-US" sz="4400" dirty="0" smtClean="0"/>
          </a:p>
          <a:p>
            <a:pPr algn="ctr"/>
            <a:r>
              <a:rPr lang="en-US" sz="4400" dirty="0" err="1" smtClean="0"/>
              <a:t>M.Sc</a:t>
            </a:r>
            <a:r>
              <a:rPr lang="en-US" sz="4400" dirty="0" smtClean="0"/>
              <a:t> Fourth Semester </a:t>
            </a:r>
          </a:p>
          <a:p>
            <a:pPr algn="ctr"/>
            <a:r>
              <a:rPr lang="en-US" sz="4400" dirty="0" smtClean="0"/>
              <a:t>Department of Physics </a:t>
            </a:r>
          </a:p>
          <a:p>
            <a:pPr algn="ctr"/>
            <a:r>
              <a:rPr lang="en-US" sz="4400" dirty="0" smtClean="0"/>
              <a:t>Pub </a:t>
            </a:r>
            <a:r>
              <a:rPr lang="en-US" sz="4400" dirty="0" err="1" smtClean="0"/>
              <a:t>Kamrup</a:t>
            </a:r>
            <a:r>
              <a:rPr lang="en-US" sz="4400" dirty="0" smtClean="0"/>
              <a:t> College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A61C3-607A-4BB2-9414-7197314871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37379" y="883411"/>
            <a:ext cx="4061851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600" spc="-5" dirty="0">
                <a:solidFill>
                  <a:srgbClr val="FFFFFF"/>
                </a:solidFill>
                <a:latin typeface="Calibri Light"/>
                <a:cs typeface="Calibri Light"/>
              </a:rPr>
              <a:t>Clou</a:t>
            </a:r>
            <a:r>
              <a:rPr sz="9600" spc="-40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9600" dirty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9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7550" y="2277843"/>
            <a:ext cx="3136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FFFF"/>
                </a:solidFill>
                <a:latin typeface="Calibri"/>
                <a:cs typeface="Calibri"/>
              </a:rPr>
              <a:t>Concept</a:t>
            </a:r>
            <a:r>
              <a:rPr sz="3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3600" spc="-35" dirty="0">
                <a:solidFill>
                  <a:srgbClr val="FFFFFF"/>
                </a:solidFill>
                <a:latin typeface="Calibri"/>
                <a:cs typeface="Calibri"/>
              </a:rPr>
              <a:t> Types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692A5CB-4492-4D3F-8825-38FA270898B6}"/>
              </a:ext>
            </a:extLst>
          </p:cNvPr>
          <p:cNvSpPr txBox="1"/>
          <p:nvPr/>
        </p:nvSpPr>
        <p:spPr>
          <a:xfrm>
            <a:off x="4731849" y="4315671"/>
            <a:ext cx="27283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Modified Presentation by : </a:t>
            </a:r>
          </a:p>
          <a:p>
            <a:pPr algn="l"/>
            <a:endParaRPr lang="en-US" dirty="0">
              <a:solidFill>
                <a:schemeClr val="bg1"/>
              </a:solidFill>
              <a:latin typeface="Calibri Light" panose="020F0302020204030204" pitchFamily="34" charset="0"/>
              <a:ea typeface="Bahnschrift" panose="02000000000000000000" pitchFamily="2" charset="0"/>
              <a:cs typeface="Aharoni" panose="02010803020104030203" pitchFamily="2" charset="-79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MR. NIHAR DEKA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MSc 4</a:t>
            </a:r>
            <a:r>
              <a:rPr lang="en-US" baseline="30000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TH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 SEMESTER,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DEPT. OF PHYSICS,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ea typeface="Bahnschrift" panose="02000000000000000000" pitchFamily="2" charset="0"/>
                <a:cs typeface="Aharoni" panose="02010803020104030203" pitchFamily="2" charset="-79"/>
              </a:rPr>
              <a:t>PUB KAMRUP COLLEGE.</a:t>
            </a:r>
          </a:p>
          <a:p>
            <a:pPr algn="l"/>
            <a:endParaRPr lang="en-US" b="1" dirty="0">
              <a:solidFill>
                <a:schemeClr val="bg1"/>
              </a:solidFill>
              <a:latin typeface="Calibri Light" panose="020F0302020204030204" pitchFamily="34" charset="0"/>
              <a:ea typeface="Bahnschrift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63D359AA-93F6-EC42-EAB3-55E888FF89F6}"/>
              </a:ext>
            </a:extLst>
          </p:cNvPr>
          <p:cNvSpPr/>
          <p:nvPr/>
        </p:nvSpPr>
        <p:spPr>
          <a:xfrm>
            <a:off x="4527550" y="4246949"/>
            <a:ext cx="2994757" cy="1916547"/>
          </a:xfrm>
          <a:prstGeom prst="snip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oud-5946381_12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362200" y="6096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Clouds and its Types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3810000"/>
            <a:ext cx="59436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</a:rPr>
              <a:t>Presented By :</a:t>
            </a:r>
          </a:p>
          <a:p>
            <a:pPr algn="ctr"/>
            <a:r>
              <a:rPr lang="en-US" sz="2400" b="1" i="1" dirty="0" err="1" smtClean="0">
                <a:solidFill>
                  <a:schemeClr val="bg1"/>
                </a:solidFill>
              </a:rPr>
              <a:t>Nazma</a:t>
            </a:r>
            <a:r>
              <a:rPr lang="en-US" sz="2400" b="1" i="1" dirty="0" smtClean="0">
                <a:solidFill>
                  <a:schemeClr val="bg1"/>
                </a:solidFill>
              </a:rPr>
              <a:t> Sultana and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Kaushik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Karjee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bg1"/>
                </a:solidFill>
              </a:rPr>
              <a:t>M.Sc</a:t>
            </a:r>
            <a:r>
              <a:rPr lang="en-US" sz="2400" b="1" i="1" dirty="0" smtClean="0">
                <a:solidFill>
                  <a:schemeClr val="bg1"/>
                </a:solidFill>
              </a:rPr>
              <a:t> Fourth Semester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Department of Physics, 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Pub </a:t>
            </a:r>
            <a:r>
              <a:rPr lang="en-US" sz="2400" b="1" i="1" dirty="0" err="1" smtClean="0">
                <a:solidFill>
                  <a:schemeClr val="bg1"/>
                </a:solidFill>
              </a:rPr>
              <a:t>Kamrup</a:t>
            </a:r>
            <a:r>
              <a:rPr lang="en-US" sz="2400" b="1" i="1" dirty="0" smtClean="0">
                <a:solidFill>
                  <a:schemeClr val="bg1"/>
                </a:solidFill>
              </a:rPr>
              <a:t> College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CE16373-BD82-E0AA-640C-ED40B024AC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2" r="13184" b="5129"/>
          <a:stretch/>
        </p:blipFill>
        <p:spPr>
          <a:xfrm>
            <a:off x="7086600" y="3810000"/>
            <a:ext cx="4646424" cy="304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7978" y="1451143"/>
            <a:ext cx="5419015" cy="4586897"/>
          </a:xfrm>
          <a:prstGeom prst="rect">
            <a:avLst/>
          </a:prstGeom>
        </p:spPr>
        <p:txBody>
          <a:bodyPr vert="horz" wrap="square" lIns="0" tIns="93980" rIns="0" bIns="0" rtlCol="0" anchor="t">
            <a:spAutoFit/>
          </a:bodyPr>
          <a:lstStyle/>
          <a:p>
            <a:pPr marL="241300" marR="6350" indent="-228600">
              <a:lnSpc>
                <a:spcPct val="7950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lang="en-US" sz="2600" spc="-5" dirty="0">
                <a:latin typeface="Calibri"/>
                <a:cs typeface="Calibri"/>
              </a:rPr>
              <a:t>se are the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higher</a:t>
            </a:r>
            <a:r>
              <a:rPr sz="2600" spc="1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altitude</a:t>
            </a:r>
            <a:r>
              <a:rPr sz="2600" spc="1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detached</a:t>
            </a:r>
            <a:r>
              <a:rPr sz="2600" spc="1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clouds</a:t>
            </a:r>
            <a:r>
              <a:rPr sz="2600" spc="1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having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fibrous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chain-like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silky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appearance</a:t>
            </a:r>
            <a:endParaRPr sz="2600" dirty="0">
              <a:latin typeface="Calibri"/>
              <a:cs typeface="Calibri"/>
            </a:endParaRPr>
          </a:p>
          <a:p>
            <a:pPr marL="241300" marR="6350" indent="-228600">
              <a:lnSpc>
                <a:spcPts val="25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1170940" algn="l"/>
                <a:tab pos="1739900" algn="l"/>
                <a:tab pos="3098800" algn="l"/>
                <a:tab pos="5037455" algn="l"/>
                <a:tab pos="5497195" algn="l"/>
              </a:tabLst>
            </a:pPr>
            <a:r>
              <a:rPr sz="2600" spc="-5" dirty="0">
                <a:latin typeface="Calibri"/>
                <a:cs typeface="Calibri"/>
              </a:rPr>
              <a:t>Thes</a:t>
            </a:r>
            <a:r>
              <a:rPr sz="2600" dirty="0">
                <a:latin typeface="Calibri"/>
                <a:cs typeface="Calibri"/>
              </a:rPr>
              <a:t>e	a</a:t>
            </a:r>
            <a:r>
              <a:rPr sz="2600" spc="-5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25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10" dirty="0">
                <a:latin typeface="Calibri"/>
                <a:cs typeface="Calibri"/>
              </a:rPr>
              <a:t>e</a:t>
            </a:r>
            <a:r>
              <a:rPr sz="2600" spc="-6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ally	ch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ac</a:t>
            </a:r>
            <a:r>
              <a:rPr sz="2600" spc="-2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eri</a:t>
            </a:r>
            <a:r>
              <a:rPr sz="2600" spc="-7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ed	</a:t>
            </a:r>
            <a:r>
              <a:rPr sz="2600" spc="-30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hi</a:t>
            </a:r>
            <a:r>
              <a:rPr sz="2600" spc="-1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,  </a:t>
            </a:r>
            <a:r>
              <a:rPr sz="2600" spc="-5" dirty="0">
                <a:latin typeface="Calibri"/>
                <a:cs typeface="Calibri"/>
              </a:rPr>
              <a:t>wispy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(fine,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delicate)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strands.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>
              <a:lnSpc>
                <a:spcPts val="25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  <a:tab pos="1193800" algn="l"/>
                <a:tab pos="1935480" algn="l"/>
                <a:tab pos="3635375" algn="l"/>
                <a:tab pos="4219575" algn="l"/>
                <a:tab pos="5029835" algn="l"/>
              </a:tabLst>
            </a:pPr>
            <a:r>
              <a:rPr sz="2600" spc="-5" dirty="0">
                <a:latin typeface="Calibri"/>
                <a:cs typeface="Calibri"/>
              </a:rPr>
              <a:t>Th</a:t>
            </a:r>
            <a:r>
              <a:rPr sz="2600" spc="-2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y	</a:t>
            </a:r>
            <a:r>
              <a:rPr sz="2600" spc="1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	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mpo</a:t>
            </a:r>
            <a:r>
              <a:rPr sz="2600" spc="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ed	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	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6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spc="-20" dirty="0">
                <a:latin typeface="Calibri"/>
                <a:cs typeface="Calibri"/>
              </a:rPr>
              <a:t>ys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als.  </a:t>
            </a:r>
            <a:r>
              <a:rPr sz="2600" spc="-20" dirty="0">
                <a:latin typeface="Calibri"/>
                <a:cs typeface="Calibri"/>
              </a:rPr>
              <a:t>Therefore,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cause</a:t>
            </a:r>
            <a:r>
              <a:rPr sz="2600" spc="-20" dirty="0">
                <a:latin typeface="Calibri"/>
                <a:cs typeface="Calibri"/>
              </a:rPr>
              <a:t> rainfall.</a:t>
            </a:r>
            <a:endParaRPr sz="2600" dirty="0">
              <a:latin typeface="Calibri"/>
              <a:cs typeface="Calibri"/>
            </a:endParaRPr>
          </a:p>
          <a:p>
            <a:pPr marL="241300" marR="8255" indent="-228600">
              <a:lnSpc>
                <a:spcPts val="25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  <a:tab pos="1178560" algn="l"/>
                <a:tab pos="2189480" algn="l"/>
                <a:tab pos="2766060" algn="l"/>
                <a:tab pos="4100195" algn="l"/>
                <a:tab pos="4521835" algn="l"/>
                <a:tab pos="5278755" algn="l"/>
              </a:tabLst>
            </a:pPr>
            <a:r>
              <a:rPr sz="2600" spc="-5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h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e	cl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1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s	a</a:t>
            </a:r>
            <a:r>
              <a:rPr sz="2600" spc="-5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	in</a:t>
            </a:r>
            <a:r>
              <a:rPr sz="2600" spc="-10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or	</a:t>
            </a:r>
            <a:r>
              <a:rPr sz="2600" spc="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	</a:t>
            </a:r>
            <a:r>
              <a:rPr sz="2600" spc="-5" dirty="0">
                <a:latin typeface="Calibri"/>
                <a:cs typeface="Calibri"/>
              </a:rPr>
              <a:t>ne</a:t>
            </a:r>
            <a:r>
              <a:rPr sz="2600" spc="-1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lang="en-US"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fu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6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  </a:t>
            </a:r>
            <a:r>
              <a:rPr sz="2600" spc="-10" dirty="0">
                <a:latin typeface="Calibri"/>
                <a:cs typeface="Calibri"/>
              </a:rPr>
              <a:t>weather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changes.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b="1" spc="-10" dirty="0">
                <a:latin typeface="Calibri"/>
                <a:cs typeface="Calibri"/>
              </a:rPr>
              <a:t>Often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called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Mares</a:t>
            </a:r>
            <a:r>
              <a:rPr sz="2600" b="1" spc="-10">
                <a:latin typeface="Calibri"/>
                <a:cs typeface="Calibri"/>
              </a:rPr>
              <a:t>’ </a:t>
            </a:r>
            <a:r>
              <a:rPr sz="2600" b="1" spc="-5" smtClean="0">
                <a:latin typeface="Calibri"/>
                <a:cs typeface="Calibri"/>
              </a:rPr>
              <a:t>tails</a:t>
            </a:r>
            <a:r>
              <a:rPr lang="en-US" sz="2600" b="1" spc="-5" dirty="0" smtClean="0">
                <a:latin typeface="Calibri"/>
                <a:cs typeface="Calibri"/>
              </a:rPr>
              <a:t>.</a:t>
            </a:r>
            <a:endParaRPr lang="en-US" sz="2800" dirty="0" smtClean="0"/>
          </a:p>
          <a:p>
            <a:pPr marL="241300" indent="-228600">
              <a:lnSpc>
                <a:spcPct val="100000"/>
              </a:lnSpc>
              <a:spcBef>
                <a:spcPts val="400"/>
              </a:spcBef>
              <a:buFont typeface="Arial MT"/>
              <a:buChar char="•"/>
              <a:tabLst>
                <a:tab pos="241300" algn="l"/>
              </a:tabLst>
            </a:pPr>
            <a:endParaRPr sz="2600" dirty="0">
              <a:latin typeface="Calibri"/>
              <a:cs typeface="Calibri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ABFF4E71-041E-6F8B-2844-6E31F2E91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10753725" cy="553998"/>
          </a:xfrm>
        </p:spPr>
        <p:txBody>
          <a:bodyPr>
            <a:noAutofit/>
          </a:bodyPr>
          <a:lstStyle/>
          <a:p>
            <a:r>
              <a:rPr lang="en-US" b="1" i="1" u="sng" dirty="0" smtClean="0">
                <a:solidFill>
                  <a:schemeClr val="accent1"/>
                </a:solidFill>
              </a:rPr>
              <a:t>1.(a)Cirrus Clouds</a:t>
            </a:r>
            <a:endParaRPr lang="en-US" b="1" i="1" u="sng" dirty="0">
              <a:solidFill>
                <a:schemeClr val="accent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45F187E-ED2A-CCFA-E035-C50FBE04A971}"/>
              </a:ext>
            </a:extLst>
          </p:cNvPr>
          <p:cNvSpPr/>
          <p:nvPr/>
        </p:nvSpPr>
        <p:spPr>
          <a:xfrm>
            <a:off x="6740769" y="4307344"/>
            <a:ext cx="2202519" cy="19094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0400" y="1066800"/>
            <a:ext cx="4494024" cy="218462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86629" y="2419603"/>
            <a:ext cx="665670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6985" indent="-228600" algn="r">
              <a:lnSpc>
                <a:spcPts val="3190"/>
              </a:lnSpc>
              <a:spcBef>
                <a:spcPts val="100"/>
              </a:spcBef>
              <a:buFont typeface="Arial MT"/>
              <a:buChar char="•"/>
              <a:tabLst>
                <a:tab pos="228600" algn="l"/>
                <a:tab pos="1305560" algn="l"/>
                <a:tab pos="1993900" algn="l"/>
                <a:tab pos="3027680" algn="l"/>
                <a:tab pos="4526915" algn="l"/>
                <a:tab pos="5680075" algn="l"/>
              </a:tabLst>
            </a:pPr>
            <a:r>
              <a:rPr sz="2800" spc="-5" dirty="0">
                <a:latin typeface="Calibri"/>
                <a:cs typeface="Calibri"/>
              </a:rPr>
              <a:t>Th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5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e	a</a:t>
            </a:r>
            <a:r>
              <a:rPr sz="2800" spc="-6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	whi</a:t>
            </a:r>
            <a:r>
              <a:rPr sz="2800" spc="-55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	</a:t>
            </a:r>
            <a:r>
              <a:rPr sz="2800" spc="-25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olo</a:t>
            </a:r>
            <a:r>
              <a:rPr sz="2800" spc="1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ed	cl</a:t>
            </a: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5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s	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spc="-40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vi</a:t>
            </a:r>
            <a:r>
              <a:rPr sz="2800" spc="-1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ts val="3190"/>
              </a:lnSpc>
            </a:pPr>
            <a:r>
              <a:rPr sz="2800" spc="-5" dirty="0">
                <a:latin typeface="Calibri"/>
                <a:cs typeface="Calibri"/>
              </a:rPr>
              <a:t>small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5229" y="2802953"/>
            <a:ext cx="6424295" cy="8388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40"/>
              </a:lnSpc>
              <a:spcBef>
                <a:spcPts val="470"/>
              </a:spcBef>
              <a:tabLst>
                <a:tab pos="1389380" algn="l"/>
                <a:tab pos="1470660" algn="l"/>
                <a:tab pos="1940560" algn="l"/>
                <a:tab pos="2575560" algn="l"/>
                <a:tab pos="2946400" algn="l"/>
                <a:tab pos="3291840" algn="l"/>
                <a:tab pos="4013200" algn="l"/>
                <a:tab pos="4834255" algn="l"/>
                <a:tab pos="5090795" algn="l"/>
                <a:tab pos="5349875" algn="l"/>
              </a:tabLst>
            </a:pPr>
            <a:r>
              <a:rPr sz="2800" spc="-10" dirty="0">
                <a:latin typeface="Calibri"/>
                <a:cs typeface="Calibri"/>
              </a:rPr>
              <a:t>patches	</a:t>
            </a:r>
            <a:r>
              <a:rPr sz="2800" dirty="0">
                <a:latin typeface="Calibri"/>
                <a:cs typeface="Calibri"/>
              </a:rPr>
              <a:t>of	</a:t>
            </a:r>
            <a:r>
              <a:rPr sz="2800" spc="-10" dirty="0">
                <a:latin typeface="Calibri"/>
                <a:cs typeface="Calibri"/>
              </a:rPr>
              <a:t>small	white	</a:t>
            </a:r>
            <a:r>
              <a:rPr sz="2800" spc="-20" dirty="0">
                <a:latin typeface="Calibri"/>
                <a:cs typeface="Calibri"/>
              </a:rPr>
              <a:t>flakes</a:t>
            </a:r>
            <a:r>
              <a:rPr lang="en-US" sz="2800" spc="-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	</a:t>
            </a:r>
            <a:r>
              <a:rPr sz="2800" dirty="0">
                <a:latin typeface="Calibri"/>
                <a:cs typeface="Calibri"/>
              </a:rPr>
              <a:t>or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glo</a:t>
            </a:r>
            <a:r>
              <a:rPr sz="2800" spc="5" dirty="0">
                <a:latin typeface="Calibri"/>
                <a:cs typeface="Calibri"/>
              </a:rPr>
              <a:t>bu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es		w</a:t>
            </a:r>
            <a:r>
              <a:rPr sz="2800" spc="-1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ich	a</a:t>
            </a:r>
            <a:r>
              <a:rPr sz="2800" spc="-4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e	a</a:t>
            </a:r>
            <a:r>
              <a:rPr sz="2800" spc="-20" dirty="0">
                <a:latin typeface="Calibri"/>
                <a:cs typeface="Calibri"/>
              </a:rPr>
              <a:t>r</a:t>
            </a:r>
            <a:r>
              <a:rPr sz="2800" spc="-5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spc="-40" dirty="0">
                <a:latin typeface="Calibri"/>
                <a:cs typeface="Calibri"/>
              </a:rPr>
              <a:t>g</a:t>
            </a:r>
            <a:r>
              <a:rPr sz="2800" dirty="0">
                <a:latin typeface="Calibri"/>
                <a:cs typeface="Calibri"/>
              </a:rPr>
              <a:t>ed	</a:t>
            </a:r>
            <a:r>
              <a:rPr sz="2800" spc="-5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	</a:t>
            </a:r>
            <a:r>
              <a:rPr sz="2800" spc="5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0" dirty="0">
                <a:latin typeface="Calibri"/>
                <a:cs typeface="Calibri"/>
              </a:rPr>
              <a:t>s</a:t>
            </a:r>
            <a:r>
              <a:rPr sz="2800" dirty="0">
                <a:latin typeface="Calibri"/>
                <a:cs typeface="Calibri"/>
              </a:rPr>
              <a:t>tinct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6629" y="3488614"/>
            <a:ext cx="6650990" cy="1960152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765"/>
              </a:spcBef>
            </a:pPr>
            <a:r>
              <a:rPr sz="2800" spc="-10" dirty="0">
                <a:latin typeface="Calibri"/>
                <a:cs typeface="Calibri"/>
              </a:rPr>
              <a:t>groups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wavelike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form.</a:t>
            </a:r>
            <a:endParaRPr lang="en-US" sz="2800" spc="-15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765"/>
              </a:spcBef>
            </a:pPr>
            <a:endParaRPr sz="2800" dirty="0">
              <a:latin typeface="Calibri"/>
              <a:cs typeface="Calibri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  <a:tab pos="1073785" algn="l"/>
                <a:tab pos="2524760" algn="l"/>
                <a:tab pos="3680460" algn="l"/>
                <a:tab pos="4127500" algn="l"/>
                <a:tab pos="5240655" algn="l"/>
                <a:tab pos="6340475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y	</a:t>
            </a:r>
            <a:r>
              <a:rPr sz="2800" spc="-20" dirty="0">
                <a:latin typeface="Calibri"/>
                <a:cs typeface="Calibri"/>
              </a:rPr>
              <a:t>g</a:t>
            </a:r>
            <a:r>
              <a:rPr sz="2800" spc="-1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ally	a</a:t>
            </a:r>
            <a:r>
              <a:rPr sz="2800" spc="5" dirty="0">
                <a:latin typeface="Calibri"/>
                <a:cs typeface="Calibri"/>
              </a:rPr>
              <a:t>pp</a:t>
            </a:r>
            <a:r>
              <a:rPr sz="2800" dirty="0">
                <a:latin typeface="Calibri"/>
                <a:cs typeface="Calibri"/>
              </a:rPr>
              <a:t>ear	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s	r</a:t>
            </a:r>
            <a:r>
              <a:rPr sz="2800" spc="-25" dirty="0">
                <a:latin typeface="Calibri"/>
                <a:cs typeface="Calibri"/>
              </a:rPr>
              <a:t>i</a:t>
            </a:r>
            <a:r>
              <a:rPr sz="2800" spc="5" dirty="0">
                <a:latin typeface="Calibri"/>
                <a:cs typeface="Calibri"/>
              </a:rPr>
              <a:t>pp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es	</a:t>
            </a:r>
            <a:r>
              <a:rPr sz="2800" spc="-5" dirty="0">
                <a:latin typeface="Calibri"/>
                <a:cs typeface="Calibri"/>
              </a:rPr>
              <a:t>simila</a:t>
            </a:r>
            <a:r>
              <a:rPr sz="2800" dirty="0">
                <a:latin typeface="Calibri"/>
                <a:cs typeface="Calibri"/>
              </a:rPr>
              <a:t>r	</a:t>
            </a:r>
            <a:r>
              <a:rPr sz="2800" spc="-40" dirty="0">
                <a:latin typeface="Calibri"/>
                <a:cs typeface="Calibri"/>
              </a:rPr>
              <a:t>to  </a:t>
            </a:r>
            <a:r>
              <a:rPr sz="2800" spc="-5" dirty="0">
                <a:latin typeface="Calibri"/>
                <a:cs typeface="Calibri"/>
              </a:rPr>
              <a:t>sand particles 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desert.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990600"/>
            <a:ext cx="4298142" cy="554451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1400" y="1143000"/>
            <a:ext cx="7954106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i="1" u="sng" dirty="0"/>
              <a:t>1.b) Cirrocumulus Clouds</a:t>
            </a:r>
            <a:br>
              <a:rPr lang="en-US" b="1" i="1" u="sng" dirty="0"/>
            </a:b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4982" y="1892300"/>
            <a:ext cx="5893435" cy="4305538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generally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white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smooth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appearance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spread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sky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like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milky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thin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sheets.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99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are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transparent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</a:t>
            </a:r>
            <a:r>
              <a:rPr sz="2800" dirty="0">
                <a:latin typeface="Calibri"/>
                <a:cs typeface="Calibri"/>
              </a:rPr>
              <a:t> and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spc="-15">
                <a:latin typeface="Calibri"/>
                <a:cs typeface="Calibri"/>
              </a:rPr>
              <a:t>create</a:t>
            </a:r>
            <a:r>
              <a:rPr sz="2800" b="1" spc="-10">
                <a:latin typeface="Calibri"/>
                <a:cs typeface="Calibri"/>
              </a:rPr>
              <a:t> </a:t>
            </a:r>
            <a:r>
              <a:rPr sz="2800" b="1" spc="-5" smtClean="0">
                <a:latin typeface="Calibri"/>
                <a:cs typeface="Calibri"/>
                <a:hlinkClick r:id="rId2" action="ppaction://hlinksldjump"/>
              </a:rPr>
              <a:t>halo</a:t>
            </a:r>
            <a:r>
              <a:rPr lang="en-US" sz="2800" b="1" spc="-5" dirty="0" smtClean="0">
                <a:latin typeface="Calibri"/>
                <a:cs typeface="Calibri"/>
              </a:rPr>
              <a:t> High clouds</a:t>
            </a:r>
            <a:r>
              <a:rPr sz="2800" b="1" smtClean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around</a:t>
            </a:r>
            <a:r>
              <a:rPr sz="2800" b="1" dirty="0">
                <a:latin typeface="Calibri"/>
                <a:cs typeface="Calibri"/>
              </a:rPr>
              <a:t> the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sun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moon.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ts val="304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dirty="0">
                <a:latin typeface="Calibri"/>
                <a:cs typeface="Calibri"/>
              </a:rPr>
              <a:t> clouds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seen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just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after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Cirrus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onset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cyclone.</a:t>
            </a:r>
            <a:endParaRPr sz="280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3020"/>
              </a:lnSpc>
              <a:spcBef>
                <a:spcPts val="99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This </a:t>
            </a:r>
            <a:r>
              <a:rPr sz="2800" spc="-40" dirty="0">
                <a:latin typeface="Calibri"/>
                <a:cs typeface="Calibri"/>
              </a:rPr>
              <a:t>way </a:t>
            </a:r>
            <a:r>
              <a:rPr sz="2800" spc="-5" dirty="0">
                <a:latin typeface="Calibri"/>
                <a:cs typeface="Calibri"/>
              </a:rPr>
              <a:t>they </a:t>
            </a:r>
            <a:r>
              <a:rPr sz="2800" dirty="0">
                <a:latin typeface="Calibri"/>
                <a:cs typeface="Calibri"/>
              </a:rPr>
              <a:t>also </a:t>
            </a:r>
            <a:r>
              <a:rPr sz="2800" spc="-10" dirty="0">
                <a:latin typeface="Calibri"/>
                <a:cs typeface="Calibri"/>
              </a:rPr>
              <a:t>indicate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arrival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cyclone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future.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26121" y="2058537"/>
            <a:ext cx="4762500" cy="237997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992333C0-AB14-07A8-BFA3-69D649E7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800" y="914400"/>
            <a:ext cx="10439400" cy="477798"/>
          </a:xfrm>
        </p:spPr>
        <p:txBody>
          <a:bodyPr>
            <a:noAutofit/>
          </a:bodyPr>
          <a:lstStyle/>
          <a:p>
            <a:r>
              <a:rPr lang="en-US" sz="4000" b="1" i="1" u="sng" dirty="0" smtClean="0">
                <a:latin typeface="+mj-lt"/>
              </a:rPr>
              <a:t>1</a:t>
            </a:r>
            <a:r>
              <a:rPr lang="en-US" sz="4000" b="1" i="1" u="sng" dirty="0" smtClean="0">
                <a:effectLst/>
                <a:latin typeface="+mj-lt"/>
              </a:rPr>
              <a:t>.c) </a:t>
            </a:r>
            <a:r>
              <a:rPr lang="en-GB" sz="4000" b="1" i="1" u="sng" dirty="0" smtClean="0">
                <a:effectLst/>
                <a:latin typeface="+mj-lt"/>
              </a:rPr>
              <a:t>Cirrostratus </a:t>
            </a:r>
            <a:r>
              <a:rPr lang="en-US" sz="4000" b="1" i="1" u="sng" dirty="0" smtClean="0">
                <a:effectLst/>
                <a:latin typeface="+mj-lt"/>
              </a:rPr>
              <a:t>C</a:t>
            </a:r>
            <a:r>
              <a:rPr lang="en-GB" sz="4000" b="1" i="1" u="sng" dirty="0" err="1" smtClean="0">
                <a:effectLst/>
                <a:latin typeface="+mj-lt"/>
              </a:rPr>
              <a:t>louds</a:t>
            </a:r>
            <a:r>
              <a:rPr lang="en-US" sz="4000" b="1" i="1" u="sng" dirty="0" smtClean="0">
                <a:latin typeface="+mj-lt"/>
              </a:rPr>
              <a:t/>
            </a:r>
            <a:br>
              <a:rPr lang="en-US" sz="4000" b="1" i="1" u="sng" dirty="0" smtClean="0">
                <a:latin typeface="+mj-lt"/>
              </a:rPr>
            </a:br>
            <a:endParaRPr lang="en-US" sz="4000" b="1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188277" y="177205"/>
            <a:ext cx="381544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chemeClr val="accent1"/>
                </a:solidFill>
              </a:rPr>
              <a:t>Middle</a:t>
            </a:r>
            <a:r>
              <a:rPr sz="2400" b="1" spc="-195" dirty="0">
                <a:solidFill>
                  <a:schemeClr val="accent1"/>
                </a:solidFill>
              </a:rPr>
              <a:t> </a:t>
            </a:r>
            <a:r>
              <a:rPr sz="2400" b="1" spc="-20" dirty="0">
                <a:solidFill>
                  <a:schemeClr val="accent1"/>
                </a:solidFill>
              </a:rPr>
              <a:t>clouds</a:t>
            </a:r>
            <a:endParaRPr sz="2400" b="1">
              <a:solidFill>
                <a:schemeClr val="accent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852" y="929305"/>
            <a:ext cx="9563100" cy="3394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/>
                <a:cs typeface="Calibri Light"/>
              </a:rPr>
              <a:t>Mainly</a:t>
            </a:r>
            <a:r>
              <a:rPr sz="3600" spc="-20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Alto</a:t>
            </a:r>
            <a:r>
              <a:rPr sz="3600" spc="-2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Clouds</a:t>
            </a:r>
            <a:r>
              <a:rPr sz="3600" spc="-40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(Alt)</a:t>
            </a:r>
          </a:p>
          <a:p>
            <a:pPr marL="241300" indent="-228600">
              <a:lnSpc>
                <a:spcPct val="100000"/>
              </a:lnSpc>
              <a:spcBef>
                <a:spcPts val="273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Height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20,000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6,000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feet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lang="en-US" sz="2800" spc="-10" dirty="0">
                <a:latin typeface="Calibri"/>
                <a:cs typeface="Calibri"/>
              </a:rPr>
              <a:t> 6</a:t>
            </a:r>
            <a:r>
              <a:rPr sz="2800" spc="-5" dirty="0">
                <a:latin typeface="Calibri"/>
                <a:cs typeface="Calibri"/>
              </a:rPr>
              <a:t>000-</a:t>
            </a:r>
            <a:r>
              <a:rPr lang="en-US" sz="2800" spc="-5" dirty="0">
                <a:latin typeface="Calibri"/>
                <a:cs typeface="Calibri"/>
              </a:rPr>
              <a:t>2</a:t>
            </a:r>
            <a:r>
              <a:rPr sz="2800" spc="-5" dirty="0">
                <a:latin typeface="Calibri"/>
                <a:cs typeface="Calibri"/>
              </a:rPr>
              <a:t>000</a:t>
            </a:r>
            <a:r>
              <a:rPr sz="2800" spc="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above</a:t>
            </a:r>
            <a:r>
              <a:rPr sz="2800" dirty="0">
                <a:latin typeface="Calibri"/>
                <a:cs typeface="Calibri"/>
              </a:rPr>
              <a:t> 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ground.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Middle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two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528320" indent="-51625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5" dirty="0">
                <a:latin typeface="Calibri"/>
                <a:cs typeface="Calibri"/>
              </a:rPr>
              <a:t>Altocumulus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</a:t>
            </a:r>
            <a:endParaRPr sz="2800" dirty="0">
              <a:latin typeface="Calibri"/>
              <a:cs typeface="Calibri"/>
            </a:endParaRPr>
          </a:p>
          <a:p>
            <a:pPr marL="528320" indent="-51625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spc="-15" dirty="0">
                <a:latin typeface="Calibri"/>
                <a:cs typeface="Calibri"/>
              </a:rPr>
              <a:t>Altostratus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2797" y="3783357"/>
            <a:ext cx="7440282" cy="25428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5292" y="1892012"/>
            <a:ext cx="4783455" cy="259506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 algn="just">
              <a:lnSpc>
                <a:spcPct val="7950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600" spc="-15" dirty="0">
                <a:latin typeface="Calibri"/>
                <a:cs typeface="Calibri"/>
              </a:rPr>
              <a:t>C</a:t>
            </a:r>
            <a:r>
              <a:rPr sz="2600" spc="-15" dirty="0">
                <a:latin typeface="Calibri"/>
                <a:cs typeface="Calibri"/>
              </a:rPr>
              <a:t>haracterized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white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wavy 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layers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or </a:t>
            </a:r>
            <a:r>
              <a:rPr sz="2600" spc="-5" dirty="0">
                <a:latin typeface="Calibri"/>
                <a:cs typeface="Calibri"/>
              </a:rPr>
              <a:t>globular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forms.</a:t>
            </a:r>
            <a:endParaRPr sz="2600" dirty="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79900"/>
              </a:lnSpc>
              <a:spcBef>
                <a:spcPts val="100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smtClean="0">
                <a:latin typeface="Calibri"/>
                <a:cs typeface="Calibri"/>
              </a:rPr>
              <a:t>High</a:t>
            </a:r>
            <a:r>
              <a:rPr sz="2600" spc="580" smtClean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globular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groups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of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Altocumulus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are</a:t>
            </a:r>
            <a:r>
              <a:rPr sz="2600" spc="5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sometimes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called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sheep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clouds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wool </a:t>
            </a:r>
            <a:r>
              <a:rPr sz="2600" b="1" spc="-575" dirty="0">
                <a:latin typeface="Calibri"/>
                <a:cs typeface="Calibri"/>
              </a:rPr>
              <a:t> </a:t>
            </a:r>
            <a:r>
              <a:rPr sz="2600" b="1" spc="-15" dirty="0">
                <a:latin typeface="Calibri"/>
                <a:cs typeface="Calibri"/>
              </a:rPr>
              <a:t>patch</a:t>
            </a:r>
            <a:r>
              <a:rPr sz="2600" b="1" spc="10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clouds.</a:t>
            </a:r>
            <a:endParaRPr sz="2600" dirty="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84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Normally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indicate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fine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weather</a:t>
            </a:r>
            <a:r>
              <a:rPr lang="en-US" sz="2600" spc="-1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80340" y="269191"/>
            <a:ext cx="5876368" cy="284149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5F34869C-4102-03D2-726A-0C01C0BE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306" y="844297"/>
            <a:ext cx="4628894" cy="585563"/>
          </a:xfrm>
        </p:spPr>
        <p:txBody>
          <a:bodyPr>
            <a:normAutofit fontScale="90000"/>
          </a:bodyPr>
          <a:lstStyle/>
          <a:p>
            <a:r>
              <a:rPr lang="en-US" sz="3600" b="1" i="1" u="sng" dirty="0" smtClean="0"/>
              <a:t>2.a) Altocumulus Clouds</a:t>
            </a:r>
            <a:br>
              <a:rPr lang="en-US" sz="3600" b="1" i="1" u="sng" dirty="0" smtClean="0"/>
            </a:br>
            <a:endParaRPr lang="en-US" sz="3600" b="1" i="1" dirty="0">
              <a:solidFill>
                <a:schemeClr val="accent1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083505E3-6789-E839-E9DC-1479FB8D0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025"/>
          <a:stretch/>
        </p:blipFill>
        <p:spPr>
          <a:xfrm>
            <a:off x="5880340" y="3240393"/>
            <a:ext cx="5876368" cy="33484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717679" y="1079314"/>
            <a:ext cx="47300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1" u="sng" dirty="0" smtClean="0">
                <a:latin typeface="+mj-lt"/>
              </a:rPr>
              <a:t>2.b) Altostratus Clouds</a:t>
            </a:r>
            <a:endParaRPr sz="3600" b="1" i="1" spc="125" dirty="0">
              <a:solidFill>
                <a:schemeClr val="accent1"/>
              </a:solidFill>
              <a:uFill>
                <a:solidFill>
                  <a:srgbClr val="000000"/>
                </a:solidFill>
              </a:uFill>
              <a:latin typeface="Calibri Light" panose="020F0302020204030204" pitchFamily="34" charset="0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66840" y="1950973"/>
            <a:ext cx="4811395" cy="36569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41300" marR="7620" indent="-228600" algn="just">
              <a:lnSpc>
                <a:spcPct val="79900"/>
              </a:lnSpc>
              <a:spcBef>
                <a:spcPts val="725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These </a:t>
            </a:r>
            <a:r>
              <a:rPr sz="2600" spc="-20" dirty="0">
                <a:latin typeface="Calibri"/>
                <a:cs typeface="Calibri"/>
              </a:rPr>
              <a:t>are </a:t>
            </a:r>
            <a:r>
              <a:rPr sz="2600" b="1" dirty="0">
                <a:latin typeface="Calibri"/>
                <a:cs typeface="Calibri"/>
              </a:rPr>
              <a:t>thin </a:t>
            </a:r>
            <a:r>
              <a:rPr sz="2600" b="1" spc="-5" dirty="0">
                <a:latin typeface="Calibri"/>
                <a:cs typeface="Calibri"/>
              </a:rPr>
              <a:t>sheets </a:t>
            </a:r>
            <a:r>
              <a:rPr sz="2600" b="1" dirty="0">
                <a:latin typeface="Calibri"/>
                <a:cs typeface="Calibri"/>
              </a:rPr>
              <a:t>of </a:t>
            </a:r>
            <a:r>
              <a:rPr sz="2600" b="1" spc="-15" dirty="0">
                <a:latin typeface="Calibri"/>
                <a:cs typeface="Calibri"/>
              </a:rPr>
              <a:t>grey </a:t>
            </a:r>
            <a:r>
              <a:rPr sz="2600" b="1" dirty="0">
                <a:latin typeface="Calibri"/>
                <a:cs typeface="Calibri"/>
              </a:rPr>
              <a:t>or 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blue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clouds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having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fibrous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uniform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appearance.</a:t>
            </a:r>
            <a:endParaRPr sz="2600" dirty="0">
              <a:latin typeface="Calibri"/>
              <a:cs typeface="Calibri"/>
            </a:endParaRPr>
          </a:p>
          <a:p>
            <a:pPr marL="241300" marR="8890" indent="-228600" algn="just">
              <a:lnSpc>
                <a:spcPts val="25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600" spc="-10" dirty="0">
                <a:latin typeface="Calibri"/>
                <a:cs typeface="Calibri"/>
              </a:rPr>
              <a:t>Li</a:t>
            </a:r>
            <a:r>
              <a:rPr sz="2600" spc="-10" dirty="0">
                <a:latin typeface="Calibri"/>
                <a:cs typeface="Calibri"/>
              </a:rPr>
              <a:t>ghter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5" dirty="0">
                <a:latin typeface="Calibri"/>
                <a:cs typeface="Calibri"/>
              </a:rPr>
              <a:t>color </a:t>
            </a:r>
            <a:r>
              <a:rPr sz="2600" dirty="0">
                <a:latin typeface="Calibri"/>
                <a:cs typeface="Calibri"/>
              </a:rPr>
              <a:t>than </a:t>
            </a:r>
            <a:r>
              <a:rPr sz="2600" spc="-15" dirty="0">
                <a:latin typeface="Calibri"/>
                <a:cs typeface="Calibri"/>
              </a:rPr>
              <a:t>nimbostratus </a:t>
            </a:r>
            <a:r>
              <a:rPr sz="2600" spc="-10" dirty="0">
                <a:latin typeface="Calibri"/>
                <a:cs typeface="Calibri"/>
              </a:rPr>
              <a:t> 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darker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high </a:t>
            </a:r>
            <a:r>
              <a:rPr sz="2600" spc="-15" dirty="0">
                <a:latin typeface="Calibri"/>
                <a:cs typeface="Calibri"/>
              </a:rPr>
              <a:t>cirrostratus.</a:t>
            </a:r>
            <a:endParaRPr sz="260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79900"/>
              </a:lnSpc>
              <a:spcBef>
                <a:spcPts val="103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dirty="0">
                <a:latin typeface="Calibri"/>
                <a:cs typeface="Calibri"/>
              </a:rPr>
              <a:t>When </a:t>
            </a:r>
            <a:r>
              <a:rPr sz="2600" spc="-10" dirty="0">
                <a:latin typeface="Calibri"/>
                <a:cs typeface="Calibri"/>
              </a:rPr>
              <a:t>they </a:t>
            </a:r>
            <a:r>
              <a:rPr sz="2600" spc="-15" dirty="0">
                <a:latin typeface="Calibri"/>
                <a:cs typeface="Calibri"/>
              </a:rPr>
              <a:t>become </a:t>
            </a:r>
            <a:r>
              <a:rPr sz="2600" spc="-5" dirty="0">
                <a:latin typeface="Calibri"/>
                <a:cs typeface="Calibri"/>
              </a:rPr>
              <a:t>thick sheets, </a:t>
            </a:r>
            <a:r>
              <a:rPr sz="2600" dirty="0">
                <a:latin typeface="Calibri"/>
                <a:cs typeface="Calibri"/>
              </a:rPr>
              <a:t> 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sun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moon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are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faintly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visible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behind them</a:t>
            </a:r>
            <a:endParaRPr sz="2600" dirty="0">
              <a:latin typeface="Calibri"/>
              <a:cs typeface="Calibri"/>
            </a:endParaRPr>
          </a:p>
          <a:p>
            <a:pPr marL="241300" marR="8255" indent="-228600" algn="just">
              <a:lnSpc>
                <a:spcPts val="2500"/>
              </a:lnSpc>
              <a:spcBef>
                <a:spcPts val="9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They </a:t>
            </a:r>
            <a:r>
              <a:rPr sz="2600" spc="-20" dirty="0">
                <a:latin typeface="Calibri"/>
                <a:cs typeface="Calibri"/>
              </a:rPr>
              <a:t>are </a:t>
            </a:r>
            <a:r>
              <a:rPr sz="2600" spc="-5" dirty="0">
                <a:latin typeface="Calibri"/>
                <a:cs typeface="Calibri"/>
              </a:rPr>
              <a:t>associated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5" dirty="0">
                <a:latin typeface="Calibri"/>
                <a:cs typeface="Calibri"/>
              </a:rPr>
              <a:t>change </a:t>
            </a:r>
            <a:r>
              <a:rPr sz="2600" dirty="0">
                <a:latin typeface="Calibri"/>
                <a:cs typeface="Calibri"/>
              </a:rPr>
              <a:t> in </a:t>
            </a:r>
            <a:r>
              <a:rPr sz="2600" spc="-10" dirty="0">
                <a:latin typeface="Calibri"/>
                <a:cs typeface="Calibri"/>
              </a:rPr>
              <a:t>weather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and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precipitation.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" y="2021839"/>
            <a:ext cx="5595620" cy="37160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823277" y="148344"/>
            <a:ext cx="29921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5" dirty="0">
                <a:solidFill>
                  <a:schemeClr val="accent1"/>
                </a:solidFill>
              </a:rPr>
              <a:t>Low</a:t>
            </a:r>
            <a:r>
              <a:rPr sz="2800" b="1" spc="-235" dirty="0">
                <a:solidFill>
                  <a:schemeClr val="accent1"/>
                </a:solidFill>
              </a:rPr>
              <a:t> </a:t>
            </a:r>
            <a:r>
              <a:rPr sz="2800" b="1" spc="-25" dirty="0">
                <a:solidFill>
                  <a:schemeClr val="accent1"/>
                </a:solidFill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071" y="849952"/>
            <a:ext cx="8981440" cy="4030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837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Calibri Light"/>
                <a:cs typeface="Calibri Light"/>
              </a:rPr>
              <a:t>Mainly </a:t>
            </a:r>
            <a:r>
              <a:rPr sz="4000" spc="-20" dirty="0">
                <a:latin typeface="Calibri Light"/>
                <a:cs typeface="Calibri Light"/>
              </a:rPr>
              <a:t>Stratus</a:t>
            </a:r>
            <a:r>
              <a:rPr sz="4000" spc="-30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Clouds</a:t>
            </a:r>
            <a:r>
              <a:rPr sz="4000" dirty="0">
                <a:latin typeface="Calibri Light"/>
                <a:cs typeface="Calibri Light"/>
              </a:rPr>
              <a:t> (St)</a:t>
            </a:r>
            <a:r>
              <a:rPr sz="4000" spc="-2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-</a:t>
            </a:r>
            <a:r>
              <a:rPr sz="4000" spc="-10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Sheet</a:t>
            </a:r>
            <a:endParaRPr sz="4000" dirty="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325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Height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below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7000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below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2000 m</a:t>
            </a: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Low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528320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Stratus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</a:t>
            </a:r>
            <a:endParaRPr sz="2800" dirty="0">
              <a:latin typeface="Calibri"/>
              <a:cs typeface="Calibri"/>
            </a:endParaRPr>
          </a:p>
          <a:p>
            <a:pPr marL="528320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Calibri"/>
                <a:cs typeface="Calibri"/>
              </a:rPr>
              <a:t>Stratocumulus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</a:t>
            </a:r>
            <a:endParaRPr sz="2800" dirty="0">
              <a:latin typeface="Calibri"/>
              <a:cs typeface="Calibri"/>
            </a:endParaRPr>
          </a:p>
          <a:p>
            <a:pPr marL="528320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 dirty="0">
                <a:latin typeface="Calibri"/>
                <a:cs typeface="Calibri"/>
              </a:rPr>
              <a:t>Nimbostratus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b="4184"/>
          <a:stretch/>
        </p:blipFill>
        <p:spPr>
          <a:xfrm>
            <a:off x="5500556" y="2404331"/>
            <a:ext cx="6421120" cy="40309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904774" y="203802"/>
            <a:ext cx="43749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1" u="heavy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3.a) </a:t>
            </a:r>
            <a:r>
              <a:rPr sz="3600" b="1" i="1" u="heavy" spc="-1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Stratus</a:t>
            </a:r>
            <a:r>
              <a:rPr sz="3600" b="1" i="1" u="heavy" spc="-2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 </a:t>
            </a:r>
            <a:r>
              <a:rPr sz="3600" b="1" i="1" u="heavy" spc="1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56672" y="1142841"/>
            <a:ext cx="5471160" cy="22434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5080" indent="-228600" algn="just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 </a:t>
            </a:r>
            <a:r>
              <a:rPr sz="2800" spc="-20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dense, low-lying </a:t>
            </a:r>
            <a:r>
              <a:rPr sz="2800" spc="-20" dirty="0">
                <a:latin typeface="Calibri"/>
                <a:cs typeface="Calibri"/>
              </a:rPr>
              <a:t>fog </a:t>
            </a:r>
            <a:r>
              <a:rPr sz="2800" spc="-35" dirty="0">
                <a:latin typeface="Calibri"/>
                <a:cs typeface="Calibri"/>
              </a:rPr>
              <a:t>like 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 of dark </a:t>
            </a:r>
            <a:r>
              <a:rPr sz="2800" spc="-20" dirty="0">
                <a:latin typeface="Calibri"/>
                <a:cs typeface="Calibri"/>
              </a:rPr>
              <a:t>grey </a:t>
            </a:r>
            <a:r>
              <a:rPr sz="2800" spc="-40" dirty="0">
                <a:latin typeface="Calibri"/>
                <a:cs typeface="Calibri"/>
              </a:rPr>
              <a:t>colour, </a:t>
            </a:r>
            <a:r>
              <a:rPr sz="2800" dirty="0">
                <a:latin typeface="Calibri"/>
                <a:cs typeface="Calibri"/>
              </a:rPr>
              <a:t>close </a:t>
            </a:r>
            <a:r>
              <a:rPr sz="2800" spc="-40" dirty="0">
                <a:latin typeface="Calibri"/>
                <a:cs typeface="Calibri"/>
              </a:rPr>
              <a:t>to 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ground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surface.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Brings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dull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weather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drizzle</a:t>
            </a:r>
            <a:endParaRPr sz="28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Reduces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visibility</a:t>
            </a:r>
            <a:r>
              <a:rPr sz="2800" spc="-20" dirty="0">
                <a:latin typeface="Calibri"/>
                <a:cs typeface="Calibri"/>
              </a:rPr>
              <a:t> for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aircrafts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9477" y="3665191"/>
            <a:ext cx="5130281" cy="300390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7D7C180A-1250-E10D-075F-A3AD1EF58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42" y="3650297"/>
            <a:ext cx="4990905" cy="30039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027456" y="315539"/>
            <a:ext cx="65463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i="1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3.b) </a:t>
            </a:r>
            <a:r>
              <a:rPr sz="3600" b="1" i="1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Stratocumulus</a:t>
            </a:r>
            <a:r>
              <a:rPr sz="3600" b="1" i="1" u="heavy" spc="-20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 </a:t>
            </a:r>
            <a:r>
              <a:rPr sz="3600" b="1" i="1" u="heavy" spc="1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49444" y="1588134"/>
            <a:ext cx="6849109" cy="378332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5080" indent="-228600" algn="just">
              <a:lnSpc>
                <a:spcPct val="79500"/>
              </a:lnSpc>
              <a:spcBef>
                <a:spcPts val="74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are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occasionally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called</a:t>
            </a:r>
            <a:r>
              <a:rPr sz="2600" dirty="0">
                <a:latin typeface="Calibri"/>
                <a:cs typeface="Calibri"/>
              </a:rPr>
              <a:t> 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cumulostratus </a:t>
            </a:r>
            <a:r>
              <a:rPr sz="2600" spc="-5" dirty="0">
                <a:latin typeface="Calibri"/>
                <a:cs typeface="Calibri"/>
              </a:rPr>
              <a:t> clouds.</a:t>
            </a:r>
            <a:endParaRPr sz="260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These</a:t>
            </a:r>
            <a:r>
              <a:rPr sz="2600" spc="-20" dirty="0">
                <a:latin typeface="Calibri"/>
                <a:cs typeface="Calibri"/>
              </a:rPr>
              <a:t> are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light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grey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white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colour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clouds.</a:t>
            </a:r>
            <a:endParaRPr sz="26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02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They </a:t>
            </a:r>
            <a:r>
              <a:rPr sz="2600" spc="-20" dirty="0">
                <a:latin typeface="Calibri"/>
                <a:cs typeface="Calibri"/>
              </a:rPr>
              <a:t>are </a:t>
            </a:r>
            <a:r>
              <a:rPr sz="2600" spc="-10" dirty="0">
                <a:latin typeface="Calibri"/>
                <a:cs typeface="Calibri"/>
              </a:rPr>
              <a:t>generally </a:t>
            </a:r>
            <a:r>
              <a:rPr sz="2600" spc="-5" dirty="0">
                <a:latin typeface="Calibri"/>
                <a:cs typeface="Calibri"/>
              </a:rPr>
              <a:t>composed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globular </a:t>
            </a:r>
            <a:r>
              <a:rPr sz="2600" dirty="0">
                <a:latin typeface="Calibri"/>
                <a:cs typeface="Calibri"/>
              </a:rPr>
              <a:t>masses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rolls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which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are</a:t>
            </a:r>
            <a:r>
              <a:rPr sz="2600" spc="-10" dirty="0">
                <a:latin typeface="Calibri"/>
                <a:cs typeface="Calibri"/>
              </a:rPr>
              <a:t> arranged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lines,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waves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or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groups.</a:t>
            </a:r>
            <a:endParaRPr sz="260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25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25" dirty="0">
                <a:latin typeface="Calibri"/>
                <a:cs typeface="Calibri"/>
              </a:rPr>
              <a:t>Generally,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they</a:t>
            </a:r>
            <a:r>
              <a:rPr sz="2600" spc="-5" dirty="0">
                <a:latin typeface="Calibri"/>
                <a:cs typeface="Calibri"/>
              </a:rPr>
              <a:t> cover</a:t>
            </a:r>
            <a:r>
              <a:rPr sz="2600" dirty="0">
                <a:latin typeface="Calibri"/>
                <a:cs typeface="Calibri"/>
              </a:rPr>
              <a:t> 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entire</a:t>
            </a:r>
            <a:r>
              <a:rPr sz="2600" spc="-5" dirty="0">
                <a:latin typeface="Calibri"/>
                <a:cs typeface="Calibri"/>
              </a:rPr>
              <a:t> sky</a:t>
            </a:r>
            <a:r>
              <a:rPr sz="2600" dirty="0">
                <a:latin typeface="Calibri"/>
                <a:cs typeface="Calibri"/>
              </a:rPr>
              <a:t> 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winter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season.</a:t>
            </a:r>
            <a:endParaRPr sz="2600">
              <a:latin typeface="Calibri"/>
              <a:cs typeface="Calibri"/>
            </a:endParaRPr>
          </a:p>
          <a:p>
            <a:pPr marL="241300" marR="8255" indent="-228600" algn="just">
              <a:lnSpc>
                <a:spcPts val="2500"/>
              </a:lnSpc>
              <a:spcBef>
                <a:spcPts val="100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They </a:t>
            </a:r>
            <a:r>
              <a:rPr sz="2600" spc="-20" dirty="0">
                <a:latin typeface="Calibri"/>
                <a:cs typeface="Calibri"/>
              </a:rPr>
              <a:t>are </a:t>
            </a:r>
            <a:r>
              <a:rPr sz="2600" spc="-10" dirty="0">
                <a:latin typeface="Calibri"/>
                <a:cs typeface="Calibri"/>
              </a:rPr>
              <a:t>generally </a:t>
            </a:r>
            <a:r>
              <a:rPr sz="2600" spc="-5" dirty="0">
                <a:latin typeface="Calibri"/>
                <a:cs typeface="Calibri"/>
              </a:rPr>
              <a:t>associated </a:t>
            </a:r>
            <a:r>
              <a:rPr sz="2600" dirty="0">
                <a:latin typeface="Calibri"/>
                <a:cs typeface="Calibri"/>
              </a:rPr>
              <a:t>with </a:t>
            </a:r>
            <a:r>
              <a:rPr sz="2600" spc="-15" dirty="0">
                <a:latin typeface="Calibri"/>
                <a:cs typeface="Calibri"/>
              </a:rPr>
              <a:t>fair </a:t>
            </a:r>
            <a:r>
              <a:rPr sz="2600" spc="10" dirty="0">
                <a:latin typeface="Calibri"/>
                <a:cs typeface="Calibri"/>
              </a:rPr>
              <a:t>or </a:t>
            </a:r>
            <a:r>
              <a:rPr sz="2600" dirty="0">
                <a:latin typeface="Calibri"/>
                <a:cs typeface="Calibri"/>
              </a:rPr>
              <a:t>clean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weather.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059" y="1963420"/>
            <a:ext cx="4185920" cy="29311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60673" y="137382"/>
            <a:ext cx="587065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i="1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3.c) </a:t>
            </a:r>
            <a:r>
              <a:rPr sz="3200" b="1" i="1" u="heavy" spc="-7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Nimbostratus</a:t>
            </a:r>
            <a:r>
              <a:rPr sz="3200" b="1" i="1" u="heavy" spc="-1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 </a:t>
            </a:r>
            <a:r>
              <a:rPr sz="3200" b="1" i="1" u="heavy" spc="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Clouds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1"/>
          </p:nvPr>
        </p:nvSpPr>
        <p:spPr>
          <a:xfrm>
            <a:off x="2503766" y="952236"/>
            <a:ext cx="8534400" cy="46782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503420" marR="5080" indent="-229235">
              <a:lnSpc>
                <a:spcPts val="3020"/>
              </a:lnSpc>
              <a:spcBef>
                <a:spcPts val="480"/>
              </a:spcBef>
              <a:buFont typeface="Arial MT"/>
              <a:buChar char="•"/>
              <a:tabLst>
                <a:tab pos="4504690" algn="l"/>
              </a:tabLst>
            </a:pPr>
            <a:r>
              <a:rPr sz="2400" spc="-10" dirty="0"/>
              <a:t>Low</a:t>
            </a:r>
            <a:r>
              <a:rPr sz="2400" spc="335" dirty="0"/>
              <a:t> </a:t>
            </a:r>
            <a:r>
              <a:rPr sz="2400" dirty="0"/>
              <a:t>clouds</a:t>
            </a:r>
            <a:r>
              <a:rPr sz="2400" spc="350" dirty="0"/>
              <a:t> </a:t>
            </a:r>
            <a:r>
              <a:rPr sz="2400" dirty="0"/>
              <a:t>of</a:t>
            </a:r>
            <a:r>
              <a:rPr sz="2400" spc="345" dirty="0"/>
              <a:t> </a:t>
            </a:r>
            <a:r>
              <a:rPr sz="2400" spc="-5" dirty="0"/>
              <a:t>dark</a:t>
            </a:r>
            <a:r>
              <a:rPr sz="2400" spc="355" dirty="0"/>
              <a:t> </a:t>
            </a:r>
            <a:r>
              <a:rPr sz="2400" spc="-40" dirty="0"/>
              <a:t>colour,</a:t>
            </a:r>
            <a:r>
              <a:rPr sz="2400" spc="345" dirty="0"/>
              <a:t> </a:t>
            </a:r>
            <a:r>
              <a:rPr sz="2400" spc="-5" dirty="0"/>
              <a:t>clearly</a:t>
            </a:r>
            <a:r>
              <a:rPr sz="2400" spc="340" dirty="0"/>
              <a:t> </a:t>
            </a:r>
            <a:r>
              <a:rPr sz="2400" spc="-20" dirty="0"/>
              <a:t>layered, </a:t>
            </a:r>
            <a:r>
              <a:rPr sz="2400" spc="-615" dirty="0"/>
              <a:t> </a:t>
            </a:r>
            <a:r>
              <a:rPr sz="2400" spc="-5" dirty="0"/>
              <a:t>very</a:t>
            </a:r>
            <a:r>
              <a:rPr sz="2400" spc="-25" dirty="0"/>
              <a:t> </a:t>
            </a:r>
            <a:r>
              <a:rPr sz="2400" spc="-5" dirty="0"/>
              <a:t>close</a:t>
            </a:r>
            <a:r>
              <a:rPr sz="2400" spc="5" dirty="0"/>
              <a:t> </a:t>
            </a:r>
            <a:r>
              <a:rPr sz="2400" spc="-10" dirty="0"/>
              <a:t>to</a:t>
            </a:r>
            <a:r>
              <a:rPr sz="2400" spc="-15" dirty="0"/>
              <a:t> </a:t>
            </a:r>
            <a:r>
              <a:rPr sz="2400" dirty="0"/>
              <a:t>the</a:t>
            </a:r>
            <a:r>
              <a:rPr sz="2400" spc="-10" dirty="0"/>
              <a:t> ground</a:t>
            </a:r>
            <a:r>
              <a:rPr sz="2400" spc="-20" dirty="0"/>
              <a:t> </a:t>
            </a:r>
            <a:r>
              <a:rPr sz="2400" spc="-10" dirty="0"/>
              <a:t>surface.</a:t>
            </a:r>
          </a:p>
          <a:p>
            <a:pPr marL="4503420" marR="5715" indent="-229235">
              <a:lnSpc>
                <a:spcPts val="3020"/>
              </a:lnSpc>
              <a:spcBef>
                <a:spcPts val="1025"/>
              </a:spcBef>
              <a:buFont typeface="Arial MT"/>
              <a:buChar char="•"/>
              <a:tabLst>
                <a:tab pos="4504690" algn="l"/>
              </a:tabLst>
            </a:pPr>
            <a:r>
              <a:rPr sz="2400" spc="-5" dirty="0"/>
              <a:t>They</a:t>
            </a:r>
            <a:r>
              <a:rPr sz="2400" spc="260" dirty="0"/>
              <a:t> </a:t>
            </a:r>
            <a:r>
              <a:rPr sz="2400" spc="-25" dirty="0"/>
              <a:t>create</a:t>
            </a:r>
            <a:r>
              <a:rPr sz="2400" spc="265" dirty="0"/>
              <a:t> </a:t>
            </a:r>
            <a:r>
              <a:rPr sz="2400" dirty="0"/>
              <a:t>darkness</a:t>
            </a:r>
            <a:r>
              <a:rPr sz="2400" spc="265" dirty="0"/>
              <a:t> </a:t>
            </a:r>
            <a:r>
              <a:rPr sz="2400" spc="-5" dirty="0"/>
              <a:t>because</a:t>
            </a:r>
            <a:r>
              <a:rPr sz="2400" spc="265" dirty="0"/>
              <a:t> </a:t>
            </a:r>
            <a:r>
              <a:rPr sz="2400" dirty="0"/>
              <a:t>the</a:t>
            </a:r>
            <a:r>
              <a:rPr sz="2400" spc="254" dirty="0"/>
              <a:t> </a:t>
            </a:r>
            <a:r>
              <a:rPr sz="2400" spc="-5" dirty="0"/>
              <a:t>sunlight </a:t>
            </a:r>
            <a:r>
              <a:rPr sz="2400" spc="-620" dirty="0"/>
              <a:t> </a:t>
            </a:r>
            <a:r>
              <a:rPr sz="2400" spc="-5" dirty="0"/>
              <a:t>is</a:t>
            </a:r>
            <a:r>
              <a:rPr sz="2400" spc="5" dirty="0"/>
              <a:t> </a:t>
            </a:r>
            <a:r>
              <a:rPr sz="2400" spc="-10" dirty="0"/>
              <a:t>obscured</a:t>
            </a:r>
            <a:r>
              <a:rPr sz="2400" spc="5" dirty="0"/>
              <a:t> </a:t>
            </a:r>
            <a:r>
              <a:rPr sz="2400" dirty="0"/>
              <a:t>due</a:t>
            </a:r>
            <a:r>
              <a:rPr sz="2400" spc="-30" dirty="0"/>
              <a:t> </a:t>
            </a:r>
            <a:r>
              <a:rPr sz="2400" spc="-10" dirty="0"/>
              <a:t>to</a:t>
            </a:r>
            <a:r>
              <a:rPr sz="2400" spc="-15" dirty="0"/>
              <a:t> </a:t>
            </a:r>
            <a:r>
              <a:rPr sz="2400" dirty="0"/>
              <a:t>high</a:t>
            </a:r>
            <a:r>
              <a:rPr sz="2400" spc="-10" dirty="0"/>
              <a:t> </a:t>
            </a:r>
            <a:r>
              <a:rPr sz="2400" dirty="0"/>
              <a:t>thickness.</a:t>
            </a:r>
          </a:p>
          <a:p>
            <a:pPr marL="4503420" marR="6350" indent="-229235">
              <a:lnSpc>
                <a:spcPts val="3020"/>
              </a:lnSpc>
              <a:spcBef>
                <a:spcPts val="1000"/>
              </a:spcBef>
              <a:buFont typeface="Arial MT"/>
              <a:buChar char="•"/>
              <a:tabLst>
                <a:tab pos="4504690" algn="l"/>
                <a:tab pos="5487035" algn="l"/>
                <a:tab pos="6548755" algn="l"/>
                <a:tab pos="7877809" algn="l"/>
                <a:tab pos="9902190" algn="l"/>
                <a:tab pos="10298430" algn="l"/>
              </a:tabLst>
            </a:pPr>
            <a:r>
              <a:rPr sz="2400" spc="-5" dirty="0"/>
              <a:t>Th</a:t>
            </a:r>
            <a:r>
              <a:rPr sz="2400" spc="5" dirty="0"/>
              <a:t>e</a:t>
            </a:r>
            <a:r>
              <a:rPr sz="2400" spc="-5" dirty="0"/>
              <a:t>s</a:t>
            </a:r>
            <a:r>
              <a:rPr sz="2400" dirty="0"/>
              <a:t>e	clou</a:t>
            </a:r>
            <a:r>
              <a:rPr sz="2400" spc="10" dirty="0"/>
              <a:t>d</a:t>
            </a:r>
            <a:r>
              <a:rPr sz="2400" dirty="0"/>
              <a:t>s	inc</a:t>
            </a:r>
            <a:r>
              <a:rPr sz="2400" spc="-55" dirty="0"/>
              <a:t>r</a:t>
            </a:r>
            <a:r>
              <a:rPr sz="2400" dirty="0"/>
              <a:t>ea</a:t>
            </a:r>
            <a:r>
              <a:rPr sz="2400" spc="5" dirty="0"/>
              <a:t>s</a:t>
            </a:r>
            <a:r>
              <a:rPr sz="2400" dirty="0"/>
              <a:t>e	</a:t>
            </a:r>
            <a:r>
              <a:rPr sz="2400"/>
              <a:t>the </a:t>
            </a:r>
            <a:r>
              <a:rPr sz="2400" spc="-270"/>
              <a:t> </a:t>
            </a:r>
            <a:r>
              <a:rPr sz="2400" spc="5" smtClean="0"/>
              <a:t>hu</a:t>
            </a:r>
            <a:r>
              <a:rPr sz="2400" smtClean="0"/>
              <a:t>m</a:t>
            </a:r>
            <a:r>
              <a:rPr sz="2400" spc="-25" smtClean="0"/>
              <a:t>i</a:t>
            </a:r>
            <a:r>
              <a:rPr sz="2400" spc="5" smtClean="0"/>
              <a:t>d</a:t>
            </a:r>
            <a:r>
              <a:rPr sz="2400" smtClean="0"/>
              <a:t>i</a:t>
            </a:r>
            <a:r>
              <a:rPr sz="2400" spc="-25" smtClean="0"/>
              <a:t>t</a:t>
            </a:r>
            <a:r>
              <a:rPr sz="2400" smtClean="0"/>
              <a:t>y</a:t>
            </a:r>
            <a:r>
              <a:rPr lang="en-US" sz="2400" dirty="0" smtClean="0"/>
              <a:t> </a:t>
            </a:r>
            <a:r>
              <a:rPr sz="2400" spc="-5" smtClean="0"/>
              <a:t>i</a:t>
            </a:r>
            <a:r>
              <a:rPr sz="2400" smtClean="0"/>
              <a:t>n</a:t>
            </a:r>
            <a:r>
              <a:rPr lang="en-US" sz="2400" dirty="0" smtClean="0"/>
              <a:t> </a:t>
            </a:r>
            <a:r>
              <a:rPr sz="2400" smtClean="0"/>
              <a:t>t</a:t>
            </a:r>
            <a:r>
              <a:rPr sz="2400" spc="5" smtClean="0"/>
              <a:t>h</a:t>
            </a:r>
            <a:r>
              <a:rPr sz="2400" smtClean="0"/>
              <a:t>e  </a:t>
            </a:r>
            <a:r>
              <a:rPr sz="2400" spc="-5" dirty="0"/>
              <a:t>atmosphere,</a:t>
            </a:r>
            <a:r>
              <a:rPr sz="2400" spc="-45" dirty="0"/>
              <a:t> </a:t>
            </a:r>
            <a:r>
              <a:rPr sz="2400" spc="-5" dirty="0"/>
              <a:t>known</a:t>
            </a:r>
            <a:r>
              <a:rPr sz="2400" spc="-10" dirty="0"/>
              <a:t> </a:t>
            </a:r>
            <a:r>
              <a:rPr sz="2400" dirty="0"/>
              <a:t>as</a:t>
            </a:r>
            <a:r>
              <a:rPr sz="2400" spc="5" dirty="0"/>
              <a:t> </a:t>
            </a:r>
            <a:r>
              <a:rPr sz="2400" spc="-15" dirty="0"/>
              <a:t>rain </a:t>
            </a:r>
            <a:r>
              <a:rPr sz="2400" dirty="0"/>
              <a:t>cloud.</a:t>
            </a:r>
          </a:p>
          <a:p>
            <a:pPr marL="4503420" marR="8255" indent="-229235">
              <a:lnSpc>
                <a:spcPts val="3040"/>
              </a:lnSpc>
              <a:spcBef>
                <a:spcPts val="990"/>
              </a:spcBef>
              <a:buFont typeface="Arial MT"/>
              <a:buChar char="•"/>
              <a:tabLst>
                <a:tab pos="4504690" algn="l"/>
              </a:tabLst>
            </a:pPr>
            <a:r>
              <a:rPr sz="2400" spc="-20" dirty="0"/>
              <a:t>Consequently,</a:t>
            </a:r>
            <a:r>
              <a:rPr sz="2400" spc="20" dirty="0"/>
              <a:t> </a:t>
            </a:r>
            <a:r>
              <a:rPr sz="2400" dirty="0"/>
              <a:t>the</a:t>
            </a:r>
            <a:r>
              <a:rPr sz="2400" spc="5" dirty="0"/>
              <a:t> </a:t>
            </a:r>
            <a:r>
              <a:rPr sz="2400" spc="-10" dirty="0"/>
              <a:t>precipitation</a:t>
            </a:r>
            <a:r>
              <a:rPr sz="2400" spc="30" dirty="0"/>
              <a:t> </a:t>
            </a:r>
            <a:r>
              <a:rPr sz="2400" spc="-15" dirty="0"/>
              <a:t>(rain,</a:t>
            </a:r>
            <a:r>
              <a:rPr sz="2400" spc="35" dirty="0"/>
              <a:t> </a:t>
            </a:r>
            <a:r>
              <a:rPr sz="2400" spc="-55" dirty="0"/>
              <a:t>snow, </a:t>
            </a:r>
            <a:r>
              <a:rPr sz="2400" spc="-620" dirty="0"/>
              <a:t> </a:t>
            </a:r>
            <a:r>
              <a:rPr sz="2400" spc="-5" dirty="0"/>
              <a:t>sleet)</a:t>
            </a:r>
            <a:r>
              <a:rPr sz="2400" spc="-25" dirty="0"/>
              <a:t> </a:t>
            </a:r>
            <a:r>
              <a:rPr sz="2400" spc="-15" dirty="0"/>
              <a:t>starts</a:t>
            </a:r>
            <a:r>
              <a:rPr sz="2400" spc="15" dirty="0"/>
              <a:t> </a:t>
            </a:r>
            <a:r>
              <a:rPr sz="2400" dirty="0"/>
              <a:t>soon.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066800"/>
            <a:ext cx="4229100" cy="261993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9500CD8E-6449-BB30-2903-E5993EDC1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817" y="3758309"/>
            <a:ext cx="4222775" cy="27337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133600" y="404350"/>
            <a:ext cx="6324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i="1" u="heavy" spc="135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</a:t>
            </a:r>
            <a:r>
              <a:rPr sz="4800" i="1" u="heavy" spc="135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lou</a:t>
            </a:r>
            <a:r>
              <a:rPr sz="4800" i="1" u="heavy" spc="6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4800" i="1" u="heavy" spc="204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</a:t>
            </a:r>
            <a:endParaRPr sz="480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9137" y="1717039"/>
            <a:ext cx="10114915" cy="475899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1300" marR="730250" indent="-228600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Defined </a:t>
            </a:r>
            <a:r>
              <a:rPr sz="2800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aggregates </a:t>
            </a:r>
            <a:r>
              <a:rPr sz="2800" spc="-5" dirty="0">
                <a:latin typeface="Calibri"/>
                <a:cs typeface="Calibri"/>
              </a:rPr>
              <a:t>of innumerable </a:t>
            </a:r>
            <a:r>
              <a:rPr sz="2800" spc="-15" dirty="0">
                <a:latin typeface="Calibri"/>
                <a:cs typeface="Calibri"/>
              </a:rPr>
              <a:t>tiny </a:t>
            </a:r>
            <a:r>
              <a:rPr sz="2800" spc="-20" dirty="0">
                <a:latin typeface="Calibri"/>
                <a:cs typeface="Calibri"/>
              </a:rPr>
              <a:t>water </a:t>
            </a:r>
            <a:r>
              <a:rPr sz="2800" spc="-5" dirty="0">
                <a:latin typeface="Calibri"/>
                <a:cs typeface="Calibri"/>
              </a:rPr>
              <a:t>droplets, </a:t>
            </a:r>
            <a:r>
              <a:rPr sz="2800" dirty="0">
                <a:latin typeface="Calibri"/>
                <a:cs typeface="Calibri"/>
              </a:rPr>
              <a:t>ice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particles or </a:t>
            </a:r>
            <a:r>
              <a:rPr sz="2800" spc="-10" dirty="0">
                <a:latin typeface="Calibri"/>
                <a:cs typeface="Calibri"/>
              </a:rPr>
              <a:t>mixture </a:t>
            </a:r>
            <a:r>
              <a:rPr sz="2800" spc="-5" dirty="0">
                <a:latin typeface="Calibri"/>
                <a:cs typeface="Calibri"/>
              </a:rPr>
              <a:t>of both </a:t>
            </a:r>
            <a:r>
              <a:rPr sz="2800" dirty="0">
                <a:latin typeface="Calibri"/>
                <a:cs typeface="Calibri"/>
              </a:rPr>
              <a:t>in the air </a:t>
            </a:r>
            <a:r>
              <a:rPr sz="2800" spc="-10" dirty="0">
                <a:latin typeface="Calibri"/>
                <a:cs typeface="Calibri"/>
              </a:rPr>
              <a:t>generally </a:t>
            </a:r>
            <a:r>
              <a:rPr sz="2800" dirty="0">
                <a:latin typeface="Calibri"/>
                <a:cs typeface="Calibri"/>
              </a:rPr>
              <a:t>much </a:t>
            </a:r>
            <a:r>
              <a:rPr sz="2800" spc="-10" dirty="0">
                <a:latin typeface="Calibri"/>
                <a:cs typeface="Calibri"/>
              </a:rPr>
              <a:t>above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>
                <a:latin typeface="Calibri"/>
                <a:cs typeface="Calibri"/>
              </a:rPr>
              <a:t>ground</a:t>
            </a:r>
            <a:r>
              <a:rPr sz="2800" spc="-35">
                <a:latin typeface="Calibri"/>
                <a:cs typeface="Calibri"/>
              </a:rPr>
              <a:t> </a:t>
            </a:r>
            <a:r>
              <a:rPr sz="2800" spc="-10" smtClean="0">
                <a:latin typeface="Calibri"/>
                <a:cs typeface="Calibri"/>
              </a:rPr>
              <a:t>surface.</a:t>
            </a:r>
            <a:endParaRPr lang="en-US" sz="2800" spc="-10" dirty="0" smtClean="0">
              <a:latin typeface="Calibri"/>
              <a:cs typeface="Calibri"/>
            </a:endParaRPr>
          </a:p>
          <a:p>
            <a:pPr marL="241300" marR="730250" indent="-228600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lang="en-US" sz="2800" spc="-10" dirty="0" smtClean="0">
                <a:latin typeface="Calibri"/>
                <a:cs typeface="Calibri"/>
              </a:rPr>
              <a:t>Ti</a:t>
            </a:r>
            <a:r>
              <a:rPr sz="2800" spc="-20" smtClean="0">
                <a:latin typeface="Calibri"/>
                <a:cs typeface="Calibri"/>
              </a:rPr>
              <a:t>ny</a:t>
            </a:r>
            <a:r>
              <a:rPr sz="2800" spc="-10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droplets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too</a:t>
            </a:r>
            <a:r>
              <a:rPr sz="2800" spc="-5" dirty="0">
                <a:latin typeface="Calibri"/>
                <a:cs typeface="Calibri"/>
              </a:rPr>
              <a:t> small</a:t>
            </a:r>
            <a:r>
              <a:rPr sz="2800" spc="-10" dirty="0">
                <a:latin typeface="Calibri"/>
                <a:cs typeface="Calibri"/>
              </a:rPr>
              <a:t> 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fall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 snow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(0.001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cm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radius)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</a:p>
          <a:p>
            <a:pPr marL="241300">
              <a:lnSpc>
                <a:spcPts val="3190"/>
              </a:lnSpc>
            </a:pPr>
            <a:r>
              <a:rPr sz="2800" spc="-10" dirty="0">
                <a:latin typeface="Calibri"/>
                <a:cs typeface="Calibri"/>
              </a:rPr>
              <a:t>remain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suspended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&amp;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float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 cloud</a:t>
            </a: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b="1" spc="-10" dirty="0">
                <a:latin typeface="Calibri"/>
                <a:cs typeface="Calibri"/>
              </a:rPr>
              <a:t>Nephology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science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clouds, </a:t>
            </a:r>
            <a:r>
              <a:rPr sz="2800" dirty="0">
                <a:latin typeface="Calibri"/>
                <a:cs typeface="Calibri"/>
              </a:rPr>
              <a:t>which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undertaken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5" dirty="0">
                <a:latin typeface="Calibri"/>
                <a:cs typeface="Calibri"/>
              </a:rPr>
              <a:t>cloud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physics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branch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meteorology.</a:t>
            </a:r>
            <a:endParaRPr sz="2800" dirty="0">
              <a:latin typeface="Calibri"/>
              <a:cs typeface="Calibri"/>
            </a:endParaRPr>
          </a:p>
          <a:p>
            <a:pPr marL="241300" marR="38735" indent="-228600">
              <a:lnSpc>
                <a:spcPts val="302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meteorological </a:t>
            </a:r>
            <a:r>
              <a:rPr sz="2800" dirty="0">
                <a:latin typeface="Calibri"/>
                <a:cs typeface="Calibri"/>
              </a:rPr>
              <a:t>purposes – </a:t>
            </a:r>
            <a:r>
              <a:rPr sz="2800" spc="-5" dirty="0">
                <a:latin typeface="Calibri"/>
                <a:cs typeface="Calibri"/>
              </a:rPr>
              <a:t>amount of </a:t>
            </a:r>
            <a:r>
              <a:rPr sz="2800" dirty="0">
                <a:latin typeface="Calibri"/>
                <a:cs typeface="Calibri"/>
              </a:rPr>
              <a:t>cloud </a:t>
            </a:r>
            <a:r>
              <a:rPr sz="2800" spc="-15" dirty="0">
                <a:latin typeface="Calibri"/>
                <a:cs typeface="Calibri"/>
              </a:rPr>
              <a:t>cover </a:t>
            </a:r>
            <a:r>
              <a:rPr sz="2800" dirty="0">
                <a:latin typeface="Calibri"/>
                <a:cs typeface="Calibri"/>
              </a:rPr>
              <a:t>(cloudiness) is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expressed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b="1" spc="-10" dirty="0">
                <a:latin typeface="Calibri"/>
                <a:cs typeface="Calibri"/>
              </a:rPr>
              <a:t>Eights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Octas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(2/8,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4/8, 6/8,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8/8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etc.)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123376" y="153750"/>
            <a:ext cx="638830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30">
                <a:solidFill>
                  <a:schemeClr val="accent1"/>
                </a:solidFill>
              </a:rPr>
              <a:t>Clouds</a:t>
            </a:r>
            <a:r>
              <a:rPr sz="3200" b="1" spc="-114">
                <a:solidFill>
                  <a:schemeClr val="accent1"/>
                </a:solidFill>
              </a:rPr>
              <a:t> </a:t>
            </a:r>
            <a:r>
              <a:rPr lang="en-US" sz="3200" b="1" spc="-114" dirty="0" smtClean="0">
                <a:solidFill>
                  <a:schemeClr val="accent1"/>
                </a:solidFill>
              </a:rPr>
              <a:t> </a:t>
            </a:r>
            <a:r>
              <a:rPr sz="3200" b="1" spc="-15" smtClean="0">
                <a:solidFill>
                  <a:schemeClr val="accent1"/>
                </a:solidFill>
              </a:rPr>
              <a:t>with</a:t>
            </a:r>
            <a:r>
              <a:rPr sz="3200" b="1" spc="-135" smtClean="0">
                <a:solidFill>
                  <a:schemeClr val="accent1"/>
                </a:solidFill>
              </a:rPr>
              <a:t> </a:t>
            </a:r>
            <a:r>
              <a:rPr lang="en-US" sz="3200" b="1" spc="-135" dirty="0" smtClean="0">
                <a:solidFill>
                  <a:schemeClr val="accent1"/>
                </a:solidFill>
              </a:rPr>
              <a:t> </a:t>
            </a:r>
            <a:r>
              <a:rPr sz="3200" b="1" spc="-35" smtClean="0">
                <a:solidFill>
                  <a:schemeClr val="accent1"/>
                </a:solidFill>
              </a:rPr>
              <a:t>vertical</a:t>
            </a:r>
            <a:r>
              <a:rPr sz="3200" b="1" spc="-105" smtClean="0">
                <a:solidFill>
                  <a:schemeClr val="accent1"/>
                </a:solidFill>
              </a:rPr>
              <a:t> </a:t>
            </a:r>
            <a:r>
              <a:rPr sz="3200" b="1" spc="-45" dirty="0">
                <a:solidFill>
                  <a:schemeClr val="accent1"/>
                </a:solidFill>
              </a:rPr>
              <a:t>extent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473" y="914731"/>
            <a:ext cx="9576435" cy="404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2289">
              <a:lnSpc>
                <a:spcPct val="100000"/>
              </a:lnSpc>
              <a:spcBef>
                <a:spcPts val="100"/>
              </a:spcBef>
            </a:pPr>
            <a:r>
              <a:rPr lang="en-US" sz="4000" spc="-5" dirty="0">
                <a:latin typeface="Calibri Light"/>
                <a:cs typeface="Calibri Light"/>
              </a:rPr>
              <a:t>M</a:t>
            </a:r>
            <a:r>
              <a:rPr sz="4000" spc="-5" dirty="0">
                <a:latin typeface="Calibri Light"/>
                <a:cs typeface="Calibri Light"/>
              </a:rPr>
              <a:t>ainly Cumulus</a:t>
            </a:r>
            <a:r>
              <a:rPr sz="4000" spc="-10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Clouds</a:t>
            </a:r>
            <a:r>
              <a:rPr sz="4000" spc="-10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(Cu)</a:t>
            </a:r>
            <a:r>
              <a:rPr sz="4000" spc="-10" dirty="0">
                <a:latin typeface="Calibri Light"/>
                <a:cs typeface="Calibri Light"/>
              </a:rPr>
              <a:t> </a:t>
            </a:r>
            <a:r>
              <a:rPr sz="4000" dirty="0">
                <a:latin typeface="Calibri Light"/>
                <a:cs typeface="Calibri Light"/>
              </a:rPr>
              <a:t>–</a:t>
            </a:r>
            <a:r>
              <a:rPr sz="4000" spc="-25" dirty="0">
                <a:latin typeface="Calibri Light"/>
                <a:cs typeface="Calibri Light"/>
              </a:rPr>
              <a:t> </a:t>
            </a:r>
            <a:r>
              <a:rPr sz="4000" spc="-5" dirty="0">
                <a:latin typeface="Calibri Light"/>
                <a:cs typeface="Calibri Light"/>
              </a:rPr>
              <a:t>Heaped</a:t>
            </a:r>
            <a:endParaRPr sz="4000" dirty="0">
              <a:latin typeface="Calibri Light"/>
              <a:cs typeface="Calibri Light"/>
            </a:endParaRPr>
          </a:p>
          <a:p>
            <a:pPr marL="241300" indent="-229235">
              <a:lnSpc>
                <a:spcPct val="100000"/>
              </a:lnSpc>
              <a:spcBef>
                <a:spcPts val="337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spc="-10" dirty="0">
                <a:latin typeface="Calibri"/>
                <a:cs typeface="Calibri"/>
              </a:rPr>
              <a:t>Height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no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definite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height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(2000-30,000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ft)</a:t>
            </a:r>
            <a:endParaRPr sz="280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935" algn="l"/>
              </a:tabLst>
            </a:pPr>
            <a:r>
              <a:rPr sz="2800" dirty="0">
                <a:latin typeface="Calibri"/>
                <a:cs typeface="Calibri"/>
              </a:rPr>
              <a:t>Mainly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cumulus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heaped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 MT"/>
              <a:buChar char="•"/>
              <a:tabLst>
                <a:tab pos="241935" algn="l"/>
              </a:tabLst>
            </a:pP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two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528320" indent="-51625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dirty="0">
                <a:latin typeface="Calibri"/>
                <a:cs typeface="Calibri"/>
              </a:rPr>
              <a:t>Cumulus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</a:p>
          <a:p>
            <a:pPr marL="528320" indent="-516255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8320" algn="l"/>
                <a:tab pos="528955" algn="l"/>
              </a:tabLst>
            </a:pPr>
            <a:r>
              <a:rPr sz="2800" dirty="0">
                <a:latin typeface="Calibri"/>
                <a:cs typeface="Calibri"/>
              </a:rPr>
              <a:t>Cumulonimbus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</a:p>
        </p:txBody>
      </p:sp>
      <p:pic>
        <p:nvPicPr>
          <p:cNvPr id="4" name="object 4"/>
          <p:cNvPicPr/>
          <p:nvPr/>
        </p:nvPicPr>
        <p:blipFill rotWithShape="1">
          <a:blip r:embed="rId2" cstate="print"/>
          <a:srcRect b="4209"/>
          <a:stretch/>
        </p:blipFill>
        <p:spPr>
          <a:xfrm>
            <a:off x="5703774" y="2547920"/>
            <a:ext cx="6170281" cy="40474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875602" y="208965"/>
            <a:ext cx="52808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1" u="heavy" spc="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4.a) </a:t>
            </a:r>
            <a:r>
              <a:rPr sz="3600" b="1" i="1" u="heavy" spc="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Cumulus</a:t>
            </a:r>
            <a:r>
              <a:rPr sz="3600" b="1" i="1" u="heavy" spc="-2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 </a:t>
            </a:r>
            <a:r>
              <a:rPr sz="3600" b="1" i="1" u="heavy" spc="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2259" y="1793621"/>
            <a:ext cx="5720715" cy="313817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40665" marR="280035" indent="-228600">
              <a:lnSpc>
                <a:spcPct val="90200"/>
              </a:lnSpc>
              <a:spcBef>
                <a:spcPts val="43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dirty="0">
                <a:latin typeface="Calibri"/>
                <a:cs typeface="Calibri"/>
              </a:rPr>
              <a:t>dense, </a:t>
            </a:r>
            <a:r>
              <a:rPr sz="2800" spc="-5" dirty="0">
                <a:latin typeface="Calibri"/>
                <a:cs typeface="Calibri"/>
              </a:rPr>
              <a:t>white, widespread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dome shaped globular masses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5" dirty="0">
                <a:latin typeface="Calibri"/>
                <a:cs typeface="Calibri"/>
              </a:rPr>
              <a:t> flat</a:t>
            </a:r>
            <a:r>
              <a:rPr sz="2800" dirty="0">
                <a:latin typeface="Calibri"/>
                <a:cs typeface="Calibri"/>
              </a:rPr>
              <a:t> bases.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0" dirty="0">
                <a:latin typeface="Calibri"/>
                <a:cs typeface="Calibri"/>
              </a:rPr>
              <a:t>Typical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humid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tropical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regions</a:t>
            </a:r>
            <a:endParaRPr sz="2800">
              <a:latin typeface="Calibri"/>
              <a:cs typeface="Calibri"/>
            </a:endParaRPr>
          </a:p>
          <a:p>
            <a:pPr marL="240665" marR="41275" indent="-228600">
              <a:lnSpc>
                <a:spcPts val="3020"/>
              </a:lnSpc>
              <a:spcBef>
                <a:spcPts val="104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Associated </a:t>
            </a:r>
            <a:r>
              <a:rPr sz="2800" dirty="0">
                <a:latin typeface="Calibri"/>
                <a:cs typeface="Calibri"/>
              </a:rPr>
              <a:t>with uprising </a:t>
            </a:r>
            <a:r>
              <a:rPr sz="2800" spc="-5" dirty="0">
                <a:latin typeface="Calibri"/>
                <a:cs typeface="Calibri"/>
              </a:rPr>
              <a:t>convectional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currents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associated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fair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weather.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3519" y="1826260"/>
            <a:ext cx="5003800" cy="375666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258365" y="217847"/>
            <a:ext cx="65286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i="1" u="heavy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4.b) </a:t>
            </a:r>
            <a:r>
              <a:rPr sz="3600" b="1" i="1" u="heavy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Cumulonimbus</a:t>
            </a:r>
            <a:r>
              <a:rPr sz="3600" b="1" i="1" u="heavy" spc="-2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 </a:t>
            </a:r>
            <a:r>
              <a:rPr sz="3600" b="1" i="1" u="heavy" spc="12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cs typeface="Trebuchet MS"/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737" y="1276703"/>
            <a:ext cx="5328285" cy="475615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41300" indent="-228600" algn="just">
              <a:lnSpc>
                <a:spcPct val="100000"/>
              </a:lnSpc>
              <a:spcBef>
                <a:spcPts val="4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b="1" spc="-10" dirty="0">
                <a:latin typeface="Calibri"/>
                <a:cs typeface="Calibri"/>
              </a:rPr>
              <a:t>thunderstorm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clouds.</a:t>
            </a:r>
            <a:endParaRPr sz="280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80100"/>
              </a:lnSpc>
              <a:spcBef>
                <a:spcPts val="9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associated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heavy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rainfall,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hailstorm,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thunder,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lightening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  <a:p>
            <a:pPr marL="241300" marR="6350" indent="-228600" algn="just">
              <a:lnSpc>
                <a:spcPts val="2700"/>
              </a:lnSpc>
              <a:spcBef>
                <a:spcPts val="96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very</a:t>
            </a:r>
            <a:r>
              <a:rPr sz="2800" dirty="0">
                <a:latin typeface="Calibri"/>
                <a:cs typeface="Calibri"/>
              </a:rPr>
              <a:t> dark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dense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clouds.</a:t>
            </a:r>
            <a:endParaRPr sz="2800">
              <a:latin typeface="Calibri"/>
              <a:cs typeface="Calibri"/>
            </a:endParaRPr>
          </a:p>
          <a:p>
            <a:pPr marL="241300" marR="10160" indent="-228600" algn="just">
              <a:lnSpc>
                <a:spcPts val="2700"/>
              </a:lnSpc>
              <a:spcBef>
                <a:spcPts val="98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show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great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vertical 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development</a:t>
            </a:r>
            <a:r>
              <a:rPr sz="2800" spc="-1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80000"/>
              </a:lnSpc>
              <a:spcBef>
                <a:spcPts val="101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Black</a:t>
            </a:r>
            <a:r>
              <a:rPr sz="2800" dirty="0">
                <a:latin typeface="Calibri"/>
                <a:cs typeface="Calibri"/>
              </a:rPr>
              <a:t> &amp;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white</a:t>
            </a:r>
            <a:r>
              <a:rPr sz="2800" spc="-5" dirty="0">
                <a:latin typeface="Calibri"/>
                <a:cs typeface="Calibri"/>
              </a:rPr>
              <a:t> globular</a:t>
            </a:r>
            <a:r>
              <a:rPr sz="2800" dirty="0">
                <a:latin typeface="Calibri"/>
                <a:cs typeface="Calibri"/>
              </a:rPr>
              <a:t> masses,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 </a:t>
            </a:r>
            <a:r>
              <a:rPr sz="2800" b="1" spc="-5" dirty="0">
                <a:latin typeface="Calibri"/>
                <a:cs typeface="Calibri"/>
              </a:rPr>
              <a:t>upper portion in </a:t>
            </a:r>
            <a:r>
              <a:rPr sz="2800" b="1" dirty="0">
                <a:latin typeface="Calibri"/>
                <a:cs typeface="Calibri"/>
              </a:rPr>
              <a:t>the shape </a:t>
            </a:r>
            <a:r>
              <a:rPr sz="2800" b="1" spc="-10" dirty="0">
                <a:latin typeface="Calibri"/>
                <a:cs typeface="Calibri"/>
              </a:rPr>
              <a:t>of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an </a:t>
            </a:r>
            <a:r>
              <a:rPr sz="2800" b="1" spc="-15" dirty="0">
                <a:latin typeface="Calibri"/>
                <a:cs typeface="Calibri"/>
              </a:rPr>
              <a:t>anvil </a:t>
            </a:r>
            <a:r>
              <a:rPr sz="2800" spc="-5" dirty="0">
                <a:latin typeface="Calibri"/>
                <a:cs typeface="Calibri"/>
              </a:rPr>
              <a:t>(usually </a:t>
            </a:r>
            <a:r>
              <a:rPr sz="2800" spc="-15" dirty="0">
                <a:latin typeface="Calibri"/>
                <a:cs typeface="Calibri"/>
              </a:rPr>
              <a:t>flattened, fibrous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striated)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5665" y="1593059"/>
            <a:ext cx="5557412" cy="38510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THANK  YOU</a:t>
            </a:r>
            <a:r>
              <a:rPr lang="en-US" dirty="0" smtClean="0">
                <a:solidFill>
                  <a:srgbClr val="00B0F0"/>
                </a:solidFill>
              </a:rPr>
              <a:t/>
            </a:r>
            <a:br>
              <a:rPr lang="en-US" dirty="0" smtClean="0">
                <a:solidFill>
                  <a:srgbClr val="00B0F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828800" y="6858000"/>
            <a:ext cx="85344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6BABB-80EB-383B-2ECA-CBE733A01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546283"/>
            <a:ext cx="7620000" cy="677108"/>
          </a:xfrm>
        </p:spPr>
        <p:txBody>
          <a:bodyPr>
            <a:noAutofit/>
          </a:bodyPr>
          <a:lstStyle/>
          <a:p>
            <a:r>
              <a:rPr lang="en-US" sz="4000" b="1" i="1" u="sng" dirty="0" smtClean="0"/>
              <a:t>CLOUDS  </a:t>
            </a:r>
            <a:r>
              <a:rPr lang="en-US" sz="4000" b="1" i="1" u="sng" dirty="0" err="1" smtClean="0"/>
              <a:t>FORMATION</a:t>
            </a:r>
            <a:r>
              <a:rPr lang="en-US" sz="4000" b="1" i="1" u="sng" dirty="0" err="1" smtClean="0">
                <a:solidFill>
                  <a:schemeClr val="bg1"/>
                </a:solidFill>
              </a:rPr>
              <a:t>tion</a:t>
            </a:r>
            <a:endParaRPr lang="en-US" sz="4000" b="1" i="1" u="sng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CF4D51-2EFE-092D-0F6E-7C4C83219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10744200" cy="441959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Due to Sun’s heating, the water on the Earth’s surface gets </a:t>
            </a:r>
            <a:r>
              <a:rPr lang="en-US" dirty="0" smtClean="0">
                <a:solidFill>
                  <a:schemeClr val="tx1"/>
                </a:solidFill>
              </a:rPr>
              <a:t>evaporated.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Warm </a:t>
            </a:r>
            <a:r>
              <a:rPr lang="en-US" dirty="0">
                <a:solidFill>
                  <a:schemeClr val="tx1"/>
                </a:solidFill>
              </a:rPr>
              <a:t>and moist air rises from the surface.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 a certain height, condensation takes place and water vapor condenses on the tiny particles on the air forming water droplets.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cloud droplets continue to grow as more water vapor condenses onto them.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droplets Collide and merge with other droplets.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Thus millions of water droplets come together which results in  forming clouds.</a:t>
            </a:r>
          </a:p>
        </p:txBody>
      </p:sp>
    </p:spTree>
    <p:extLst>
      <p:ext uri="{BB962C8B-B14F-4D97-AF65-F5344CB8AC3E}">
        <p14:creationId xmlns:p14="http://schemas.microsoft.com/office/powerpoint/2010/main" xmlns="" val="29125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B5595580-0CA1-6AF2-5786-2E8A3752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9012" y="1892012"/>
            <a:ext cx="3073976" cy="307397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D82C2338-E9FC-AB8B-73CF-410454601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718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Relative Humidity and Dew Point 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6324600" cy="5257799"/>
          </a:xfrm>
        </p:spPr>
        <p:txBody>
          <a:bodyPr/>
          <a:lstStyle/>
          <a:p>
            <a:r>
              <a:rPr lang="en-US" sz="4000" b="1" i="1" u="sng" dirty="0" smtClean="0"/>
              <a:t>Relative Humidity </a:t>
            </a:r>
            <a:r>
              <a:rPr lang="en-US" dirty="0" smtClean="0"/>
              <a:t>is defined as the amount of moisture present in the air , compared to how much there  could be.    </a:t>
            </a:r>
          </a:p>
          <a:p>
            <a:r>
              <a:rPr lang="en-US" dirty="0" smtClean="0"/>
              <a:t>Again </a:t>
            </a:r>
            <a:r>
              <a:rPr lang="en-US" sz="4000" b="1" i="1" u="sng" dirty="0" smtClean="0"/>
              <a:t>Dew point </a:t>
            </a:r>
            <a:r>
              <a:rPr lang="en-US" dirty="0" smtClean="0"/>
              <a:t>is the temperature at which air gets saturated means the temperature at which the maximum capacity of moisture that can be hold.     </a:t>
            </a:r>
            <a:endParaRPr lang="en-US" dirty="0"/>
          </a:p>
        </p:txBody>
      </p:sp>
      <p:pic>
        <p:nvPicPr>
          <p:cNvPr id="4" name="Picture 3" descr="relative-humid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447799"/>
            <a:ext cx="4953000" cy="4953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50396" y="262252"/>
            <a:ext cx="1075372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u="sng" spc="-30" dirty="0">
                <a:solidFill>
                  <a:srgbClr val="000000"/>
                </a:solidFill>
              </a:rPr>
              <a:t>Classification</a:t>
            </a:r>
            <a:r>
              <a:rPr b="1" u="sng" spc="-175" dirty="0">
                <a:solidFill>
                  <a:srgbClr val="000000"/>
                </a:solidFill>
              </a:rPr>
              <a:t> </a:t>
            </a:r>
            <a:r>
              <a:rPr b="1" u="sng" spc="-5" dirty="0">
                <a:solidFill>
                  <a:srgbClr val="000000"/>
                </a:solidFill>
              </a:rPr>
              <a:t>of</a:t>
            </a:r>
            <a:r>
              <a:rPr b="1" u="sng" spc="-120" dirty="0">
                <a:solidFill>
                  <a:srgbClr val="000000"/>
                </a:solidFill>
              </a:rPr>
              <a:t> </a:t>
            </a:r>
            <a:r>
              <a:rPr b="1" u="sng" spc="-30" dirty="0">
                <a:solidFill>
                  <a:srgbClr val="000000"/>
                </a:solidFill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4572" y="1515378"/>
            <a:ext cx="10396547" cy="4683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12520">
              <a:lnSpc>
                <a:spcPct val="119600"/>
              </a:lnSpc>
              <a:spcBef>
                <a:spcPts val="95"/>
              </a:spcBef>
            </a:pPr>
            <a:r>
              <a:rPr lang="en-US" sz="2800" dirty="0">
                <a:latin typeface="Calibri"/>
                <a:cs typeface="Calibri"/>
              </a:rPr>
              <a:t>(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5" dirty="0">
                <a:latin typeface="Calibri"/>
                <a:cs typeface="Calibri"/>
              </a:rPr>
              <a:t> on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combination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general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form,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height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appearance</a:t>
            </a:r>
            <a:r>
              <a:rPr lang="en-US" sz="2800" spc="-5" dirty="0">
                <a:latin typeface="Calibri"/>
                <a:cs typeface="Calibri"/>
              </a:rPr>
              <a:t>) </a:t>
            </a:r>
          </a:p>
          <a:p>
            <a:pPr marL="12700" marR="1112520">
              <a:lnSpc>
                <a:spcPct val="119600"/>
              </a:lnSpc>
              <a:spcBef>
                <a:spcPts val="95"/>
              </a:spcBef>
            </a:pP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Four</a:t>
            </a:r>
            <a:r>
              <a:rPr sz="2800" b="1" dirty="0">
                <a:latin typeface="Calibri"/>
                <a:cs typeface="Calibri"/>
              </a:rPr>
              <a:t> Major</a:t>
            </a:r>
            <a:r>
              <a:rPr sz="2800" b="1" spc="-5" dirty="0">
                <a:latin typeface="Calibri"/>
                <a:cs typeface="Calibri"/>
              </a:rPr>
              <a:t> Cloud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Types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&amp;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Variations:</a:t>
            </a:r>
            <a:endParaRPr sz="2800" b="1" dirty="0">
              <a:latin typeface="Calibri"/>
              <a:cs typeface="Calibri"/>
            </a:endParaRPr>
          </a:p>
          <a:p>
            <a:pPr marL="528320" indent="-51562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2800" dirty="0" smtClean="0">
                <a:latin typeface="Calibri"/>
                <a:cs typeface="Calibri"/>
              </a:rPr>
              <a:t>M</a:t>
            </a:r>
            <a:r>
              <a:rPr sz="2800" smtClean="0">
                <a:latin typeface="Calibri"/>
                <a:cs typeface="Calibri"/>
              </a:rPr>
              <a:t>ainly</a:t>
            </a:r>
            <a:r>
              <a:rPr sz="2800" spc="-30" smtClean="0">
                <a:latin typeface="Calibri"/>
                <a:cs typeface="Calibri"/>
              </a:rPr>
              <a:t> </a:t>
            </a:r>
            <a:r>
              <a:rPr sz="2800" i="1" u="sng" spc="-5" dirty="0">
                <a:latin typeface="Calibri"/>
                <a:cs typeface="Calibri"/>
              </a:rPr>
              <a:t>Cirrus</a:t>
            </a:r>
            <a:r>
              <a:rPr sz="2800" spc="-5" dirty="0">
                <a:latin typeface="Calibri"/>
                <a:cs typeface="Calibri"/>
              </a:rPr>
              <a:t> Clouds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(Ci)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Feathery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alibri"/>
                <a:cs typeface="Calibri"/>
              </a:rPr>
              <a:t>(40,000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20,000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ft</a:t>
            </a:r>
            <a:r>
              <a:rPr sz="2400" spc="-15" dirty="0">
                <a:latin typeface="Calibri"/>
                <a:cs typeface="Calibri"/>
              </a:rPr>
              <a:t> above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ground)</a:t>
            </a:r>
            <a:endParaRPr sz="2400" dirty="0">
              <a:latin typeface="Calibri"/>
              <a:cs typeface="Calibri"/>
            </a:endParaRPr>
          </a:p>
          <a:p>
            <a:pPr marL="528320" indent="-515620">
              <a:lnSpc>
                <a:spcPct val="100000"/>
              </a:lnSpc>
              <a:spcBef>
                <a:spcPts val="62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800" smtClean="0">
                <a:latin typeface="Calibri"/>
                <a:cs typeface="Calibri"/>
              </a:rPr>
              <a:t>– </a:t>
            </a:r>
            <a:r>
              <a:rPr sz="2800" dirty="0">
                <a:latin typeface="Calibri"/>
                <a:cs typeface="Calibri"/>
              </a:rPr>
              <a:t>Mainly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i="1" u="sng" spc="-10" dirty="0">
                <a:latin typeface="Calibri"/>
                <a:cs typeface="Calibri"/>
              </a:rPr>
              <a:t>Alto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(Alt)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alibri"/>
                <a:cs typeface="Calibri"/>
              </a:rPr>
              <a:t>(20,000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7000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ft)</a:t>
            </a:r>
          </a:p>
          <a:p>
            <a:pPr marL="528320" indent="-515620">
              <a:lnSpc>
                <a:spcPct val="100000"/>
              </a:lnSpc>
              <a:spcBef>
                <a:spcPts val="645"/>
              </a:spcBef>
              <a:buAutoNum type="arabicPeriod" startAt="3"/>
              <a:tabLst>
                <a:tab pos="527685" algn="l"/>
                <a:tab pos="528320" algn="l"/>
              </a:tabLst>
            </a:pPr>
            <a:r>
              <a:rPr sz="2800" smtClean="0">
                <a:latin typeface="Calibri"/>
                <a:cs typeface="Calibri"/>
              </a:rPr>
              <a:t>–</a:t>
            </a:r>
            <a:r>
              <a:rPr sz="2800" spc="10" smtClean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Mainly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i="1" u="sng" spc="-15" dirty="0">
                <a:latin typeface="Calibri"/>
                <a:cs typeface="Calibri"/>
              </a:rPr>
              <a:t>Stratus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(St)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Sheet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sz="2400" spc="-5" dirty="0">
                <a:latin typeface="Calibri"/>
                <a:cs typeface="Calibri"/>
              </a:rPr>
              <a:t>(below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7000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ft)</a:t>
            </a:r>
          </a:p>
          <a:p>
            <a:pPr marL="469900" indent="-457200">
              <a:lnSpc>
                <a:spcPct val="100000"/>
              </a:lnSpc>
              <a:spcBef>
                <a:spcPts val="640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2800" spc="-35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lang="en-US" sz="2800" spc="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ainly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i="1" u="sng" dirty="0">
                <a:latin typeface="Calibri"/>
                <a:cs typeface="Calibri"/>
              </a:rPr>
              <a:t>Cumulus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(Cu)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Heaped</a:t>
            </a:r>
            <a:endParaRPr sz="2800" dirty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45"/>
              </a:spcBef>
            </a:pPr>
            <a:r>
              <a:rPr sz="2400" spc="-5" dirty="0">
                <a:latin typeface="Calibri"/>
                <a:cs typeface="Calibri"/>
              </a:rPr>
              <a:t>(2,000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30,000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ft)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b="36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6662" y="1476375"/>
            <a:ext cx="10202219" cy="390558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names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for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clouds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usually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combinations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following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prefixes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suffixes: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b="1" spc="-20" dirty="0">
                <a:latin typeface="Calibri"/>
                <a:cs typeface="Calibri"/>
              </a:rPr>
              <a:t>Stratus/strato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flat/layered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smooth</a:t>
            </a:r>
            <a:endParaRPr sz="28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b="1" spc="-10" smtClean="0">
                <a:latin typeface="Calibri"/>
                <a:cs typeface="Calibri"/>
              </a:rPr>
              <a:t>Cumulus/cumulo</a:t>
            </a:r>
            <a:r>
              <a:rPr lang="en-US" sz="2800" b="1" spc="-10" dirty="0" smtClean="0">
                <a:latin typeface="Calibri"/>
                <a:cs typeface="Calibri"/>
              </a:rPr>
              <a:t> = </a:t>
            </a:r>
            <a:r>
              <a:rPr sz="2800" spc="-25" smtClean="0">
                <a:latin typeface="Calibri"/>
                <a:cs typeface="Calibri"/>
              </a:rPr>
              <a:t>like</a:t>
            </a:r>
            <a:r>
              <a:rPr sz="2800" spc="5" smtClean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cauliflower</a:t>
            </a:r>
            <a:endParaRPr sz="28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b="1" spc="-10" dirty="0">
                <a:latin typeface="Calibri"/>
                <a:cs typeface="Calibri"/>
              </a:rPr>
              <a:t>Cirrus/cirro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" dirty="0">
                <a:latin typeface="Calibri"/>
                <a:cs typeface="Calibri"/>
              </a:rPr>
              <a:t> High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up/wispy</a:t>
            </a:r>
            <a:endParaRPr sz="28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66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b="1" spc="-5" dirty="0">
                <a:latin typeface="Calibri"/>
                <a:cs typeface="Calibri"/>
              </a:rPr>
              <a:t>Alto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Medium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level</a:t>
            </a:r>
            <a:endParaRPr sz="2800">
              <a:latin typeface="Calibri"/>
              <a:cs typeface="Calibri"/>
            </a:endParaRPr>
          </a:p>
          <a:p>
            <a:pPr marL="322580" indent="-309880">
              <a:lnSpc>
                <a:spcPct val="100000"/>
              </a:lnSpc>
              <a:spcBef>
                <a:spcPts val="680"/>
              </a:spcBef>
              <a:buFont typeface="Arial MT"/>
              <a:buChar char="•"/>
              <a:tabLst>
                <a:tab pos="321945" algn="l"/>
                <a:tab pos="322580" algn="l"/>
              </a:tabLst>
            </a:pPr>
            <a:r>
              <a:rPr sz="2800" b="1" spc="-5" dirty="0">
                <a:latin typeface="Calibri"/>
                <a:cs typeface="Calibri"/>
              </a:rPr>
              <a:t>Nimbus/Nimbo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=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Rain-bearing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763832" y="128655"/>
            <a:ext cx="266433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chemeClr val="accent1"/>
                </a:solidFill>
              </a:rPr>
              <a:t>High</a:t>
            </a:r>
            <a:r>
              <a:rPr sz="2400" spc="-195" dirty="0">
                <a:solidFill>
                  <a:schemeClr val="accent1"/>
                </a:solidFill>
              </a:rPr>
              <a:t> </a:t>
            </a:r>
            <a:r>
              <a:rPr sz="2400" spc="-25" dirty="0">
                <a:solidFill>
                  <a:schemeClr val="accent1"/>
                </a:solidFill>
              </a:rPr>
              <a:t>clouds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1920" y="840671"/>
            <a:ext cx="9408160" cy="45440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14757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/>
                <a:cs typeface="Calibri Light"/>
              </a:rPr>
              <a:t>Mainly</a:t>
            </a:r>
            <a:r>
              <a:rPr sz="3600" spc="-5" dirty="0">
                <a:latin typeface="Calibri Light"/>
                <a:cs typeface="Calibri Light"/>
              </a:rPr>
              <a:t> Cirrus</a:t>
            </a:r>
            <a:r>
              <a:rPr sz="3600" spc="-25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Clouds</a:t>
            </a:r>
            <a:r>
              <a:rPr sz="3600" dirty="0">
                <a:latin typeface="Calibri Light"/>
                <a:cs typeface="Calibri Light"/>
              </a:rPr>
              <a:t> </a:t>
            </a:r>
            <a:r>
              <a:rPr sz="3600" spc="-5" dirty="0">
                <a:latin typeface="Calibri Light"/>
                <a:cs typeface="Calibri Light"/>
              </a:rPr>
              <a:t>(Ci)</a:t>
            </a:r>
            <a:r>
              <a:rPr sz="3600" spc="15" dirty="0">
                <a:latin typeface="Calibri Light"/>
                <a:cs typeface="Calibri Light"/>
              </a:rPr>
              <a:t> </a:t>
            </a:r>
            <a:r>
              <a:rPr sz="3600" dirty="0">
                <a:latin typeface="Calibri Light"/>
                <a:cs typeface="Calibri Light"/>
              </a:rPr>
              <a:t>–</a:t>
            </a:r>
            <a:r>
              <a:rPr sz="3600" spc="-10" dirty="0">
                <a:latin typeface="Calibri Light"/>
                <a:cs typeface="Calibri Light"/>
              </a:rPr>
              <a:t> </a:t>
            </a:r>
            <a:r>
              <a:rPr sz="3600" spc="-15" dirty="0">
                <a:latin typeface="Calibri Light"/>
                <a:cs typeface="Calibri Light"/>
              </a:rPr>
              <a:t>Feathery</a:t>
            </a:r>
            <a:endParaRPr sz="36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 dirty="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Height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40,000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20,000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ft or</a:t>
            </a:r>
            <a:r>
              <a:rPr sz="2800" dirty="0">
                <a:latin typeface="Calibri"/>
                <a:cs typeface="Calibri"/>
              </a:rPr>
              <a:t> 12000-6000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above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ground.</a:t>
            </a:r>
            <a:endParaRPr sz="28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White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color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385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High </a:t>
            </a:r>
            <a:r>
              <a:rPr sz="2800" dirty="0">
                <a:latin typeface="Calibri"/>
                <a:cs typeface="Calibri"/>
              </a:rPr>
              <a:t>clouds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of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three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:</a:t>
            </a:r>
          </a:p>
          <a:p>
            <a:pPr marL="528320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Cirrus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clouds</a:t>
            </a:r>
          </a:p>
          <a:p>
            <a:pPr marL="528320" indent="-515620">
              <a:lnSpc>
                <a:spcPct val="100000"/>
              </a:lnSpc>
              <a:spcBef>
                <a:spcPts val="6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5" dirty="0">
                <a:latin typeface="Calibri"/>
                <a:cs typeface="Calibri"/>
              </a:rPr>
              <a:t>Cirrocumulus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cloud</a:t>
            </a:r>
            <a:endParaRPr sz="2800" dirty="0">
              <a:latin typeface="Calibri"/>
              <a:cs typeface="Calibri"/>
            </a:endParaRPr>
          </a:p>
          <a:p>
            <a:pPr marL="528320" indent="-515620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5">
                <a:latin typeface="Calibri"/>
                <a:cs typeface="Calibri"/>
              </a:rPr>
              <a:t>Cirrostratus</a:t>
            </a:r>
            <a:r>
              <a:rPr sz="2800" spc="-70">
                <a:latin typeface="Calibri"/>
                <a:cs typeface="Calibri"/>
              </a:rPr>
              <a:t> </a:t>
            </a:r>
            <a:r>
              <a:rPr sz="2800" smtClean="0">
                <a:latin typeface="Calibri"/>
                <a:cs typeface="Calibri"/>
              </a:rPr>
              <a:t>cloud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  <a:hlinkClick r:id="rId2" action="ppaction://hlinksldjump"/>
              </a:rPr>
              <a:t>Characteristics: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3886200"/>
            <a:ext cx="5105400" cy="25436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</TotalTime>
  <Words>987</Words>
  <Application>Microsoft Office PowerPoint</Application>
  <PresentationFormat>Custom</PresentationFormat>
  <Paragraphs>142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Clouds</vt:lpstr>
      <vt:lpstr>CLOUDS  FORMATIONtion</vt:lpstr>
      <vt:lpstr>Slide 4</vt:lpstr>
      <vt:lpstr>Relative Humidity and Dew Point </vt:lpstr>
      <vt:lpstr>Classification of clouds</vt:lpstr>
      <vt:lpstr>Slide 7</vt:lpstr>
      <vt:lpstr>Slide 8</vt:lpstr>
      <vt:lpstr>High clouds</vt:lpstr>
      <vt:lpstr>1.(a)Cirrus Clouds</vt:lpstr>
      <vt:lpstr> 1.b) Cirrocumulus Clouds </vt:lpstr>
      <vt:lpstr>1.c) Cirrostratus Clouds </vt:lpstr>
      <vt:lpstr>Middle clouds</vt:lpstr>
      <vt:lpstr>2.a) Altocumulus Clouds </vt:lpstr>
      <vt:lpstr>2.b) Altostratus Clouds</vt:lpstr>
      <vt:lpstr>Low clouds</vt:lpstr>
      <vt:lpstr>3.a) Stratus Clouds</vt:lpstr>
      <vt:lpstr>3.b) Stratocumulus Clouds</vt:lpstr>
      <vt:lpstr>3.c) Nimbostratus Clouds</vt:lpstr>
      <vt:lpstr>Clouds  with  vertical extent</vt:lpstr>
      <vt:lpstr>4.a) Cumulus Clouds</vt:lpstr>
      <vt:lpstr>4.b) Cumulonimbus Clouds</vt:lpstr>
      <vt:lpstr>THANK 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and Precipitation</dc:title>
  <dc:creator>Eshita</dc:creator>
  <cp:lastModifiedBy>noo</cp:lastModifiedBy>
  <cp:revision>52</cp:revision>
  <dcterms:created xsi:type="dcterms:W3CDTF">2023-05-16T12:54:57Z</dcterms:created>
  <dcterms:modified xsi:type="dcterms:W3CDTF">2024-03-11T18:55:54Z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2021-12-12T00:00:00Z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2023-05-16T00:00:00Z</vt:filetime>
  </property>
</Properties>
</file>