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84"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61" autoAdjust="0"/>
    <p:restoredTop sz="94660"/>
  </p:normalViewPr>
  <p:slideViewPr>
    <p:cSldViewPr>
      <p:cViewPr varScale="1">
        <p:scale>
          <a:sx n="82" d="100"/>
          <a:sy n="82" d="100"/>
        </p:scale>
        <p:origin x="-1488" y="-91"/>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4/27/2024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4/27/2024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4/27/2024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4/27/2024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4/27/2024</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4/27/2024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4/27/2024</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4/27/2024</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4/27/2024</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4/27/2024</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4/27/2024</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4/27/2024</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52400"/>
            <a:ext cx="8534400" cy="6477000"/>
          </a:xfrm>
        </p:spPr>
        <p:txBody>
          <a:bodyPr/>
          <a:lstStyle/>
          <a:p>
            <a:pPr algn="ctr"/>
            <a:r>
              <a:rPr lang="en-US" dirty="0" smtClean="0">
                <a:solidFill>
                  <a:schemeClr val="accent3"/>
                </a:solidFill>
                <a:latin typeface="Arial Black" pitchFamily="34" charset="0"/>
              </a:rPr>
              <a:t>A PRESENTATION ON</a:t>
            </a:r>
          </a:p>
          <a:p>
            <a:pPr algn="ctr"/>
            <a:r>
              <a:rPr lang="en-US" dirty="0" smtClean="0">
                <a:solidFill>
                  <a:schemeClr val="accent3"/>
                </a:solidFill>
                <a:latin typeface="Arial Black" pitchFamily="34" charset="0"/>
              </a:rPr>
              <a:t>CONDENSATION &amp; PRECIPITATION</a:t>
            </a:r>
          </a:p>
          <a:p>
            <a:pPr algn="ctr"/>
            <a:endParaRPr lang="en-US" dirty="0" smtClean="0">
              <a:solidFill>
                <a:schemeClr val="tx1"/>
              </a:solidFill>
              <a:latin typeface="Arial Black" pitchFamily="34" charset="0"/>
            </a:endParaRPr>
          </a:p>
          <a:p>
            <a:pPr algn="ctr"/>
            <a:r>
              <a:rPr lang="en-US" dirty="0" smtClean="0">
                <a:solidFill>
                  <a:schemeClr val="tx1"/>
                </a:solidFill>
                <a:latin typeface="Arial Black" pitchFamily="34" charset="0"/>
              </a:rPr>
              <a:t>PRESENTED BY</a:t>
            </a:r>
          </a:p>
          <a:p>
            <a:pPr algn="ctr"/>
            <a:r>
              <a:rPr lang="en-US" dirty="0" smtClean="0">
                <a:solidFill>
                  <a:srgbClr val="FF0000"/>
                </a:solidFill>
                <a:latin typeface="Arial Black" pitchFamily="34" charset="0"/>
              </a:rPr>
              <a:t>ANEEK KUMAR BARMAN </a:t>
            </a:r>
          </a:p>
          <a:p>
            <a:pPr algn="ctr"/>
            <a:r>
              <a:rPr lang="en-US" dirty="0" smtClean="0">
                <a:solidFill>
                  <a:srgbClr val="FF0000"/>
                </a:solidFill>
                <a:latin typeface="Arial Black" pitchFamily="34" charset="0"/>
              </a:rPr>
              <a:t>&amp;</a:t>
            </a:r>
          </a:p>
          <a:p>
            <a:pPr algn="ctr"/>
            <a:r>
              <a:rPr lang="en-US" dirty="0" smtClean="0">
                <a:solidFill>
                  <a:srgbClr val="FF0000"/>
                </a:solidFill>
                <a:latin typeface="Arial Black" pitchFamily="34" charset="0"/>
              </a:rPr>
              <a:t>MRINMOY BARKATAKI</a:t>
            </a:r>
          </a:p>
          <a:p>
            <a:pPr algn="ctr"/>
            <a:r>
              <a:rPr lang="en-US" dirty="0" smtClean="0">
                <a:solidFill>
                  <a:schemeClr val="tx1"/>
                </a:solidFill>
                <a:latin typeface="Arial Black" pitchFamily="34" charset="0"/>
              </a:rPr>
              <a:t>M.Sc </a:t>
            </a:r>
            <a:r>
              <a:rPr lang="en-US" dirty="0" smtClean="0">
                <a:solidFill>
                  <a:schemeClr val="tx1"/>
                </a:solidFill>
                <a:latin typeface="Arial Black" pitchFamily="34" charset="0"/>
              </a:rPr>
              <a:t>4</a:t>
            </a:r>
            <a:r>
              <a:rPr lang="en-US" baseline="30000" dirty="0" smtClean="0">
                <a:solidFill>
                  <a:schemeClr val="tx1"/>
                </a:solidFill>
                <a:latin typeface="Arial Black" pitchFamily="34" charset="0"/>
              </a:rPr>
              <a:t>th</a:t>
            </a:r>
            <a:r>
              <a:rPr lang="en-US" dirty="0" smtClean="0">
                <a:solidFill>
                  <a:schemeClr val="tx1"/>
                </a:solidFill>
                <a:latin typeface="Arial Black" pitchFamily="34" charset="0"/>
              </a:rPr>
              <a:t> Semester</a:t>
            </a:r>
          </a:p>
          <a:p>
            <a:pPr algn="ctr"/>
            <a:r>
              <a:rPr lang="en-US" dirty="0" smtClean="0">
                <a:solidFill>
                  <a:schemeClr val="tx1"/>
                </a:solidFill>
                <a:latin typeface="Arial Black" pitchFamily="34" charset="0"/>
              </a:rPr>
              <a:t>Department of Physics</a:t>
            </a:r>
          </a:p>
          <a:p>
            <a:pPr algn="ctr"/>
            <a:r>
              <a:rPr lang="en-US" dirty="0" smtClean="0">
                <a:solidFill>
                  <a:schemeClr val="tx1"/>
                </a:solidFill>
                <a:latin typeface="Arial Black" pitchFamily="34" charset="0"/>
              </a:rPr>
              <a:t>Pub Kamrup College</a:t>
            </a:r>
            <a:endParaRPr lang="en-US" dirty="0">
              <a:solidFill>
                <a:schemeClr val="tx1"/>
              </a:solidFill>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0"/>
            <a:ext cx="8534400" cy="6019800"/>
          </a:xfrm>
        </p:spPr>
        <p:txBody>
          <a:bodyPr>
            <a:normAutofit lnSpcReduction="10000"/>
          </a:bodyPr>
          <a:lstStyle/>
          <a:p>
            <a:pPr>
              <a:buNone/>
            </a:pPr>
            <a:r>
              <a:rPr lang="en-US" dirty="0" smtClean="0">
                <a:solidFill>
                  <a:srgbClr val="FF0000"/>
                </a:solidFill>
                <a:latin typeface="Algerian" pitchFamily="82" charset="0"/>
              </a:rPr>
              <a:t>Haze: </a:t>
            </a:r>
            <a:r>
              <a:rPr lang="en-US" sz="2400" dirty="0" smtClean="0">
                <a:latin typeface="Arial" pitchFamily="34" charset="0"/>
                <a:cs typeface="Arial" pitchFamily="34" charset="0"/>
              </a:rPr>
              <a:t>Unlike fog or mist which are</a:t>
            </a:r>
          </a:p>
          <a:p>
            <a:pPr>
              <a:buNone/>
            </a:pPr>
            <a:r>
              <a:rPr lang="en-US" sz="2400" dirty="0" smtClean="0">
                <a:latin typeface="Arial" pitchFamily="34" charset="0"/>
                <a:cs typeface="Arial" pitchFamily="34" charset="0"/>
              </a:rPr>
              <a:t>Composed of water droplets, haze </a:t>
            </a:r>
          </a:p>
          <a:p>
            <a:pPr>
              <a:buNone/>
            </a:pPr>
            <a:r>
              <a:rPr lang="en-US" sz="2400" dirty="0" smtClean="0">
                <a:latin typeface="Arial" pitchFamily="34" charset="0"/>
                <a:cs typeface="Arial" pitchFamily="34" charset="0"/>
              </a:rPr>
              <a:t>Contains various particles, including </a:t>
            </a:r>
          </a:p>
          <a:p>
            <a:pPr>
              <a:buNone/>
            </a:pPr>
            <a:r>
              <a:rPr lang="en-US" sz="2400" dirty="0" smtClean="0">
                <a:latin typeface="Arial" pitchFamily="34" charset="0"/>
                <a:cs typeface="Arial" pitchFamily="34" charset="0"/>
              </a:rPr>
              <a:t>Dust, smoke pollutant.</a:t>
            </a:r>
          </a:p>
          <a:p>
            <a:pPr>
              <a:buNone/>
            </a:pPr>
            <a:endParaRPr lang="en-US"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a:buNone/>
            </a:pPr>
            <a:r>
              <a:rPr lang="en-US" i="1" dirty="0" smtClean="0">
                <a:solidFill>
                  <a:schemeClr val="accent1">
                    <a:lumMod val="50000"/>
                  </a:schemeClr>
                </a:solidFill>
                <a:latin typeface="Algerian" pitchFamily="82" charset="0"/>
                <a:cs typeface="Arial" pitchFamily="34" charset="0"/>
              </a:rPr>
              <a:t>Condition for haze formation:  </a:t>
            </a:r>
          </a:p>
          <a:p>
            <a:pPr marL="624078" indent="-514350">
              <a:buAutoNum type="arabicPeriod"/>
            </a:pPr>
            <a:r>
              <a:rPr lang="en-US" i="1" dirty="0" smtClean="0">
                <a:latin typeface="Arial Black" pitchFamily="34" charset="0"/>
                <a:cs typeface="Arial" pitchFamily="34" charset="0"/>
              </a:rPr>
              <a:t>Pollution: </a:t>
            </a:r>
            <a:r>
              <a:rPr lang="en-US" sz="2400" dirty="0" smtClean="0">
                <a:latin typeface="Arial" pitchFamily="34" charset="0"/>
                <a:cs typeface="Arial" pitchFamily="34" charset="0"/>
              </a:rPr>
              <a:t>Haze is formed when accumulation of pollutant emitted from various industrial processes, vehicle emission, agricultural and biomass is burning.</a:t>
            </a:r>
          </a:p>
          <a:p>
            <a:pPr marL="566928" indent="-457200">
              <a:buAutoNum type="arabicPeriod"/>
            </a:pPr>
            <a:r>
              <a:rPr lang="en-US" sz="2400" i="1" dirty="0" smtClean="0">
                <a:latin typeface="Arial Black" pitchFamily="34" charset="0"/>
                <a:cs typeface="Arial" pitchFamily="34" charset="0"/>
              </a:rPr>
              <a:t>Geographical features: </a:t>
            </a:r>
            <a:r>
              <a:rPr lang="en-US" sz="2400" dirty="0" smtClean="0">
                <a:latin typeface="Arial" pitchFamily="34" charset="0"/>
                <a:cs typeface="Arial" pitchFamily="34" charset="0"/>
              </a:rPr>
              <a:t>Valleys, mountains influence the formation and distribution of haze. Valleys and mountains can trap pollutant leading to accumulation of haze. </a:t>
            </a:r>
            <a:endParaRPr lang="en-US" sz="2400" dirty="0">
              <a:latin typeface="Arial" pitchFamily="34" charset="0"/>
              <a:cs typeface="Arial" pitchFamily="34" charset="0"/>
            </a:endParaRPr>
          </a:p>
        </p:txBody>
      </p:sp>
      <p:pic>
        <p:nvPicPr>
          <p:cNvPr id="6146" name="Picture 2" descr="C:\Users\Aneek\Desktop\New folder\haze.jpg"/>
          <p:cNvPicPr>
            <a:picLocks noChangeAspect="1" noChangeArrowheads="1"/>
          </p:cNvPicPr>
          <p:nvPr/>
        </p:nvPicPr>
        <p:blipFill>
          <a:blip r:embed="rId2"/>
          <a:srcRect/>
          <a:stretch>
            <a:fillRect/>
          </a:stretch>
        </p:blipFill>
        <p:spPr bwMode="auto">
          <a:xfrm>
            <a:off x="5562600" y="228600"/>
            <a:ext cx="3280135" cy="2667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
            <a:ext cx="8686800" cy="6019800"/>
          </a:xfrm>
        </p:spPr>
        <p:txBody>
          <a:bodyPr>
            <a:normAutofit/>
          </a:bodyPr>
          <a:lstStyle/>
          <a:p>
            <a:pPr>
              <a:buNone/>
            </a:pPr>
            <a:r>
              <a:rPr lang="en-US" dirty="0" smtClean="0">
                <a:solidFill>
                  <a:srgbClr val="FF0000"/>
                </a:solidFill>
                <a:latin typeface="Algerian" pitchFamily="82" charset="0"/>
              </a:rPr>
              <a:t>Precipitation:</a:t>
            </a:r>
            <a:r>
              <a:rPr lang="en-US" sz="2400" dirty="0" smtClean="0">
                <a:solidFill>
                  <a:srgbClr val="FF0000"/>
                </a:solidFill>
                <a:latin typeface="Arial" pitchFamily="34" charset="0"/>
                <a:cs typeface="Arial" pitchFamily="34" charset="0"/>
              </a:rPr>
              <a:t> </a:t>
            </a:r>
            <a:r>
              <a:rPr lang="en-US" sz="2400" dirty="0" smtClean="0">
                <a:latin typeface="Arial" pitchFamily="34" charset="0"/>
                <a:cs typeface="Arial" pitchFamily="34" charset="0"/>
              </a:rPr>
              <a:t>It refers to any</a:t>
            </a:r>
          </a:p>
          <a:p>
            <a:pPr>
              <a:buNone/>
            </a:pPr>
            <a:r>
              <a:rPr lang="en-US" sz="2400" dirty="0" smtClean="0">
                <a:latin typeface="Arial" pitchFamily="34" charset="0"/>
                <a:cs typeface="Arial" pitchFamily="34" charset="0"/>
              </a:rPr>
              <a:t> form of water or solid particles</a:t>
            </a:r>
          </a:p>
          <a:p>
            <a:pPr>
              <a:buNone/>
            </a:pPr>
            <a:r>
              <a:rPr lang="en-US" sz="2400" dirty="0" smtClean="0">
                <a:latin typeface="Arial" pitchFamily="34" charset="0"/>
                <a:cs typeface="Arial" pitchFamily="34" charset="0"/>
              </a:rPr>
              <a:t>That all from the earth’s atmosphere</a:t>
            </a:r>
          </a:p>
          <a:p>
            <a:pPr>
              <a:buNone/>
            </a:pPr>
            <a:r>
              <a:rPr lang="en-US" sz="2400" dirty="0" smtClean="0">
                <a:latin typeface="Arial" pitchFamily="34" charset="0"/>
                <a:cs typeface="Arial" pitchFamily="34" charset="0"/>
              </a:rPr>
              <a:t>To the surface</a:t>
            </a:r>
            <a:r>
              <a:rPr lang="en-US" sz="2400" i="1" dirty="0" smtClean="0">
                <a:solidFill>
                  <a:schemeClr val="accent2">
                    <a:lumMod val="75000"/>
                  </a:schemeClr>
                </a:solidFill>
                <a:latin typeface="Arial Black" pitchFamily="34" charset="0"/>
                <a:cs typeface="Arial" pitchFamily="34" charset="0"/>
              </a:rPr>
              <a:t>. It occurs when </a:t>
            </a:r>
          </a:p>
          <a:p>
            <a:pPr>
              <a:buNone/>
            </a:pPr>
            <a:r>
              <a:rPr lang="en-US" sz="2400" i="1" dirty="0" smtClean="0">
                <a:solidFill>
                  <a:schemeClr val="accent2">
                    <a:lumMod val="75000"/>
                  </a:schemeClr>
                </a:solidFill>
                <a:latin typeface="Arial Black" pitchFamily="34" charset="0"/>
                <a:cs typeface="Arial" pitchFamily="34" charset="0"/>
              </a:rPr>
              <a:t>Moisture in the atmosphere </a:t>
            </a:r>
          </a:p>
          <a:p>
            <a:pPr>
              <a:buNone/>
            </a:pPr>
            <a:r>
              <a:rPr lang="en-US" sz="2400" i="1" dirty="0" smtClean="0">
                <a:solidFill>
                  <a:schemeClr val="accent2">
                    <a:lumMod val="75000"/>
                  </a:schemeClr>
                </a:solidFill>
                <a:latin typeface="Arial Black" pitchFamily="34" charset="0"/>
                <a:cs typeface="Arial" pitchFamily="34" charset="0"/>
              </a:rPr>
              <a:t>Condenses and forms larger </a:t>
            </a:r>
          </a:p>
          <a:p>
            <a:pPr>
              <a:buNone/>
            </a:pPr>
            <a:r>
              <a:rPr lang="en-US" sz="2400" i="1" dirty="0" smtClean="0">
                <a:solidFill>
                  <a:schemeClr val="accent2">
                    <a:lumMod val="75000"/>
                  </a:schemeClr>
                </a:solidFill>
                <a:latin typeface="Arial Black" pitchFamily="34" charset="0"/>
                <a:cs typeface="Arial" pitchFamily="34" charset="0"/>
              </a:rPr>
              <a:t>Droplets that become heavy</a:t>
            </a:r>
          </a:p>
          <a:p>
            <a:pPr>
              <a:buNone/>
            </a:pPr>
            <a:r>
              <a:rPr lang="en-US" sz="2400" i="1" dirty="0" smtClean="0">
                <a:solidFill>
                  <a:schemeClr val="accent2">
                    <a:lumMod val="75000"/>
                  </a:schemeClr>
                </a:solidFill>
                <a:latin typeface="Arial Black" pitchFamily="34" charset="0"/>
                <a:cs typeface="Arial" pitchFamily="34" charset="0"/>
              </a:rPr>
              <a:t> enough To fall under the influence of gravity</a:t>
            </a:r>
            <a:r>
              <a:rPr lang="en-US" sz="2400" i="1" dirty="0" smtClean="0">
                <a:solidFill>
                  <a:schemeClr val="accent3"/>
                </a:solidFill>
                <a:latin typeface="Arial" pitchFamily="34" charset="0"/>
                <a:cs typeface="Arial" pitchFamily="34" charset="0"/>
              </a:rPr>
              <a:t>.</a:t>
            </a:r>
          </a:p>
          <a:p>
            <a:pPr>
              <a:buNone/>
            </a:pPr>
            <a:r>
              <a:rPr lang="en-US" i="1" dirty="0" smtClean="0">
                <a:solidFill>
                  <a:srgbClr val="FF0000"/>
                </a:solidFill>
                <a:latin typeface="Algerian" pitchFamily="82" charset="0"/>
              </a:rPr>
              <a:t>Mechanism of precipitation:</a:t>
            </a:r>
          </a:p>
          <a:p>
            <a:pPr>
              <a:buNone/>
            </a:pPr>
            <a:r>
              <a:rPr lang="en-IN" sz="2400" dirty="0" smtClean="0">
                <a:latin typeface="Arial" pitchFamily="34" charset="0"/>
                <a:cs typeface="Arial" pitchFamily="34" charset="0"/>
              </a:rPr>
              <a:t>1</a:t>
            </a:r>
            <a:r>
              <a:rPr lang="en-IN" sz="2400" dirty="0" smtClean="0">
                <a:solidFill>
                  <a:schemeClr val="accent2"/>
                </a:solidFill>
                <a:latin typeface="Arial" pitchFamily="34" charset="0"/>
                <a:cs typeface="Arial" pitchFamily="34" charset="0"/>
              </a:rPr>
              <a:t>.</a:t>
            </a:r>
            <a:r>
              <a:rPr lang="en-US" sz="2400" b="1" dirty="0" smtClean="0">
                <a:solidFill>
                  <a:schemeClr val="accent2"/>
                </a:solidFill>
              </a:rPr>
              <a:t> </a:t>
            </a:r>
            <a:r>
              <a:rPr lang="en-US" sz="2400" b="1" dirty="0" smtClean="0">
                <a:solidFill>
                  <a:schemeClr val="accent2"/>
                </a:solidFill>
                <a:latin typeface="Arial" pitchFamily="34" charset="0"/>
                <a:cs typeface="Arial" pitchFamily="34" charset="0"/>
              </a:rPr>
              <a:t>Moisture Evaporation</a:t>
            </a:r>
            <a:r>
              <a:rPr lang="en-US" sz="2400" dirty="0" smtClean="0">
                <a:latin typeface="Arial" pitchFamily="34" charset="0"/>
                <a:cs typeface="Arial" pitchFamily="34" charset="0"/>
              </a:rPr>
              <a:t>: It all begins with the evaporation of water from various sources such as oceans, lakes, rivers, and even plants. Solar energy heats the Earth's surface, causing water molecules to transition from liquid to vapor form and rise into the atmosphere.</a:t>
            </a:r>
          </a:p>
          <a:p>
            <a:pPr>
              <a:buNone/>
            </a:pPr>
            <a:endParaRPr lang="en-US" sz="2400" dirty="0">
              <a:latin typeface="Arial" pitchFamily="34" charset="0"/>
              <a:cs typeface="Arial" pitchFamily="34" charset="0"/>
            </a:endParaRPr>
          </a:p>
        </p:txBody>
      </p:sp>
      <p:pic>
        <p:nvPicPr>
          <p:cNvPr id="7170" name="Picture 2" descr="C:\Users\Aneek\Desktop\New folder\Precipitation.jpg"/>
          <p:cNvPicPr>
            <a:picLocks noChangeAspect="1" noChangeArrowheads="1"/>
          </p:cNvPicPr>
          <p:nvPr/>
        </p:nvPicPr>
        <p:blipFill>
          <a:blip r:embed="rId2"/>
          <a:srcRect/>
          <a:stretch>
            <a:fillRect/>
          </a:stretch>
        </p:blipFill>
        <p:spPr bwMode="auto">
          <a:xfrm>
            <a:off x="5562600" y="228600"/>
            <a:ext cx="3352800" cy="2514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534400" cy="6096000"/>
          </a:xfrm>
        </p:spPr>
        <p:txBody>
          <a:bodyPr>
            <a:normAutofit/>
          </a:bodyPr>
          <a:lstStyle/>
          <a:p>
            <a:pPr>
              <a:buNone/>
            </a:pPr>
            <a:r>
              <a:rPr lang="en-IN" sz="2400" dirty="0" smtClean="0">
                <a:latin typeface="Arial" pitchFamily="34" charset="0"/>
                <a:cs typeface="Arial" pitchFamily="34" charset="0"/>
              </a:rPr>
              <a:t>2.</a:t>
            </a:r>
            <a:r>
              <a:rPr lang="en-US" sz="2400" b="1" dirty="0" smtClean="0">
                <a:latin typeface="Arial" pitchFamily="34" charset="0"/>
                <a:cs typeface="Arial" pitchFamily="34" charset="0"/>
              </a:rPr>
              <a:t> </a:t>
            </a:r>
            <a:r>
              <a:rPr lang="en-US" sz="2400" b="1" i="1" dirty="0" smtClean="0">
                <a:solidFill>
                  <a:srgbClr val="C00000"/>
                </a:solidFill>
                <a:latin typeface="Arial" pitchFamily="34" charset="0"/>
                <a:cs typeface="Arial" pitchFamily="34" charset="0"/>
              </a:rPr>
              <a:t>Atmospheric Moisture</a:t>
            </a:r>
            <a:r>
              <a:rPr lang="en-US" sz="2400" dirty="0" smtClean="0">
                <a:latin typeface="Arial" pitchFamily="34" charset="0"/>
                <a:cs typeface="Arial" pitchFamily="34" charset="0"/>
              </a:rPr>
              <a:t>: The water vapor rises into the atmosphere, where it encounters cooler temperatures at higher altitudes. As the air cools, it reaches its saturation point, and the water vapor condenses into tiny water droplets or ice crystals. This process forms clouds.</a:t>
            </a:r>
          </a:p>
          <a:p>
            <a:pPr>
              <a:buNone/>
            </a:pPr>
            <a:r>
              <a:rPr lang="en-US" sz="2400" b="1" dirty="0" smtClean="0">
                <a:latin typeface="Arial" pitchFamily="34" charset="0"/>
                <a:cs typeface="Arial" pitchFamily="34" charset="0"/>
              </a:rPr>
              <a:t>3.</a:t>
            </a:r>
            <a:r>
              <a:rPr lang="en-US" sz="2400" b="1" i="1" dirty="0" smtClean="0">
                <a:solidFill>
                  <a:srgbClr val="FF0000"/>
                </a:solidFill>
                <a:latin typeface="Arial" pitchFamily="34" charset="0"/>
                <a:cs typeface="Arial" pitchFamily="34" charset="0"/>
              </a:rPr>
              <a:t>Cloud Formation</a:t>
            </a:r>
            <a:r>
              <a:rPr lang="en-US" sz="2400" dirty="0" smtClean="0">
                <a:latin typeface="Arial" pitchFamily="34" charset="0"/>
                <a:cs typeface="Arial" pitchFamily="34" charset="0"/>
              </a:rPr>
              <a:t>: Clouds consist of countless water droplets or ice crystals suspended in the air. These droplets or crystals may collide and combine to form larger droplets or snowflakes under certain conditions.</a:t>
            </a:r>
          </a:p>
          <a:p>
            <a:pPr>
              <a:buNone/>
            </a:pPr>
            <a:endParaRPr lang="en-US" sz="2400" dirty="0" smtClean="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0"/>
            <a:ext cx="8382000" cy="6096000"/>
          </a:xfrm>
        </p:spPr>
        <p:txBody>
          <a:bodyPr>
            <a:normAutofit lnSpcReduction="10000"/>
          </a:bodyPr>
          <a:lstStyle/>
          <a:p>
            <a:pPr>
              <a:buNone/>
            </a:pPr>
            <a:r>
              <a:rPr lang="en-US" dirty="0" smtClean="0">
                <a:solidFill>
                  <a:srgbClr val="FF0000"/>
                </a:solidFill>
                <a:latin typeface="Algerian" pitchFamily="82" charset="0"/>
              </a:rPr>
              <a:t>Classification of precipitation:</a:t>
            </a:r>
          </a:p>
          <a:p>
            <a:pPr>
              <a:buNone/>
            </a:pPr>
            <a:endParaRPr lang="en-US" dirty="0" smtClean="0">
              <a:solidFill>
                <a:srgbClr val="FF0000"/>
              </a:solidFill>
              <a:latin typeface="Algerian" pitchFamily="82" charset="0"/>
            </a:endParaRPr>
          </a:p>
          <a:p>
            <a:pPr>
              <a:buNone/>
            </a:pPr>
            <a:endParaRPr lang="en-US" dirty="0" smtClean="0">
              <a:solidFill>
                <a:srgbClr val="FF0000"/>
              </a:solidFill>
              <a:latin typeface="Algerian" pitchFamily="82" charset="0"/>
            </a:endParaRPr>
          </a:p>
          <a:p>
            <a:pPr>
              <a:buNone/>
            </a:pPr>
            <a:endParaRPr lang="en-US" dirty="0" smtClean="0">
              <a:solidFill>
                <a:srgbClr val="FF0000"/>
              </a:solidFill>
              <a:latin typeface="Algerian" pitchFamily="82" charset="0"/>
            </a:endParaRPr>
          </a:p>
          <a:p>
            <a:pPr>
              <a:buNone/>
            </a:pPr>
            <a:endParaRPr lang="en-US" dirty="0" smtClean="0">
              <a:solidFill>
                <a:srgbClr val="FF0000"/>
              </a:solidFill>
              <a:latin typeface="Algerian" pitchFamily="82" charset="0"/>
            </a:endParaRPr>
          </a:p>
          <a:p>
            <a:pPr>
              <a:buNone/>
            </a:pPr>
            <a:endParaRPr lang="en-US" dirty="0" smtClean="0">
              <a:solidFill>
                <a:srgbClr val="FF0000"/>
              </a:solidFill>
              <a:latin typeface="Algerian" pitchFamily="82" charset="0"/>
            </a:endParaRPr>
          </a:p>
          <a:p>
            <a:pPr>
              <a:buNone/>
            </a:pPr>
            <a:endParaRPr lang="en-US" dirty="0" smtClean="0">
              <a:solidFill>
                <a:srgbClr val="FF0000"/>
              </a:solidFill>
              <a:latin typeface="Algerian" pitchFamily="82" charset="0"/>
            </a:endParaRPr>
          </a:p>
          <a:p>
            <a:pPr>
              <a:buNone/>
            </a:pPr>
            <a:endParaRPr lang="en-US" dirty="0" smtClean="0">
              <a:solidFill>
                <a:srgbClr val="FF0000"/>
              </a:solidFill>
              <a:latin typeface="Algerian" pitchFamily="82" charset="0"/>
            </a:endParaRPr>
          </a:p>
          <a:p>
            <a:pPr>
              <a:buNone/>
            </a:pPr>
            <a:r>
              <a:rPr lang="en-US" sz="2400" i="1" dirty="0" smtClean="0">
                <a:latin typeface="Arial Black" pitchFamily="34" charset="0"/>
                <a:cs typeface="Arial" pitchFamily="34" charset="0"/>
              </a:rPr>
              <a:t>As a Solid state state, Precipitation can be classified as:</a:t>
            </a:r>
          </a:p>
          <a:p>
            <a:pPr marL="566928" indent="-457200">
              <a:buAutoNum type="arabicPeriod"/>
            </a:pPr>
            <a:r>
              <a:rPr lang="en-US" sz="2400" dirty="0" smtClean="0">
                <a:solidFill>
                  <a:schemeClr val="accent4">
                    <a:lumMod val="75000"/>
                  </a:schemeClr>
                </a:solidFill>
                <a:latin typeface="Arial" pitchFamily="34" charset="0"/>
                <a:cs typeface="Arial" pitchFamily="34" charset="0"/>
              </a:rPr>
              <a:t>Hail</a:t>
            </a:r>
          </a:p>
          <a:p>
            <a:pPr marL="566928" indent="-457200">
              <a:buAutoNum type="arabicPeriod"/>
            </a:pPr>
            <a:r>
              <a:rPr lang="en-US" sz="2400" dirty="0" smtClean="0">
                <a:solidFill>
                  <a:schemeClr val="accent4">
                    <a:lumMod val="75000"/>
                  </a:schemeClr>
                </a:solidFill>
                <a:latin typeface="Arial" pitchFamily="34" charset="0"/>
                <a:cs typeface="Arial" pitchFamily="34" charset="0"/>
              </a:rPr>
              <a:t>Sleet</a:t>
            </a:r>
          </a:p>
          <a:p>
            <a:pPr marL="566928" indent="-457200">
              <a:buAutoNum type="arabicPeriod"/>
            </a:pPr>
            <a:r>
              <a:rPr lang="en-US" sz="2400" dirty="0" smtClean="0">
                <a:solidFill>
                  <a:schemeClr val="accent4">
                    <a:lumMod val="75000"/>
                  </a:schemeClr>
                </a:solidFill>
                <a:latin typeface="Arial" pitchFamily="34" charset="0"/>
                <a:cs typeface="Arial" pitchFamily="34" charset="0"/>
              </a:rPr>
              <a:t>Snow </a:t>
            </a:r>
          </a:p>
          <a:p>
            <a:pPr marL="566928" indent="-457200">
              <a:buAutoNum type="arabicPeriod"/>
            </a:pPr>
            <a:r>
              <a:rPr lang="en-US" sz="2400" dirty="0" smtClean="0">
                <a:solidFill>
                  <a:schemeClr val="accent4">
                    <a:lumMod val="75000"/>
                  </a:schemeClr>
                </a:solidFill>
                <a:latin typeface="Arial" pitchFamily="34" charset="0"/>
                <a:cs typeface="Arial" pitchFamily="34" charset="0"/>
              </a:rPr>
              <a:t>Glaze</a:t>
            </a:r>
          </a:p>
          <a:p>
            <a:pPr>
              <a:buNone/>
            </a:pPr>
            <a:endParaRPr lang="en-US" sz="2400" dirty="0">
              <a:latin typeface="Arial" pitchFamily="34" charset="0"/>
              <a:cs typeface="Arial" pitchFamily="34" charset="0"/>
            </a:endParaRPr>
          </a:p>
        </p:txBody>
      </p:sp>
      <p:pic>
        <p:nvPicPr>
          <p:cNvPr id="8194" name="Picture 2" descr="C:\Users\Aneek\Desktop\New folder\types-of-precipitation.jpg"/>
          <p:cNvPicPr>
            <a:picLocks noChangeAspect="1" noChangeArrowheads="1"/>
          </p:cNvPicPr>
          <p:nvPr/>
        </p:nvPicPr>
        <p:blipFill>
          <a:blip r:embed="rId2"/>
          <a:srcRect/>
          <a:stretch>
            <a:fillRect/>
          </a:stretch>
        </p:blipFill>
        <p:spPr bwMode="auto">
          <a:xfrm>
            <a:off x="2133600" y="685800"/>
            <a:ext cx="4701442" cy="2667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534400" cy="6096000"/>
          </a:xfrm>
        </p:spPr>
        <p:txBody>
          <a:bodyPr>
            <a:normAutofit/>
          </a:bodyPr>
          <a:lstStyle/>
          <a:p>
            <a:pPr>
              <a:buNone/>
            </a:pPr>
            <a:r>
              <a:rPr lang="en-US" sz="2400" i="1" dirty="0" smtClean="0">
                <a:latin typeface="Arial Black" pitchFamily="34" charset="0"/>
                <a:cs typeface="Arial" pitchFamily="34" charset="0"/>
              </a:rPr>
              <a:t>As a liquid state </a:t>
            </a:r>
            <a:r>
              <a:rPr lang="en-US" sz="2400" i="1" dirty="0" err="1" smtClean="0">
                <a:latin typeface="Arial Black" pitchFamily="34" charset="0"/>
                <a:cs typeface="Arial" pitchFamily="34" charset="0"/>
              </a:rPr>
              <a:t>state</a:t>
            </a:r>
            <a:r>
              <a:rPr lang="en-US" sz="2400" i="1" dirty="0" smtClean="0">
                <a:latin typeface="Arial Black" pitchFamily="34" charset="0"/>
                <a:cs typeface="Arial" pitchFamily="34" charset="0"/>
              </a:rPr>
              <a:t>, Precipitation can be </a:t>
            </a:r>
          </a:p>
          <a:p>
            <a:pPr>
              <a:buNone/>
            </a:pPr>
            <a:r>
              <a:rPr lang="en-US" sz="2400" i="1" dirty="0" smtClean="0">
                <a:latin typeface="Arial Black" pitchFamily="34" charset="0"/>
                <a:cs typeface="Arial" pitchFamily="34" charset="0"/>
              </a:rPr>
              <a:t>Classified as:</a:t>
            </a:r>
          </a:p>
          <a:p>
            <a:pPr marL="566928" indent="-457200">
              <a:buAutoNum type="arabicPeriod"/>
            </a:pPr>
            <a:r>
              <a:rPr lang="en-US" sz="2400" i="1" dirty="0" smtClean="0">
                <a:solidFill>
                  <a:schemeClr val="accent1">
                    <a:lumMod val="75000"/>
                  </a:schemeClr>
                </a:solidFill>
                <a:latin typeface="Arial" pitchFamily="34" charset="0"/>
                <a:cs typeface="Arial" pitchFamily="34" charset="0"/>
              </a:rPr>
              <a:t>Drizzle</a:t>
            </a:r>
          </a:p>
          <a:p>
            <a:pPr marL="566928" indent="-457200">
              <a:buAutoNum type="arabicPeriod"/>
            </a:pPr>
            <a:r>
              <a:rPr lang="en-US" sz="2400" i="1" dirty="0" smtClean="0">
                <a:solidFill>
                  <a:schemeClr val="accent1">
                    <a:lumMod val="75000"/>
                  </a:schemeClr>
                </a:solidFill>
                <a:latin typeface="Arial" pitchFamily="34" charset="0"/>
                <a:cs typeface="Arial" pitchFamily="34" charset="0"/>
              </a:rPr>
              <a:t>Rain</a:t>
            </a:r>
          </a:p>
          <a:p>
            <a:pPr marL="566928" indent="-457200">
              <a:buNone/>
            </a:pPr>
            <a:endParaRPr lang="en-US" sz="2400" dirty="0" smtClean="0">
              <a:solidFill>
                <a:schemeClr val="accent1">
                  <a:lumMod val="75000"/>
                </a:schemeClr>
              </a:solidFill>
              <a:latin typeface="Arial" pitchFamily="34" charset="0"/>
              <a:cs typeface="Arial" pitchFamily="34" charset="0"/>
            </a:endParaRPr>
          </a:p>
          <a:p>
            <a:pPr marL="566928" indent="-457200">
              <a:buNone/>
            </a:pPr>
            <a:r>
              <a:rPr lang="en-US" i="1" dirty="0" smtClean="0">
                <a:solidFill>
                  <a:srgbClr val="FF0000"/>
                </a:solidFill>
                <a:latin typeface="Arial" pitchFamily="34" charset="0"/>
                <a:cs typeface="Arial" pitchFamily="34" charset="0"/>
              </a:rPr>
              <a:t>Snow fall: </a:t>
            </a:r>
            <a:r>
              <a:rPr lang="en-US" sz="2400" dirty="0" smtClean="0">
                <a:latin typeface="Arial" pitchFamily="34" charset="0"/>
                <a:cs typeface="Arial" pitchFamily="34" charset="0"/>
              </a:rPr>
              <a:t>Snow fall is common</a:t>
            </a:r>
          </a:p>
          <a:p>
            <a:pPr marL="566928" indent="-457200">
              <a:buNone/>
            </a:pPr>
            <a:r>
              <a:rPr lang="en-US" sz="2400" dirty="0" smtClean="0">
                <a:latin typeface="Arial" pitchFamily="34" charset="0"/>
                <a:cs typeface="Arial" pitchFamily="34" charset="0"/>
              </a:rPr>
              <a:t>Occurrence in region with cold </a:t>
            </a:r>
          </a:p>
          <a:p>
            <a:pPr marL="566928" indent="-457200">
              <a:buNone/>
            </a:pPr>
            <a:r>
              <a:rPr lang="en-US" sz="2400" dirty="0" smtClean="0">
                <a:latin typeface="Arial" pitchFamily="34" charset="0"/>
                <a:cs typeface="Arial" pitchFamily="34" charset="0"/>
              </a:rPr>
              <a:t>Climate.</a:t>
            </a:r>
          </a:p>
          <a:p>
            <a:pPr marL="566928" indent="-457200">
              <a:buNone/>
            </a:pPr>
            <a:r>
              <a:rPr lang="en-US" sz="2400" dirty="0" smtClean="0">
                <a:solidFill>
                  <a:schemeClr val="tx1">
                    <a:lumMod val="75000"/>
                    <a:lumOff val="25000"/>
                  </a:schemeClr>
                </a:solidFill>
                <a:latin typeface="Arial Black" pitchFamily="34" charset="0"/>
                <a:cs typeface="Arial" pitchFamily="34" charset="0"/>
              </a:rPr>
              <a:t>Process of Snow fall involves </a:t>
            </a:r>
          </a:p>
          <a:p>
            <a:pPr marL="566928" indent="-457200">
              <a:buNone/>
            </a:pPr>
            <a:r>
              <a:rPr lang="en-US" sz="2400" dirty="0" smtClean="0">
                <a:solidFill>
                  <a:schemeClr val="tx1">
                    <a:lumMod val="75000"/>
                    <a:lumOff val="25000"/>
                  </a:schemeClr>
                </a:solidFill>
                <a:latin typeface="Arial Black" pitchFamily="34" charset="0"/>
                <a:cs typeface="Arial" pitchFamily="34" charset="0"/>
              </a:rPr>
              <a:t>Several stages:</a:t>
            </a:r>
          </a:p>
          <a:p>
            <a:pPr marL="566928" indent="-457200">
              <a:buNone/>
            </a:pPr>
            <a:r>
              <a:rPr lang="en-US" sz="2400" dirty="0" smtClean="0">
                <a:solidFill>
                  <a:schemeClr val="accent2">
                    <a:lumMod val="50000"/>
                  </a:schemeClr>
                </a:solidFill>
                <a:latin typeface="Arial Black" pitchFamily="34" charset="0"/>
                <a:cs typeface="Arial" pitchFamily="34" charset="0"/>
              </a:rPr>
              <a:t>1.Formation of ice</a:t>
            </a:r>
          </a:p>
          <a:p>
            <a:pPr marL="566928" indent="-457200">
              <a:buNone/>
            </a:pPr>
            <a:r>
              <a:rPr lang="en-US" sz="2400" dirty="0" smtClean="0">
                <a:solidFill>
                  <a:schemeClr val="accent2">
                    <a:lumMod val="50000"/>
                  </a:schemeClr>
                </a:solidFill>
                <a:latin typeface="Arial Black" pitchFamily="34" charset="0"/>
                <a:cs typeface="Arial" pitchFamily="34" charset="0"/>
              </a:rPr>
              <a:t>Crystal: </a:t>
            </a:r>
            <a:r>
              <a:rPr lang="en-US" sz="2400" dirty="0" smtClean="0">
                <a:latin typeface="Arial" pitchFamily="34" charset="0"/>
                <a:cs typeface="Arial" pitchFamily="34" charset="0"/>
              </a:rPr>
              <a:t>When temperature are below freezing point, water </a:t>
            </a:r>
          </a:p>
          <a:p>
            <a:pPr marL="566928" indent="-457200">
              <a:buNone/>
            </a:pPr>
            <a:r>
              <a:rPr lang="en-US" sz="2400" dirty="0" err="1" smtClean="0">
                <a:latin typeface="Arial" pitchFamily="34" charset="0"/>
                <a:cs typeface="Arial" pitchFamily="34" charset="0"/>
              </a:rPr>
              <a:t>Vapours</a:t>
            </a:r>
            <a:r>
              <a:rPr lang="en-US" sz="2400" dirty="0" smtClean="0">
                <a:latin typeface="Arial" pitchFamily="34" charset="0"/>
                <a:cs typeface="Arial" pitchFamily="34" charset="0"/>
              </a:rPr>
              <a:t> condense into tiny particles forming ice crystal.</a:t>
            </a:r>
          </a:p>
        </p:txBody>
      </p:sp>
      <p:pic>
        <p:nvPicPr>
          <p:cNvPr id="9219" name="Picture 3" descr="C:\Users\Aneek\Desktop\New folder\snow fall2.jpg"/>
          <p:cNvPicPr>
            <a:picLocks noChangeAspect="1" noChangeArrowheads="1"/>
          </p:cNvPicPr>
          <p:nvPr/>
        </p:nvPicPr>
        <p:blipFill>
          <a:blip r:embed="rId2"/>
          <a:srcRect/>
          <a:stretch>
            <a:fillRect/>
          </a:stretch>
        </p:blipFill>
        <p:spPr bwMode="auto">
          <a:xfrm>
            <a:off x="5334000" y="2438400"/>
            <a:ext cx="3417349" cy="251459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
            <a:ext cx="8686800" cy="6019800"/>
          </a:xfrm>
        </p:spPr>
        <p:txBody>
          <a:bodyPr>
            <a:normAutofit/>
          </a:bodyPr>
          <a:lstStyle/>
          <a:p>
            <a:pPr>
              <a:buNone/>
            </a:pPr>
            <a:r>
              <a:rPr lang="en-US" sz="2400" dirty="0" smtClean="0">
                <a:solidFill>
                  <a:schemeClr val="accent2">
                    <a:lumMod val="75000"/>
                  </a:schemeClr>
                </a:solidFill>
                <a:latin typeface="Arial" pitchFamily="34" charset="0"/>
                <a:cs typeface="Arial" pitchFamily="34" charset="0"/>
              </a:rPr>
              <a:t>2.Growth of snow flakes: </a:t>
            </a:r>
            <a:r>
              <a:rPr lang="en-US" sz="2400" dirty="0" smtClean="0">
                <a:latin typeface="Arial" pitchFamily="34" charset="0"/>
                <a:cs typeface="Arial" pitchFamily="34" charset="0"/>
              </a:rPr>
              <a:t>As the </a:t>
            </a:r>
          </a:p>
          <a:p>
            <a:pPr>
              <a:buNone/>
            </a:pPr>
            <a:r>
              <a:rPr lang="en-US" sz="2400" dirty="0" smtClean="0">
                <a:latin typeface="Arial" pitchFamily="34" charset="0"/>
                <a:cs typeface="Arial" pitchFamily="34" charset="0"/>
              </a:rPr>
              <a:t>Ice crystal move within the cloud</a:t>
            </a:r>
          </a:p>
          <a:p>
            <a:pPr>
              <a:buNone/>
            </a:pPr>
            <a:r>
              <a:rPr lang="en-US" sz="2400" dirty="0" smtClean="0">
                <a:latin typeface="Arial" pitchFamily="34" charset="0"/>
                <a:cs typeface="Arial" pitchFamily="34" charset="0"/>
              </a:rPr>
              <a:t>They may collide with each other </a:t>
            </a:r>
          </a:p>
          <a:p>
            <a:pPr>
              <a:buNone/>
            </a:pPr>
            <a:r>
              <a:rPr lang="en-US" sz="2400" dirty="0" smtClean="0">
                <a:latin typeface="Arial" pitchFamily="34" charset="0"/>
                <a:cs typeface="Arial" pitchFamily="34" charset="0"/>
              </a:rPr>
              <a:t>Merge forming snow flakes.</a:t>
            </a:r>
          </a:p>
          <a:p>
            <a:pPr>
              <a:buNone/>
            </a:pPr>
            <a:r>
              <a:rPr lang="en-US" sz="2400" dirty="0" smtClean="0">
                <a:latin typeface="Arial" pitchFamily="34" charset="0"/>
                <a:cs typeface="Arial" pitchFamily="34" charset="0"/>
              </a:rPr>
              <a:t>Size and shape of snow fall </a:t>
            </a:r>
          </a:p>
          <a:p>
            <a:pPr>
              <a:buNone/>
            </a:pPr>
            <a:r>
              <a:rPr lang="en-US" sz="2400" dirty="0" smtClean="0">
                <a:latin typeface="Arial" pitchFamily="34" charset="0"/>
                <a:cs typeface="Arial" pitchFamily="34" charset="0"/>
              </a:rPr>
              <a:t>Depends </a:t>
            </a:r>
            <a:r>
              <a:rPr lang="en-US" sz="2400" dirty="0" err="1" smtClean="0">
                <a:solidFill>
                  <a:srgbClr val="FF0000"/>
                </a:solidFill>
                <a:latin typeface="Arial" pitchFamily="34" charset="0"/>
                <a:cs typeface="Arial" pitchFamily="34" charset="0"/>
              </a:rPr>
              <a:t>temperature,humidity</a:t>
            </a:r>
            <a:endParaRPr lang="en-US" sz="2400" dirty="0" smtClean="0">
              <a:solidFill>
                <a:srgbClr val="FF0000"/>
              </a:solidFill>
              <a:latin typeface="Arial" pitchFamily="34" charset="0"/>
              <a:cs typeface="Arial" pitchFamily="34" charset="0"/>
            </a:endParaRPr>
          </a:p>
          <a:p>
            <a:pPr>
              <a:buNone/>
            </a:pPr>
            <a:r>
              <a:rPr lang="en-US" sz="2400" dirty="0" smtClean="0">
                <a:solidFill>
                  <a:srgbClr val="FF0000"/>
                </a:solidFill>
                <a:latin typeface="Arial" pitchFamily="34" charset="0"/>
                <a:cs typeface="Arial" pitchFamily="34" charset="0"/>
              </a:rPr>
              <a:t>And atmospheric pressure</a:t>
            </a:r>
            <a:r>
              <a:rPr lang="en-US" sz="2400" dirty="0" smtClean="0">
                <a:latin typeface="Arial" pitchFamily="34" charset="0"/>
                <a:cs typeface="Arial" pitchFamily="34" charset="0"/>
              </a:rPr>
              <a:t>.</a:t>
            </a:r>
          </a:p>
          <a:p>
            <a:pPr>
              <a:buNone/>
            </a:pPr>
            <a:endParaRPr lang="en-US" sz="2400" dirty="0" smtClean="0">
              <a:latin typeface="Arial" pitchFamily="34" charset="0"/>
              <a:cs typeface="Arial" pitchFamily="34" charset="0"/>
            </a:endParaRPr>
          </a:p>
          <a:p>
            <a:pPr>
              <a:buNone/>
            </a:pPr>
            <a:r>
              <a:rPr lang="en-US" sz="2400" dirty="0" smtClean="0">
                <a:solidFill>
                  <a:schemeClr val="accent3">
                    <a:lumMod val="75000"/>
                  </a:schemeClr>
                </a:solidFill>
                <a:latin typeface="Arial" pitchFamily="34" charset="0"/>
                <a:cs typeface="Arial" pitchFamily="34" charset="0"/>
              </a:rPr>
              <a:t>3. Fall to the ground</a:t>
            </a:r>
            <a:r>
              <a:rPr lang="en-US" sz="2400" dirty="0" smtClean="0">
                <a:latin typeface="Arial" pitchFamily="34" charset="0"/>
                <a:cs typeface="Arial" pitchFamily="34" charset="0"/>
              </a:rPr>
              <a:t>:</a:t>
            </a:r>
          </a:p>
          <a:p>
            <a:pPr>
              <a:buNone/>
            </a:pPr>
            <a:r>
              <a:rPr lang="en-US" sz="2400" dirty="0" smtClean="0">
                <a:latin typeface="Arial" pitchFamily="34" charset="0"/>
                <a:cs typeface="Arial" pitchFamily="34" charset="0"/>
              </a:rPr>
              <a:t>Once Snow fall becomes heavy </a:t>
            </a:r>
          </a:p>
          <a:p>
            <a:pPr>
              <a:buNone/>
            </a:pPr>
            <a:r>
              <a:rPr lang="en-US" sz="2400" dirty="0" smtClean="0">
                <a:latin typeface="Arial" pitchFamily="34" charset="0"/>
                <a:cs typeface="Arial" pitchFamily="34" charset="0"/>
              </a:rPr>
              <a:t>Enough they fall to the ground </a:t>
            </a:r>
          </a:p>
          <a:p>
            <a:pPr>
              <a:buNone/>
            </a:pPr>
            <a:r>
              <a:rPr lang="en-US" sz="2400" dirty="0" smtClean="0">
                <a:latin typeface="Arial" pitchFamily="34" charset="0"/>
                <a:cs typeface="Arial" pitchFamily="34" charset="0"/>
              </a:rPr>
              <a:t>Under the influence of gravity.</a:t>
            </a:r>
            <a:endParaRPr lang="en-US" sz="2400" dirty="0">
              <a:latin typeface="Arial" pitchFamily="34" charset="0"/>
              <a:cs typeface="Arial" pitchFamily="34" charset="0"/>
            </a:endParaRPr>
          </a:p>
        </p:txBody>
      </p:sp>
      <p:pic>
        <p:nvPicPr>
          <p:cNvPr id="10242" name="Picture 2" descr="C:\Users\Aneek\Desktop\New folder\snow 4.jpg"/>
          <p:cNvPicPr>
            <a:picLocks noChangeAspect="1" noChangeArrowheads="1"/>
          </p:cNvPicPr>
          <p:nvPr/>
        </p:nvPicPr>
        <p:blipFill>
          <a:blip r:embed="rId2"/>
          <a:srcRect/>
          <a:stretch>
            <a:fillRect/>
          </a:stretch>
        </p:blipFill>
        <p:spPr bwMode="auto">
          <a:xfrm>
            <a:off x="5029200" y="381000"/>
            <a:ext cx="3657600" cy="4800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86800" cy="5715000"/>
          </a:xfrm>
        </p:spPr>
        <p:txBody>
          <a:bodyPr/>
          <a:lstStyle/>
          <a:p>
            <a:pPr>
              <a:buNone/>
            </a:pPr>
            <a:r>
              <a:rPr lang="en-US" dirty="0" smtClean="0">
                <a:solidFill>
                  <a:srgbClr val="FF0000"/>
                </a:solidFill>
                <a:latin typeface="Algerian" pitchFamily="82" charset="0"/>
              </a:rPr>
              <a:t>Hail:</a:t>
            </a:r>
            <a:r>
              <a:rPr lang="en-US" dirty="0" smtClean="0">
                <a:latin typeface="Algerian" pitchFamily="82" charset="0"/>
              </a:rPr>
              <a:t> </a:t>
            </a:r>
            <a:r>
              <a:rPr lang="en-US" sz="2400" dirty="0" smtClean="0">
                <a:latin typeface="Arial" pitchFamily="34" charset="0"/>
                <a:cs typeface="Arial" pitchFamily="34" charset="0"/>
              </a:rPr>
              <a:t>Hail is a type of precipitation</a:t>
            </a:r>
          </a:p>
          <a:p>
            <a:pPr>
              <a:buNone/>
            </a:pPr>
            <a:r>
              <a:rPr lang="en-US" sz="2400" dirty="0" smtClean="0">
                <a:latin typeface="Arial" pitchFamily="34" charset="0"/>
                <a:cs typeface="Arial" pitchFamily="34" charset="0"/>
              </a:rPr>
              <a:t>That occurs during thunderstorms,</a:t>
            </a:r>
          </a:p>
          <a:p>
            <a:pPr>
              <a:buNone/>
            </a:pPr>
            <a:r>
              <a:rPr lang="en-US" sz="2400" dirty="0" smtClean="0">
                <a:latin typeface="Arial" pitchFamily="34" charset="0"/>
                <a:cs typeface="Arial" pitchFamily="34" charset="0"/>
              </a:rPr>
              <a:t>Characterized by ice pellets falling </a:t>
            </a:r>
          </a:p>
          <a:p>
            <a:pPr>
              <a:buNone/>
            </a:pPr>
            <a:r>
              <a:rPr lang="en-US" sz="2400" dirty="0" smtClean="0">
                <a:latin typeface="Arial" pitchFamily="34" charset="0"/>
                <a:cs typeface="Arial" pitchFamily="34" charset="0"/>
              </a:rPr>
              <a:t>From the sky.</a:t>
            </a:r>
          </a:p>
          <a:p>
            <a:pPr>
              <a:buNone/>
            </a:pPr>
            <a:r>
              <a:rPr lang="en-US" sz="2400" i="1" dirty="0" smtClean="0">
                <a:solidFill>
                  <a:schemeClr val="accent1">
                    <a:lumMod val="75000"/>
                  </a:schemeClr>
                </a:solidFill>
                <a:latin typeface="Arial Black" pitchFamily="34" charset="0"/>
                <a:cs typeface="Arial" pitchFamily="34" charset="0"/>
              </a:rPr>
              <a:t>Mechanism of Hail:</a:t>
            </a:r>
          </a:p>
          <a:p>
            <a:pPr>
              <a:buNone/>
            </a:pPr>
            <a:r>
              <a:rPr lang="en-US" sz="2400" dirty="0" smtClean="0">
                <a:solidFill>
                  <a:schemeClr val="accent2"/>
                </a:solidFill>
                <a:latin typeface="Arial" pitchFamily="34" charset="0"/>
                <a:cs typeface="Arial" pitchFamily="34" charset="0"/>
              </a:rPr>
              <a:t>1. Updraft</a:t>
            </a:r>
            <a:r>
              <a:rPr lang="en-US" sz="2400" dirty="0" smtClean="0">
                <a:latin typeface="Arial" pitchFamily="34" charset="0"/>
                <a:cs typeface="Arial" pitchFamily="34" charset="0"/>
              </a:rPr>
              <a:t>: Cumulonimbus clouds</a:t>
            </a:r>
          </a:p>
          <a:p>
            <a:pPr>
              <a:buNone/>
            </a:pPr>
            <a:r>
              <a:rPr lang="en-US" sz="2400" dirty="0" smtClean="0">
                <a:latin typeface="Arial" pitchFamily="34" charset="0"/>
                <a:cs typeface="Arial" pitchFamily="34" charset="0"/>
              </a:rPr>
              <a:t>Have strong updraft. These </a:t>
            </a:r>
          </a:p>
          <a:p>
            <a:pPr>
              <a:buNone/>
            </a:pPr>
            <a:r>
              <a:rPr lang="en-US" sz="2400" dirty="0" smtClean="0">
                <a:latin typeface="Arial" pitchFamily="34" charset="0"/>
                <a:cs typeface="Arial" pitchFamily="34" charset="0"/>
              </a:rPr>
              <a:t>Updrafts are essential for lifting water droplets into </a:t>
            </a:r>
          </a:p>
          <a:p>
            <a:pPr>
              <a:buNone/>
            </a:pPr>
            <a:r>
              <a:rPr lang="en-US" sz="2400" dirty="0" smtClean="0">
                <a:latin typeface="Arial" pitchFamily="34" charset="0"/>
                <a:cs typeface="Arial" pitchFamily="34" charset="0"/>
              </a:rPr>
              <a:t>Atmosphere where temperature are below freezing.</a:t>
            </a:r>
          </a:p>
          <a:p>
            <a:pPr>
              <a:buNone/>
            </a:pPr>
            <a:r>
              <a:rPr lang="en-US" sz="2400" dirty="0" smtClean="0">
                <a:solidFill>
                  <a:schemeClr val="accent2"/>
                </a:solidFill>
                <a:latin typeface="Arial" pitchFamily="34" charset="0"/>
                <a:cs typeface="Arial" pitchFamily="34" charset="0"/>
              </a:rPr>
              <a:t>2. </a:t>
            </a:r>
            <a:r>
              <a:rPr lang="en-US" sz="2400" dirty="0" err="1" smtClean="0">
                <a:solidFill>
                  <a:schemeClr val="accent2"/>
                </a:solidFill>
                <a:latin typeface="Arial" pitchFamily="34" charset="0"/>
                <a:cs typeface="Arial" pitchFamily="34" charset="0"/>
              </a:rPr>
              <a:t>Supercooled</a:t>
            </a:r>
            <a:r>
              <a:rPr lang="en-US" sz="2400" dirty="0" smtClean="0">
                <a:solidFill>
                  <a:schemeClr val="accent2"/>
                </a:solidFill>
                <a:latin typeface="Arial" pitchFamily="34" charset="0"/>
                <a:cs typeface="Arial" pitchFamily="34" charset="0"/>
              </a:rPr>
              <a:t> water</a:t>
            </a:r>
            <a:r>
              <a:rPr lang="en-US" sz="2400" dirty="0" smtClean="0">
                <a:latin typeface="Arial" pitchFamily="34" charset="0"/>
                <a:cs typeface="Arial" pitchFamily="34" charset="0"/>
              </a:rPr>
              <a:t>: As water droplets encounter temperature below freezing point, due to a phenomenon</a:t>
            </a:r>
          </a:p>
          <a:p>
            <a:pPr>
              <a:buNone/>
            </a:pPr>
            <a:r>
              <a:rPr lang="en-US" sz="2400" dirty="0" err="1" smtClean="0">
                <a:latin typeface="Arial" pitchFamily="34" charset="0"/>
                <a:cs typeface="Arial" pitchFamily="34" charset="0"/>
              </a:rPr>
              <a:t>Supercooling</a:t>
            </a:r>
            <a:r>
              <a:rPr lang="en-US" sz="2400" dirty="0" smtClean="0">
                <a:latin typeface="Arial" pitchFamily="34" charset="0"/>
                <a:cs typeface="Arial" pitchFamily="34" charset="0"/>
              </a:rPr>
              <a:t>, water droplet remain in a liquid state. This water droplet encounter dust particle, as they freeze rapidly.</a:t>
            </a:r>
          </a:p>
          <a:p>
            <a:pPr>
              <a:buNone/>
            </a:pPr>
            <a:endParaRPr lang="en-US" sz="2400" dirty="0">
              <a:latin typeface="Algerian" pitchFamily="82" charset="0"/>
            </a:endParaRPr>
          </a:p>
        </p:txBody>
      </p:sp>
      <p:pic>
        <p:nvPicPr>
          <p:cNvPr id="11266" name="Picture 2" descr="C:\Users\Aneek\Desktop\New folder\hail.jpg"/>
          <p:cNvPicPr>
            <a:picLocks noChangeAspect="1" noChangeArrowheads="1"/>
          </p:cNvPicPr>
          <p:nvPr/>
        </p:nvPicPr>
        <p:blipFill>
          <a:blip r:embed="rId2"/>
          <a:srcRect/>
          <a:stretch>
            <a:fillRect/>
          </a:stretch>
        </p:blipFill>
        <p:spPr bwMode="auto">
          <a:xfrm>
            <a:off x="5334000" y="228600"/>
            <a:ext cx="3505200" cy="2895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0"/>
            <a:ext cx="8610600" cy="6324600"/>
          </a:xfrm>
        </p:spPr>
        <p:txBody>
          <a:bodyPr>
            <a:normAutofit/>
          </a:bodyPr>
          <a:lstStyle/>
          <a:p>
            <a:pPr>
              <a:buNone/>
            </a:pPr>
            <a:r>
              <a:rPr lang="en-US" sz="2400" dirty="0" smtClean="0">
                <a:solidFill>
                  <a:schemeClr val="accent2"/>
                </a:solidFill>
                <a:latin typeface="Arial" pitchFamily="34" charset="0"/>
                <a:cs typeface="Arial" pitchFamily="34" charset="0"/>
              </a:rPr>
              <a:t>3. Accretion: </a:t>
            </a:r>
            <a:r>
              <a:rPr lang="en-US" sz="2400" dirty="0" smtClean="0">
                <a:latin typeface="Arial" pitchFamily="34" charset="0"/>
                <a:cs typeface="Arial" pitchFamily="34" charset="0"/>
              </a:rPr>
              <a:t>As the water droplets</a:t>
            </a:r>
          </a:p>
          <a:p>
            <a:pPr>
              <a:buNone/>
            </a:pPr>
            <a:r>
              <a:rPr lang="en-US" sz="2400" dirty="0" smtClean="0">
                <a:latin typeface="Arial" pitchFamily="34" charset="0"/>
                <a:cs typeface="Arial" pitchFamily="34" charset="0"/>
              </a:rPr>
              <a:t>Collide with </a:t>
            </a:r>
            <a:r>
              <a:rPr lang="en-US" sz="2400" dirty="0" err="1" smtClean="0">
                <a:latin typeface="Arial" pitchFamily="34" charset="0"/>
                <a:cs typeface="Arial" pitchFamily="34" charset="0"/>
              </a:rPr>
              <a:t>supercooled</a:t>
            </a:r>
            <a:r>
              <a:rPr lang="en-US" sz="2400" dirty="0" smtClean="0">
                <a:latin typeface="Arial" pitchFamily="34" charset="0"/>
                <a:cs typeface="Arial" pitchFamily="34" charset="0"/>
              </a:rPr>
              <a:t> water </a:t>
            </a:r>
          </a:p>
          <a:p>
            <a:pPr>
              <a:buNone/>
            </a:pPr>
            <a:r>
              <a:rPr lang="en-US" sz="2400" dirty="0" smtClean="0">
                <a:latin typeface="Arial" pitchFamily="34" charset="0"/>
                <a:cs typeface="Arial" pitchFamily="34" charset="0"/>
              </a:rPr>
              <a:t>Droplets, the droplets freeze into</a:t>
            </a:r>
          </a:p>
          <a:p>
            <a:pPr>
              <a:buNone/>
            </a:pPr>
            <a:r>
              <a:rPr lang="en-US" sz="2400" dirty="0" smtClean="0">
                <a:latin typeface="Arial" pitchFamily="34" charset="0"/>
                <a:cs typeface="Arial" pitchFamily="34" charset="0"/>
              </a:rPr>
              <a:t>Ice particles gradually increasing </a:t>
            </a:r>
          </a:p>
          <a:p>
            <a:pPr>
              <a:buNone/>
            </a:pPr>
            <a:r>
              <a:rPr lang="en-US" sz="2400" dirty="0" smtClean="0">
                <a:latin typeface="Arial" pitchFamily="34" charset="0"/>
                <a:cs typeface="Arial" pitchFamily="34" charset="0"/>
              </a:rPr>
              <a:t>Their size. Thus they form </a:t>
            </a:r>
          </a:p>
          <a:p>
            <a:pPr>
              <a:buNone/>
            </a:pPr>
            <a:r>
              <a:rPr lang="en-US" sz="2400" dirty="0" smtClean="0">
                <a:latin typeface="Arial" pitchFamily="34" charset="0"/>
                <a:cs typeface="Arial" pitchFamily="34" charset="0"/>
              </a:rPr>
              <a:t>accretion.</a:t>
            </a:r>
          </a:p>
          <a:p>
            <a:pPr>
              <a:buNone/>
            </a:pPr>
            <a:endParaRPr lang="en-US" sz="2400" dirty="0" smtClean="0">
              <a:latin typeface="Arial" pitchFamily="34" charset="0"/>
              <a:cs typeface="Arial" pitchFamily="34" charset="0"/>
            </a:endParaRPr>
          </a:p>
          <a:p>
            <a:pPr>
              <a:buNone/>
            </a:pPr>
            <a:r>
              <a:rPr lang="en-US" dirty="0" smtClean="0">
                <a:solidFill>
                  <a:srgbClr val="FF0000"/>
                </a:solidFill>
                <a:latin typeface="Algerian" pitchFamily="82" charset="0"/>
                <a:cs typeface="Arial" pitchFamily="34" charset="0"/>
              </a:rPr>
              <a:t>Sleet: </a:t>
            </a:r>
            <a:r>
              <a:rPr lang="en-US" sz="2400" dirty="0" smtClean="0">
                <a:latin typeface="Arial" pitchFamily="34" charset="0"/>
                <a:cs typeface="Arial" pitchFamily="34" charset="0"/>
              </a:rPr>
              <a:t>Sleet is a form of</a:t>
            </a:r>
          </a:p>
          <a:p>
            <a:pPr>
              <a:buNone/>
            </a:pPr>
            <a:r>
              <a:rPr lang="en-US" sz="2400" dirty="0" smtClean="0">
                <a:latin typeface="Arial" pitchFamily="34" charset="0"/>
                <a:cs typeface="Arial" pitchFamily="34" charset="0"/>
              </a:rPr>
              <a:t>Precipitation that occurs</a:t>
            </a:r>
          </a:p>
          <a:p>
            <a:pPr>
              <a:buNone/>
            </a:pPr>
            <a:r>
              <a:rPr lang="en-US" sz="2400" dirty="0" smtClean="0">
                <a:latin typeface="Arial" pitchFamily="34" charset="0"/>
                <a:cs typeface="Arial" pitchFamily="34" charset="0"/>
              </a:rPr>
              <a:t>When snowflakes partially</a:t>
            </a:r>
          </a:p>
          <a:p>
            <a:pPr>
              <a:buNone/>
            </a:pPr>
            <a:r>
              <a:rPr lang="en-US" sz="2400" dirty="0" smtClean="0">
                <a:latin typeface="Arial" pitchFamily="34" charset="0"/>
                <a:cs typeface="Arial" pitchFamily="34" charset="0"/>
              </a:rPr>
              <a:t>Melt as they fall through </a:t>
            </a:r>
          </a:p>
          <a:p>
            <a:pPr>
              <a:buNone/>
            </a:pPr>
            <a:r>
              <a:rPr lang="en-US" sz="2400" dirty="0" smtClean="0">
                <a:latin typeface="Arial" pitchFamily="34" charset="0"/>
                <a:cs typeface="Arial" pitchFamily="34" charset="0"/>
              </a:rPr>
              <a:t>A warmer air and then</a:t>
            </a:r>
          </a:p>
          <a:p>
            <a:pPr>
              <a:buNone/>
            </a:pPr>
            <a:r>
              <a:rPr lang="en-US" sz="2400" dirty="0" smtClean="0">
                <a:latin typeface="Arial" pitchFamily="34" charset="0"/>
                <a:cs typeface="Arial" pitchFamily="34" charset="0"/>
              </a:rPr>
              <a:t>Refreeze before reaching</a:t>
            </a:r>
          </a:p>
          <a:p>
            <a:pPr>
              <a:buNone/>
            </a:pPr>
            <a:r>
              <a:rPr lang="en-US" sz="2400" dirty="0" smtClean="0">
                <a:latin typeface="Arial" pitchFamily="34" charset="0"/>
                <a:cs typeface="Arial" pitchFamily="34" charset="0"/>
              </a:rPr>
              <a:t>The ground.</a:t>
            </a:r>
          </a:p>
        </p:txBody>
      </p:sp>
      <p:pic>
        <p:nvPicPr>
          <p:cNvPr id="12290" name="Picture 2" descr="C:\Users\Aneek\Desktop\New folder\hail 3.jpg"/>
          <p:cNvPicPr>
            <a:picLocks noChangeAspect="1" noChangeArrowheads="1"/>
          </p:cNvPicPr>
          <p:nvPr/>
        </p:nvPicPr>
        <p:blipFill>
          <a:blip r:embed="rId2"/>
          <a:srcRect/>
          <a:stretch>
            <a:fillRect/>
          </a:stretch>
        </p:blipFill>
        <p:spPr bwMode="auto">
          <a:xfrm>
            <a:off x="5257800" y="304800"/>
            <a:ext cx="3793960" cy="2514601"/>
          </a:xfrm>
          <a:prstGeom prst="rect">
            <a:avLst/>
          </a:prstGeom>
          <a:noFill/>
        </p:spPr>
      </p:pic>
      <p:pic>
        <p:nvPicPr>
          <p:cNvPr id="12291" name="Picture 3" descr="C:\Users\Aneek\Desktop\New folder\sleet 1.jpg"/>
          <p:cNvPicPr>
            <a:picLocks noChangeAspect="1" noChangeArrowheads="1"/>
          </p:cNvPicPr>
          <p:nvPr/>
        </p:nvPicPr>
        <p:blipFill>
          <a:blip r:embed="rId3"/>
          <a:srcRect/>
          <a:stretch>
            <a:fillRect/>
          </a:stretch>
        </p:blipFill>
        <p:spPr bwMode="auto">
          <a:xfrm>
            <a:off x="4876800" y="3581400"/>
            <a:ext cx="4143375" cy="310353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
            <a:ext cx="8686800" cy="6400800"/>
          </a:xfrm>
        </p:spPr>
        <p:txBody>
          <a:bodyPr>
            <a:normAutofit/>
          </a:bodyPr>
          <a:lstStyle/>
          <a:p>
            <a:pPr>
              <a:buNone/>
            </a:pPr>
            <a:r>
              <a:rPr lang="en-US" sz="2400" i="1" dirty="0" smtClean="0">
                <a:solidFill>
                  <a:schemeClr val="accent2"/>
                </a:solidFill>
                <a:latin typeface="Arial Black" pitchFamily="34" charset="0"/>
                <a:cs typeface="Arial" pitchFamily="34" charset="0"/>
              </a:rPr>
              <a:t>Mechanism of Sleet:</a:t>
            </a:r>
          </a:p>
          <a:p>
            <a:pPr marL="566928" indent="-457200">
              <a:buAutoNum type="arabicPeriod"/>
            </a:pPr>
            <a:r>
              <a:rPr lang="en-US" sz="2400" i="1" dirty="0" smtClean="0">
                <a:solidFill>
                  <a:schemeClr val="bg2">
                    <a:lumMod val="25000"/>
                  </a:schemeClr>
                </a:solidFill>
                <a:latin typeface="Arial" pitchFamily="34" charset="0"/>
                <a:cs typeface="Arial" pitchFamily="34" charset="0"/>
              </a:rPr>
              <a:t>Formation of Snowflakes: </a:t>
            </a:r>
            <a:r>
              <a:rPr lang="en-US" sz="2400" dirty="0" smtClean="0">
                <a:latin typeface="Arial" pitchFamily="34" charset="0"/>
                <a:cs typeface="Arial" pitchFamily="34" charset="0"/>
              </a:rPr>
              <a:t>Sleet form in the form of Snowflakes. It form when water </a:t>
            </a:r>
            <a:r>
              <a:rPr lang="en-US" sz="2400" dirty="0" err="1" smtClean="0">
                <a:latin typeface="Arial" pitchFamily="34" charset="0"/>
                <a:cs typeface="Arial" pitchFamily="34" charset="0"/>
              </a:rPr>
              <a:t>vapour</a:t>
            </a:r>
            <a:r>
              <a:rPr lang="en-US" sz="2400" dirty="0" smtClean="0">
                <a:latin typeface="Arial" pitchFamily="34" charset="0"/>
                <a:cs typeface="Arial" pitchFamily="34" charset="0"/>
              </a:rPr>
              <a:t>  condense directly</a:t>
            </a:r>
          </a:p>
          <a:p>
            <a:pPr marL="566928" indent="-457200">
              <a:buNone/>
            </a:pPr>
            <a:r>
              <a:rPr lang="en-US" sz="2400" dirty="0" smtClean="0">
                <a:latin typeface="Arial" pitchFamily="34" charset="0"/>
                <a:cs typeface="Arial" pitchFamily="34" charset="0"/>
              </a:rPr>
              <a:t>Into ice crystal.</a:t>
            </a:r>
          </a:p>
          <a:p>
            <a:pPr marL="566928" indent="-457200">
              <a:buNone/>
            </a:pPr>
            <a:r>
              <a:rPr lang="en-US" sz="2400" i="1" dirty="0" smtClean="0">
                <a:solidFill>
                  <a:schemeClr val="accent4">
                    <a:lumMod val="75000"/>
                  </a:schemeClr>
                </a:solidFill>
                <a:latin typeface="Arial" pitchFamily="34" charset="0"/>
                <a:cs typeface="Arial" pitchFamily="34" charset="0"/>
              </a:rPr>
              <a:t>2. Encounter with warm ai</a:t>
            </a:r>
            <a:r>
              <a:rPr lang="en-US" sz="2400" i="1" dirty="0" smtClean="0">
                <a:solidFill>
                  <a:schemeClr val="accent1">
                    <a:lumMod val="75000"/>
                  </a:schemeClr>
                </a:solidFill>
                <a:latin typeface="Arial" pitchFamily="34" charset="0"/>
                <a:cs typeface="Arial" pitchFamily="34" charset="0"/>
              </a:rPr>
              <a:t>r: </a:t>
            </a:r>
            <a:r>
              <a:rPr lang="en-US" sz="2400" dirty="0" smtClean="0">
                <a:latin typeface="Arial" pitchFamily="34" charset="0"/>
                <a:cs typeface="Arial" pitchFamily="34" charset="0"/>
              </a:rPr>
              <a:t>As the </a:t>
            </a:r>
          </a:p>
          <a:p>
            <a:pPr marL="566928" indent="-457200">
              <a:buNone/>
            </a:pPr>
            <a:r>
              <a:rPr lang="en-US" sz="2400" dirty="0" smtClean="0">
                <a:latin typeface="Arial" pitchFamily="34" charset="0"/>
                <a:cs typeface="Arial" pitchFamily="34" charset="0"/>
              </a:rPr>
              <a:t>snowflakes Descend towards the </a:t>
            </a:r>
          </a:p>
          <a:p>
            <a:pPr marL="566928" indent="-457200">
              <a:buNone/>
            </a:pPr>
            <a:r>
              <a:rPr lang="en-US" sz="2400" dirty="0" smtClean="0">
                <a:latin typeface="Arial" pitchFamily="34" charset="0"/>
                <a:cs typeface="Arial" pitchFamily="34" charset="0"/>
              </a:rPr>
              <a:t>earth’s surface</a:t>
            </a:r>
            <a:r>
              <a:rPr lang="en-US" sz="2400" dirty="0" smtClean="0">
                <a:solidFill>
                  <a:schemeClr val="accent1">
                    <a:lumMod val="75000"/>
                  </a:schemeClr>
                </a:solidFill>
                <a:latin typeface="Arial" pitchFamily="34" charset="0"/>
                <a:cs typeface="Arial" pitchFamily="34" charset="0"/>
              </a:rPr>
              <a:t>, </a:t>
            </a:r>
            <a:r>
              <a:rPr lang="en-US" sz="2400" dirty="0" smtClean="0">
                <a:latin typeface="Arial" pitchFamily="34" charset="0"/>
                <a:cs typeface="Arial" pitchFamily="34" charset="0"/>
              </a:rPr>
              <a:t>they may pass</a:t>
            </a:r>
          </a:p>
          <a:p>
            <a:pPr marL="566928" indent="-457200">
              <a:buNone/>
            </a:pPr>
            <a:r>
              <a:rPr lang="en-US" sz="2400" dirty="0" smtClean="0">
                <a:latin typeface="Arial" pitchFamily="34" charset="0"/>
                <a:cs typeface="Arial" pitchFamily="34" charset="0"/>
              </a:rPr>
              <a:t>Through a layer of warmer air.</a:t>
            </a:r>
          </a:p>
          <a:p>
            <a:pPr marL="566928" indent="-457200">
              <a:buNone/>
            </a:pPr>
            <a:r>
              <a:rPr lang="en-US" sz="2400" i="1" dirty="0" smtClean="0">
                <a:solidFill>
                  <a:schemeClr val="accent1">
                    <a:lumMod val="75000"/>
                  </a:schemeClr>
                </a:solidFill>
                <a:latin typeface="Arial" pitchFamily="34" charset="0"/>
                <a:cs typeface="Arial" pitchFamily="34" charset="0"/>
              </a:rPr>
              <a:t>3.Partial melting: </a:t>
            </a:r>
            <a:r>
              <a:rPr lang="en-US" sz="2400" dirty="0" smtClean="0">
                <a:latin typeface="Arial" pitchFamily="34" charset="0"/>
                <a:cs typeface="Arial" pitchFamily="34" charset="0"/>
              </a:rPr>
              <a:t>When snowflakes</a:t>
            </a:r>
          </a:p>
          <a:p>
            <a:pPr marL="566928" indent="-457200">
              <a:buNone/>
            </a:pPr>
            <a:r>
              <a:rPr lang="en-US" sz="2400" dirty="0" smtClean="0">
                <a:latin typeface="Arial" pitchFamily="34" charset="0"/>
                <a:cs typeface="Arial" pitchFamily="34" charset="0"/>
              </a:rPr>
              <a:t>Encounter this warmer layer of air</a:t>
            </a:r>
          </a:p>
          <a:p>
            <a:pPr marL="566928" indent="-457200">
              <a:buNone/>
            </a:pPr>
            <a:r>
              <a:rPr lang="en-US" sz="2400" dirty="0" smtClean="0">
                <a:latin typeface="Arial" pitchFamily="34" charset="0"/>
                <a:cs typeface="Arial" pitchFamily="34" charset="0"/>
              </a:rPr>
              <a:t>They start to melt. The ice crystal</a:t>
            </a:r>
          </a:p>
          <a:p>
            <a:pPr marL="566928" indent="-457200">
              <a:buNone/>
            </a:pPr>
            <a:r>
              <a:rPr lang="en-US" sz="2400" dirty="0" smtClean="0">
                <a:latin typeface="Arial" pitchFamily="34" charset="0"/>
                <a:cs typeface="Arial" pitchFamily="34" charset="0"/>
              </a:rPr>
              <a:t>Begins to transition into water </a:t>
            </a:r>
          </a:p>
          <a:p>
            <a:pPr marL="566928" indent="-457200">
              <a:buNone/>
            </a:pPr>
            <a:r>
              <a:rPr lang="en-US" sz="2400" dirty="0" smtClean="0">
                <a:latin typeface="Arial" pitchFamily="34" charset="0"/>
                <a:cs typeface="Arial" pitchFamily="34" charset="0"/>
              </a:rPr>
              <a:t>Droplets due to warmer temperature.</a:t>
            </a:r>
          </a:p>
          <a:p>
            <a:pPr marL="566928" indent="-457200">
              <a:buNone/>
            </a:pPr>
            <a:r>
              <a:rPr lang="en-US" sz="2400" i="1" dirty="0" smtClean="0">
                <a:solidFill>
                  <a:schemeClr val="accent4">
                    <a:lumMod val="75000"/>
                  </a:schemeClr>
                </a:solidFill>
                <a:latin typeface="Arial" pitchFamily="34" charset="0"/>
                <a:cs typeface="Arial" pitchFamily="34" charset="0"/>
              </a:rPr>
              <a:t>4. Refreezing: </a:t>
            </a:r>
            <a:r>
              <a:rPr lang="en-US" sz="2400" dirty="0" smtClean="0">
                <a:latin typeface="Arial" pitchFamily="34" charset="0"/>
                <a:cs typeface="Arial" pitchFamily="34" charset="0"/>
              </a:rPr>
              <a:t>Partially melted snowflakes move into colder</a:t>
            </a:r>
          </a:p>
        </p:txBody>
      </p:sp>
      <p:pic>
        <p:nvPicPr>
          <p:cNvPr id="13315" name="Picture 3" descr="C:\Users\Aneek\Desktop\New folder\sleet3.jpg"/>
          <p:cNvPicPr>
            <a:picLocks noChangeAspect="1" noChangeArrowheads="1"/>
          </p:cNvPicPr>
          <p:nvPr/>
        </p:nvPicPr>
        <p:blipFill>
          <a:blip r:embed="rId2"/>
          <a:srcRect/>
          <a:stretch>
            <a:fillRect/>
          </a:stretch>
        </p:blipFill>
        <p:spPr bwMode="auto">
          <a:xfrm>
            <a:off x="5257800" y="1752600"/>
            <a:ext cx="3502572" cy="3429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534400" cy="6172200"/>
          </a:xfrm>
        </p:spPr>
        <p:txBody>
          <a:bodyPr>
            <a:normAutofit/>
          </a:bodyPr>
          <a:lstStyle/>
          <a:p>
            <a:pPr>
              <a:buNone/>
            </a:pPr>
            <a:r>
              <a:rPr lang="en-US" sz="2400" dirty="0" smtClean="0">
                <a:latin typeface="Arial" pitchFamily="34" charset="0"/>
                <a:cs typeface="Arial" pitchFamily="34" charset="0"/>
              </a:rPr>
              <a:t>Air, they encounter subfreezing again. Thus water droplets </a:t>
            </a:r>
          </a:p>
          <a:p>
            <a:pPr>
              <a:buNone/>
            </a:pPr>
            <a:r>
              <a:rPr lang="en-US" sz="2400" dirty="0" smtClean="0">
                <a:latin typeface="Arial" pitchFamily="34" charset="0"/>
                <a:cs typeface="Arial" pitchFamily="34" charset="0"/>
              </a:rPr>
              <a:t>Quickly freeze back into solid to ice pellets.</a:t>
            </a:r>
          </a:p>
          <a:p>
            <a:pPr>
              <a:buNone/>
            </a:pPr>
            <a:r>
              <a:rPr lang="en-US" sz="2400" i="1" dirty="0" smtClean="0">
                <a:solidFill>
                  <a:schemeClr val="accent4">
                    <a:lumMod val="75000"/>
                  </a:schemeClr>
                </a:solidFill>
                <a:latin typeface="Arial" pitchFamily="34" charset="0"/>
                <a:cs typeface="Arial" pitchFamily="34" charset="0"/>
              </a:rPr>
              <a:t>5. Sleet formation: </a:t>
            </a:r>
            <a:r>
              <a:rPr lang="en-US" sz="2400" dirty="0" smtClean="0">
                <a:latin typeface="Arial" pitchFamily="34" charset="0"/>
                <a:cs typeface="Arial" pitchFamily="34" charset="0"/>
              </a:rPr>
              <a:t>These ice pellets are distinct from snowflakes, they are more contact and often </a:t>
            </a:r>
            <a:r>
              <a:rPr lang="en-US" sz="2400" dirty="0" err="1" smtClean="0">
                <a:latin typeface="Arial" pitchFamily="34" charset="0"/>
                <a:cs typeface="Arial" pitchFamily="34" charset="0"/>
              </a:rPr>
              <a:t>bounch</a:t>
            </a:r>
            <a:r>
              <a:rPr lang="en-US" sz="2400" dirty="0" smtClean="0">
                <a:latin typeface="Arial" pitchFamily="34" charset="0"/>
                <a:cs typeface="Arial" pitchFamily="34" charset="0"/>
              </a:rPr>
              <a:t> when they hit a surface.</a:t>
            </a:r>
          </a:p>
          <a:p>
            <a:pPr>
              <a:buNone/>
            </a:pPr>
            <a:endParaRPr lang="en-US" sz="2400" dirty="0" smtClean="0">
              <a:latin typeface="Arial" pitchFamily="34" charset="0"/>
              <a:cs typeface="Arial" pitchFamily="34" charset="0"/>
            </a:endParaRPr>
          </a:p>
          <a:p>
            <a:pPr>
              <a:buNone/>
            </a:pPr>
            <a:r>
              <a:rPr lang="en-US" sz="2800" dirty="0" smtClean="0">
                <a:solidFill>
                  <a:srgbClr val="FF0000"/>
                </a:solidFill>
                <a:latin typeface="Algerian" pitchFamily="82" charset="0"/>
                <a:cs typeface="Arial" pitchFamily="34" charset="0"/>
              </a:rPr>
              <a:t>Drizzle: </a:t>
            </a:r>
            <a:r>
              <a:rPr lang="en-US" sz="2400" dirty="0" smtClean="0">
                <a:latin typeface="Arial" pitchFamily="34" charset="0"/>
                <a:cs typeface="Arial" pitchFamily="34" charset="0"/>
              </a:rPr>
              <a:t>Drizzle is a type of light </a:t>
            </a:r>
          </a:p>
          <a:p>
            <a:pPr>
              <a:buNone/>
            </a:pPr>
            <a:r>
              <a:rPr lang="en-US" sz="2400" dirty="0" smtClean="0">
                <a:latin typeface="Arial" pitchFamily="34" charset="0"/>
                <a:cs typeface="Arial" pitchFamily="34" charset="0"/>
              </a:rPr>
              <a:t>Precipitation characterized by</a:t>
            </a:r>
          </a:p>
          <a:p>
            <a:pPr>
              <a:buNone/>
            </a:pPr>
            <a:r>
              <a:rPr lang="en-US" sz="2400" dirty="0" smtClean="0">
                <a:latin typeface="Arial" pitchFamily="34" charset="0"/>
                <a:cs typeface="Arial" pitchFamily="34" charset="0"/>
              </a:rPr>
              <a:t>Small water droplets falling from</a:t>
            </a:r>
          </a:p>
          <a:p>
            <a:pPr>
              <a:buNone/>
            </a:pPr>
            <a:r>
              <a:rPr lang="en-US" sz="2400" dirty="0" smtClean="0">
                <a:latin typeface="Arial" pitchFamily="34" charset="0"/>
                <a:cs typeface="Arial" pitchFamily="34" charset="0"/>
              </a:rPr>
              <a:t>Low level clouds. These droplets</a:t>
            </a:r>
          </a:p>
          <a:p>
            <a:pPr>
              <a:buNone/>
            </a:pPr>
            <a:r>
              <a:rPr lang="en-US" sz="2400" dirty="0" smtClean="0">
                <a:latin typeface="Arial" pitchFamily="34" charset="0"/>
                <a:cs typeface="Arial" pitchFamily="34" charset="0"/>
              </a:rPr>
              <a:t>Are less than </a:t>
            </a:r>
            <a:r>
              <a:rPr lang="en-US" sz="2400" i="1" dirty="0" smtClean="0">
                <a:latin typeface="Arial Black" pitchFamily="34" charset="0"/>
                <a:cs typeface="Arial" pitchFamily="34" charset="0"/>
              </a:rPr>
              <a:t>0.02 inches</a:t>
            </a:r>
          </a:p>
          <a:p>
            <a:pPr>
              <a:buNone/>
            </a:pPr>
            <a:r>
              <a:rPr lang="en-US" sz="2400" i="1" dirty="0" smtClean="0">
                <a:latin typeface="Arial Black" pitchFamily="34" charset="0"/>
                <a:cs typeface="Arial" pitchFamily="34" charset="0"/>
              </a:rPr>
              <a:t>(0.5 </a:t>
            </a:r>
            <a:r>
              <a:rPr lang="en-US" sz="2400" i="1" dirty="0" smtClean="0">
                <a:latin typeface="Arial Black" pitchFamily="34" charset="0"/>
                <a:cs typeface="Arial" pitchFamily="34" charset="0"/>
              </a:rPr>
              <a:t>millimeter) </a:t>
            </a:r>
            <a:r>
              <a:rPr lang="en-US" sz="2400" i="1" dirty="0" smtClean="0">
                <a:latin typeface="Arial Black" pitchFamily="34" charset="0"/>
                <a:cs typeface="Arial" pitchFamily="34" charset="0"/>
              </a:rPr>
              <a:t>in </a:t>
            </a:r>
            <a:r>
              <a:rPr lang="en-US" sz="2400" i="1" dirty="0" smtClean="0">
                <a:latin typeface="Arial Black" pitchFamily="34" charset="0"/>
                <a:cs typeface="Arial" pitchFamily="34" charset="0"/>
              </a:rPr>
              <a:t>diameter</a:t>
            </a:r>
            <a:r>
              <a:rPr lang="en-US" sz="2400" dirty="0" smtClean="0">
                <a:latin typeface="Arial" pitchFamily="34" charset="0"/>
                <a:cs typeface="Arial" pitchFamily="34" charset="0"/>
              </a:rPr>
              <a:t>.</a:t>
            </a:r>
            <a:endParaRPr lang="en-US" sz="2400" dirty="0" smtClean="0">
              <a:latin typeface="Arial" pitchFamily="34" charset="0"/>
              <a:cs typeface="Arial" pitchFamily="34" charset="0"/>
            </a:endParaRPr>
          </a:p>
        </p:txBody>
      </p:sp>
      <p:pic>
        <p:nvPicPr>
          <p:cNvPr id="14338" name="Picture 2" descr="C:\Users\Aneek\Desktop\New folder\drizzle 1.jpg"/>
          <p:cNvPicPr>
            <a:picLocks noChangeAspect="1" noChangeArrowheads="1"/>
          </p:cNvPicPr>
          <p:nvPr/>
        </p:nvPicPr>
        <p:blipFill>
          <a:blip r:embed="rId2"/>
          <a:srcRect/>
          <a:stretch>
            <a:fillRect/>
          </a:stretch>
        </p:blipFill>
        <p:spPr bwMode="auto">
          <a:xfrm>
            <a:off x="5257800" y="2819400"/>
            <a:ext cx="3657600" cy="3200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686800" cy="6324600"/>
          </a:xfrm>
        </p:spPr>
        <p:txBody>
          <a:bodyPr>
            <a:normAutofit lnSpcReduction="10000"/>
          </a:bodyPr>
          <a:lstStyle/>
          <a:p>
            <a:pPr>
              <a:buNone/>
            </a:pPr>
            <a:r>
              <a:rPr lang="en-US" dirty="0" smtClean="0">
                <a:solidFill>
                  <a:srgbClr val="FF0000"/>
                </a:solidFill>
                <a:latin typeface="Algerian" pitchFamily="82" charset="0"/>
              </a:rPr>
              <a:t>CONDENSATION</a:t>
            </a:r>
            <a:r>
              <a:rPr lang="en-US" sz="2400" dirty="0" smtClean="0">
                <a:solidFill>
                  <a:srgbClr val="FF0000"/>
                </a:solidFill>
                <a:latin typeface="Algerian" pitchFamily="82" charset="0"/>
              </a:rPr>
              <a:t>: </a:t>
            </a:r>
            <a:r>
              <a:rPr lang="en-US" sz="2000" dirty="0" smtClean="0">
                <a:latin typeface="Arial" pitchFamily="34" charset="0"/>
                <a:cs typeface="Arial" pitchFamily="34" charset="0"/>
              </a:rPr>
              <a:t>It is the process through which a substance Changes from its </a:t>
            </a:r>
            <a:r>
              <a:rPr lang="en-US" sz="2000" i="1" dirty="0" smtClean="0">
                <a:solidFill>
                  <a:srgbClr val="FF0000"/>
                </a:solidFill>
                <a:latin typeface="Arial" pitchFamily="34" charset="0"/>
                <a:cs typeface="Arial" pitchFamily="34" charset="0"/>
              </a:rPr>
              <a:t>gaseous state to its liquid state.</a:t>
            </a:r>
            <a:endParaRPr lang="en-US" sz="2000" dirty="0" smtClean="0">
              <a:latin typeface="Arial" pitchFamily="34" charset="0"/>
              <a:cs typeface="Arial" pitchFamily="34" charset="0"/>
            </a:endParaRPr>
          </a:p>
          <a:p>
            <a:pPr>
              <a:buNone/>
            </a:pPr>
            <a:r>
              <a:rPr lang="en-US" sz="2000" i="1" u="sng" dirty="0" smtClean="0">
                <a:solidFill>
                  <a:srgbClr val="FF0000"/>
                </a:solidFill>
                <a:latin typeface="Algerian" pitchFamily="82" charset="0"/>
              </a:rPr>
              <a:t>Condition for condensation:</a:t>
            </a:r>
          </a:p>
          <a:p>
            <a:pPr>
              <a:buNone/>
            </a:pPr>
            <a:r>
              <a:rPr lang="en-US" sz="2000" dirty="0" smtClean="0">
                <a:latin typeface="Arial" pitchFamily="34" charset="0"/>
                <a:cs typeface="Arial" pitchFamily="34" charset="0"/>
              </a:rPr>
              <a:t>It depends on two factor.</a:t>
            </a:r>
          </a:p>
          <a:p>
            <a:pPr>
              <a:buNone/>
            </a:pPr>
            <a:r>
              <a:rPr lang="en-US" sz="2000" dirty="0" smtClean="0">
                <a:solidFill>
                  <a:srgbClr val="FF0000"/>
                </a:solidFill>
                <a:latin typeface="Arial" pitchFamily="34" charset="0"/>
                <a:cs typeface="Arial" pitchFamily="34" charset="0"/>
              </a:rPr>
              <a:t>1.Relative Humidity: </a:t>
            </a:r>
            <a:r>
              <a:rPr lang="en-US" sz="2000" dirty="0" smtClean="0">
                <a:latin typeface="Arial" pitchFamily="34" charset="0"/>
                <a:cs typeface="Arial" pitchFamily="34" charset="0"/>
              </a:rPr>
              <a:t>When air has</a:t>
            </a:r>
          </a:p>
          <a:p>
            <a:pPr>
              <a:buNone/>
            </a:pPr>
            <a:r>
              <a:rPr lang="en-US" sz="2000" dirty="0" smtClean="0">
                <a:latin typeface="Arial" pitchFamily="34" charset="0"/>
                <a:cs typeface="Arial" pitchFamily="34" charset="0"/>
              </a:rPr>
              <a:t> </a:t>
            </a:r>
            <a:r>
              <a:rPr lang="en-US" sz="2000" i="1" dirty="0" smtClean="0">
                <a:solidFill>
                  <a:schemeClr val="accent2">
                    <a:lumMod val="75000"/>
                  </a:schemeClr>
                </a:solidFill>
                <a:latin typeface="Arial" pitchFamily="34" charset="0"/>
                <a:cs typeface="Arial" pitchFamily="34" charset="0"/>
              </a:rPr>
              <a:t>100% relative humidity </a:t>
            </a:r>
            <a:r>
              <a:rPr lang="en-US" sz="2000" dirty="0" smtClean="0">
                <a:latin typeface="Arial" pitchFamily="34" charset="0"/>
                <a:cs typeface="Arial" pitchFamily="34" charset="0"/>
              </a:rPr>
              <a:t>it is called </a:t>
            </a:r>
          </a:p>
          <a:p>
            <a:pPr>
              <a:buNone/>
            </a:pPr>
            <a:r>
              <a:rPr lang="en-US" sz="2000" dirty="0" smtClean="0">
                <a:latin typeface="Arial" pitchFamily="34" charset="0"/>
                <a:cs typeface="Arial" pitchFamily="34" charset="0"/>
              </a:rPr>
              <a:t>saturated air. When air becomes</a:t>
            </a:r>
          </a:p>
          <a:p>
            <a:pPr>
              <a:buNone/>
            </a:pPr>
            <a:r>
              <a:rPr lang="en-US" sz="2000" dirty="0" smtClean="0">
                <a:latin typeface="Arial" pitchFamily="34" charset="0"/>
                <a:cs typeface="Arial" pitchFamily="34" charset="0"/>
              </a:rPr>
              <a:t> saturated as relative humidity becomes</a:t>
            </a:r>
          </a:p>
          <a:p>
            <a:pPr>
              <a:buNone/>
            </a:pPr>
            <a:r>
              <a:rPr lang="en-US" sz="2000" dirty="0" smtClean="0">
                <a:latin typeface="Arial" pitchFamily="34" charset="0"/>
                <a:cs typeface="Arial" pitchFamily="34" charset="0"/>
              </a:rPr>
              <a:t> 100%, then condensation begins.</a:t>
            </a:r>
          </a:p>
          <a:p>
            <a:pPr>
              <a:buNone/>
            </a:pPr>
            <a:r>
              <a:rPr lang="en-IN" sz="2000" b="1" dirty="0" smtClean="0">
                <a:solidFill>
                  <a:srgbClr val="FF0000"/>
                </a:solidFill>
                <a:latin typeface="Arial" pitchFamily="34" charset="0"/>
                <a:cs typeface="Arial" pitchFamily="34" charset="0"/>
              </a:rPr>
              <a:t>Relative Humidity</a:t>
            </a:r>
            <a:r>
              <a:rPr lang="en-IN" sz="2000" dirty="0" smtClean="0">
                <a:latin typeface="Arial" pitchFamily="34" charset="0"/>
                <a:cs typeface="Arial" pitchFamily="34" charset="0"/>
              </a:rPr>
              <a:t>=  </a:t>
            </a:r>
            <a:r>
              <a:rPr lang="en-IN" sz="2000" dirty="0" smtClean="0">
                <a:solidFill>
                  <a:srgbClr val="0070C0"/>
                </a:solidFill>
                <a:latin typeface="Arial" pitchFamily="34" charset="0"/>
                <a:cs typeface="Arial" pitchFamily="34" charset="0"/>
              </a:rPr>
              <a:t>Actual vapour density/</a:t>
            </a:r>
          </a:p>
          <a:p>
            <a:pPr>
              <a:buNone/>
            </a:pPr>
            <a:r>
              <a:rPr lang="en-IN" sz="2000" dirty="0" smtClean="0">
                <a:solidFill>
                  <a:srgbClr val="0070C0"/>
                </a:solidFill>
                <a:latin typeface="Arial" pitchFamily="34" charset="0"/>
                <a:cs typeface="Arial" pitchFamily="34" charset="0"/>
              </a:rPr>
              <a:t>Saturation </a:t>
            </a:r>
            <a:r>
              <a:rPr lang="en-IN" sz="2000" dirty="0" err="1" smtClean="0">
                <a:solidFill>
                  <a:srgbClr val="0070C0"/>
                </a:solidFill>
                <a:latin typeface="Arial" pitchFamily="34" charset="0"/>
                <a:cs typeface="Arial" pitchFamily="34" charset="0"/>
              </a:rPr>
              <a:t>vapor</a:t>
            </a:r>
            <a:r>
              <a:rPr lang="en-IN" sz="2000" dirty="0" smtClean="0">
                <a:solidFill>
                  <a:srgbClr val="0070C0"/>
                </a:solidFill>
                <a:latin typeface="Arial" pitchFamily="34" charset="0"/>
                <a:cs typeface="Arial" pitchFamily="34" charset="0"/>
              </a:rPr>
              <a:t> density × 100</a:t>
            </a:r>
            <a:endParaRPr lang="en-US" sz="2000" dirty="0" smtClean="0">
              <a:solidFill>
                <a:srgbClr val="0070C0"/>
              </a:solidFill>
              <a:latin typeface="Arial" pitchFamily="34" charset="0"/>
              <a:cs typeface="Arial" pitchFamily="34" charset="0"/>
            </a:endParaRPr>
          </a:p>
          <a:p>
            <a:pPr>
              <a:buNone/>
            </a:pPr>
            <a:r>
              <a:rPr lang="en-US" sz="2000" dirty="0" smtClean="0">
                <a:latin typeface="Arial" pitchFamily="34" charset="0"/>
                <a:cs typeface="Arial" pitchFamily="34" charset="0"/>
              </a:rPr>
              <a:t>2. </a:t>
            </a:r>
            <a:r>
              <a:rPr lang="en-US" sz="2000" dirty="0" smtClean="0">
                <a:solidFill>
                  <a:srgbClr val="FF0000"/>
                </a:solidFill>
                <a:latin typeface="Arial" pitchFamily="34" charset="0"/>
                <a:cs typeface="Arial" pitchFamily="34" charset="0"/>
              </a:rPr>
              <a:t>Dew Point</a:t>
            </a:r>
            <a:r>
              <a:rPr lang="en-US" sz="2000" dirty="0" smtClean="0">
                <a:latin typeface="Arial" pitchFamily="34" charset="0"/>
                <a:cs typeface="Arial" pitchFamily="34" charset="0"/>
              </a:rPr>
              <a:t>: If dew point is above</a:t>
            </a:r>
          </a:p>
          <a:p>
            <a:pPr>
              <a:buNone/>
            </a:pPr>
            <a:r>
              <a:rPr lang="en-US" sz="2000" dirty="0" smtClean="0">
                <a:latin typeface="Arial" pitchFamily="34" charset="0"/>
                <a:cs typeface="Arial" pitchFamily="34" charset="0"/>
              </a:rPr>
              <a:t> freezing point, condensation will</a:t>
            </a:r>
          </a:p>
          <a:p>
            <a:pPr>
              <a:buNone/>
            </a:pPr>
            <a:r>
              <a:rPr lang="en-US" sz="2000" dirty="0" smtClean="0">
                <a:latin typeface="Arial" pitchFamily="34" charset="0"/>
                <a:cs typeface="Arial" pitchFamily="34" charset="0"/>
              </a:rPr>
              <a:t> occurs in liquid form</a:t>
            </a:r>
          </a:p>
          <a:p>
            <a:pPr>
              <a:buNone/>
            </a:pP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Eg</a:t>
            </a:r>
            <a:r>
              <a:rPr lang="en-US" sz="2000" dirty="0" smtClean="0">
                <a:latin typeface="Arial" pitchFamily="34" charset="0"/>
                <a:cs typeface="Arial" pitchFamily="34" charset="0"/>
              </a:rPr>
              <a:t>: Dew, fog, rainfall.</a:t>
            </a:r>
          </a:p>
          <a:p>
            <a:pPr>
              <a:buNone/>
            </a:pPr>
            <a:r>
              <a:rPr lang="en-US" sz="2000" dirty="0" smtClean="0">
                <a:latin typeface="Arial" pitchFamily="34" charset="0"/>
                <a:cs typeface="Arial" pitchFamily="34" charset="0"/>
              </a:rPr>
              <a:t>If dew point’s temperature</a:t>
            </a:r>
          </a:p>
          <a:p>
            <a:pPr>
              <a:buNone/>
            </a:pPr>
            <a:r>
              <a:rPr lang="en-US" sz="2000" dirty="0" smtClean="0">
                <a:latin typeface="Arial" pitchFamily="34" charset="0"/>
                <a:cs typeface="Arial" pitchFamily="34" charset="0"/>
              </a:rPr>
              <a:t>falls below freezing point, water vapors converts to ice by process of sublimation.Eg:Frost, ice, snow etc.</a:t>
            </a:r>
          </a:p>
        </p:txBody>
      </p:sp>
      <p:pic>
        <p:nvPicPr>
          <p:cNvPr id="1026" name="Picture 2" descr="C:\Users\Aneek\Desktop\New folder\Water-Cycle.jpg"/>
          <p:cNvPicPr>
            <a:picLocks noChangeAspect="1" noChangeArrowheads="1"/>
          </p:cNvPicPr>
          <p:nvPr/>
        </p:nvPicPr>
        <p:blipFill>
          <a:blip r:embed="rId2"/>
          <a:srcRect/>
          <a:stretch>
            <a:fillRect/>
          </a:stretch>
        </p:blipFill>
        <p:spPr bwMode="auto">
          <a:xfrm>
            <a:off x="5334000" y="1066800"/>
            <a:ext cx="3428999" cy="3657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04800"/>
            <a:ext cx="8458200" cy="6096000"/>
          </a:xfrm>
        </p:spPr>
        <p:txBody>
          <a:bodyPr/>
          <a:lstStyle/>
          <a:p>
            <a:pPr>
              <a:buNone/>
            </a:pPr>
            <a:r>
              <a:rPr lang="en-US" dirty="0" smtClean="0">
                <a:latin typeface="Arial Black" pitchFamily="34" charset="0"/>
              </a:rPr>
              <a:t>Mechanism of Drizzle:</a:t>
            </a:r>
          </a:p>
          <a:p>
            <a:pPr marL="566928" indent="-457200">
              <a:buAutoNum type="arabicPeriod"/>
            </a:pPr>
            <a:r>
              <a:rPr lang="en-US" sz="2400" i="1" dirty="0" smtClean="0">
                <a:solidFill>
                  <a:schemeClr val="accent2">
                    <a:lumMod val="75000"/>
                  </a:schemeClr>
                </a:solidFill>
                <a:latin typeface="Arial" pitchFamily="34" charset="0"/>
                <a:cs typeface="Arial" pitchFamily="34" charset="0"/>
              </a:rPr>
              <a:t>Cloud formation</a:t>
            </a:r>
            <a:r>
              <a:rPr lang="en-US" sz="2400" dirty="0" smtClean="0">
                <a:latin typeface="Arial" pitchFamily="34" charset="0"/>
                <a:cs typeface="Arial" pitchFamily="34" charset="0"/>
              </a:rPr>
              <a:t>: Drizzle typically originates from low-level clouds such as stratus clouds.</a:t>
            </a:r>
          </a:p>
          <a:p>
            <a:pPr marL="566928" indent="-457200">
              <a:buNone/>
            </a:pPr>
            <a:r>
              <a:rPr lang="en-US" sz="2400" i="1" dirty="0" smtClean="0">
                <a:solidFill>
                  <a:schemeClr val="accent2">
                    <a:lumMod val="75000"/>
                  </a:schemeClr>
                </a:solidFill>
                <a:latin typeface="Arial" pitchFamily="34" charset="0"/>
                <a:cs typeface="Arial" pitchFamily="34" charset="0"/>
              </a:rPr>
              <a:t>2. Condensation nuclei: </a:t>
            </a:r>
            <a:r>
              <a:rPr lang="en-US" sz="2400" dirty="0" smtClean="0">
                <a:latin typeface="Arial" pitchFamily="34" charset="0"/>
                <a:cs typeface="Arial" pitchFamily="34" charset="0"/>
              </a:rPr>
              <a:t>Within these </a:t>
            </a:r>
            <a:r>
              <a:rPr lang="en-US" sz="2400" dirty="0" err="1" smtClean="0">
                <a:latin typeface="Arial" pitchFamily="34" charset="0"/>
                <a:cs typeface="Arial" pitchFamily="34" charset="0"/>
              </a:rPr>
              <a:t>clouds,there</a:t>
            </a:r>
            <a:r>
              <a:rPr lang="en-US" sz="2400" dirty="0" smtClean="0">
                <a:latin typeface="Arial" pitchFamily="34" charset="0"/>
                <a:cs typeface="Arial" pitchFamily="34" charset="0"/>
              </a:rPr>
              <a:t> are microscopic particles, pollen or other tiny solid or liquid </a:t>
            </a:r>
            <a:r>
              <a:rPr lang="en-US" sz="2400" smtClean="0">
                <a:latin typeface="Arial" pitchFamily="34" charset="0"/>
                <a:cs typeface="Arial" pitchFamily="34" charset="0"/>
              </a:rPr>
              <a:t>particles suspended </a:t>
            </a:r>
            <a:r>
              <a:rPr lang="en-US" sz="2400" dirty="0" smtClean="0">
                <a:latin typeface="Arial" pitchFamily="34" charset="0"/>
                <a:cs typeface="Arial" pitchFamily="34" charset="0"/>
              </a:rPr>
              <a:t>in the air</a:t>
            </a:r>
          </a:p>
          <a:p>
            <a:pPr marL="566928" indent="-457200">
              <a:buNone/>
            </a:pPr>
            <a:r>
              <a:rPr lang="en-US" sz="2400" dirty="0" smtClean="0">
                <a:latin typeface="Arial" pitchFamily="34" charset="0"/>
                <a:cs typeface="Arial" pitchFamily="34" charset="0"/>
              </a:rPr>
              <a:t>They provide surfaces upon</a:t>
            </a:r>
          </a:p>
          <a:p>
            <a:pPr marL="566928" indent="-457200">
              <a:buNone/>
            </a:pPr>
            <a:r>
              <a:rPr lang="en-US" sz="2400" dirty="0" smtClean="0">
                <a:latin typeface="Arial" pitchFamily="34" charset="0"/>
                <a:cs typeface="Arial" pitchFamily="34" charset="0"/>
              </a:rPr>
              <a:t>Which water </a:t>
            </a:r>
            <a:r>
              <a:rPr lang="en-US" sz="2400" dirty="0" err="1" smtClean="0">
                <a:latin typeface="Arial" pitchFamily="34" charset="0"/>
                <a:cs typeface="Arial" pitchFamily="34" charset="0"/>
              </a:rPr>
              <a:t>vapour</a:t>
            </a:r>
            <a:r>
              <a:rPr lang="en-US" sz="2400" dirty="0" smtClean="0">
                <a:latin typeface="Arial" pitchFamily="34" charset="0"/>
                <a:cs typeface="Arial" pitchFamily="34" charset="0"/>
              </a:rPr>
              <a:t> can condense</a:t>
            </a:r>
          </a:p>
          <a:p>
            <a:pPr marL="566928" indent="-457200">
              <a:buNone/>
            </a:pPr>
            <a:r>
              <a:rPr lang="en-US" sz="2400" dirty="0" smtClean="0">
                <a:latin typeface="Arial" pitchFamily="34" charset="0"/>
                <a:cs typeface="Arial" pitchFamily="34" charset="0"/>
              </a:rPr>
              <a:t>Forming cloud.</a:t>
            </a:r>
          </a:p>
          <a:p>
            <a:pPr marL="566928" indent="-457200">
              <a:buNone/>
            </a:pPr>
            <a:r>
              <a:rPr lang="en-US" sz="2400" i="1" dirty="0" smtClean="0">
                <a:solidFill>
                  <a:schemeClr val="accent2">
                    <a:lumMod val="75000"/>
                  </a:schemeClr>
                </a:solidFill>
                <a:latin typeface="Arial" pitchFamily="34" charset="0"/>
                <a:cs typeface="Arial" pitchFamily="34" charset="0"/>
              </a:rPr>
              <a:t>3.Collision:</a:t>
            </a:r>
            <a:r>
              <a:rPr lang="en-US" sz="2400" dirty="0" smtClean="0">
                <a:latin typeface="Arial" pitchFamily="34" charset="0"/>
                <a:cs typeface="Arial" pitchFamily="34" charset="0"/>
              </a:rPr>
              <a:t>Tiny cloud droplets collide</a:t>
            </a:r>
          </a:p>
          <a:p>
            <a:pPr marL="566928" indent="-457200">
              <a:buNone/>
            </a:pPr>
            <a:r>
              <a:rPr lang="en-US" sz="2400" dirty="0" smtClean="0">
                <a:latin typeface="Arial" pitchFamily="34" charset="0"/>
                <a:cs typeface="Arial" pitchFamily="34" charset="0"/>
              </a:rPr>
              <a:t>And may merge </a:t>
            </a:r>
            <a:r>
              <a:rPr lang="en-US" sz="2400" dirty="0" err="1" smtClean="0">
                <a:latin typeface="Arial" pitchFamily="34" charset="0"/>
                <a:cs typeface="Arial" pitchFamily="34" charset="0"/>
              </a:rPr>
              <a:t>toghether</a:t>
            </a:r>
            <a:r>
              <a:rPr lang="en-US" sz="2400" dirty="0" smtClean="0">
                <a:latin typeface="Arial" pitchFamily="34" charset="0"/>
                <a:cs typeface="Arial" pitchFamily="34" charset="0"/>
              </a:rPr>
              <a:t> the droplet </a:t>
            </a:r>
          </a:p>
          <a:p>
            <a:pPr marL="566928" indent="-457200">
              <a:buNone/>
            </a:pPr>
            <a:r>
              <a:rPr lang="en-US" sz="2400" dirty="0" smtClean="0">
                <a:latin typeface="Arial" pitchFamily="34" charset="0"/>
                <a:cs typeface="Arial" pitchFamily="34" charset="0"/>
              </a:rPr>
              <a:t>Remain relatively small due to weaker </a:t>
            </a:r>
          </a:p>
          <a:p>
            <a:pPr marL="566928" indent="-457200">
              <a:buNone/>
            </a:pPr>
            <a:r>
              <a:rPr lang="en-US" sz="2400" dirty="0" smtClean="0">
                <a:latin typeface="Arial" pitchFamily="34" charset="0"/>
                <a:cs typeface="Arial" pitchFamily="34" charset="0"/>
              </a:rPr>
              <a:t>Drafts and turbulent motion within the</a:t>
            </a:r>
          </a:p>
          <a:p>
            <a:pPr marL="566928" indent="-457200">
              <a:buNone/>
            </a:pPr>
            <a:r>
              <a:rPr lang="en-US" sz="2400" dirty="0" smtClean="0">
                <a:latin typeface="Arial" pitchFamily="34" charset="0"/>
                <a:cs typeface="Arial" pitchFamily="34" charset="0"/>
              </a:rPr>
              <a:t>Cloud.</a:t>
            </a:r>
          </a:p>
          <a:p>
            <a:pPr marL="566928" indent="-457200">
              <a:buNone/>
            </a:pPr>
            <a:endParaRPr lang="en-US" sz="2400" dirty="0" smtClean="0">
              <a:latin typeface="Arial" pitchFamily="34" charset="0"/>
              <a:cs typeface="Arial" pitchFamily="34" charset="0"/>
            </a:endParaRPr>
          </a:p>
          <a:p>
            <a:pPr marL="566928" indent="-457200">
              <a:buNone/>
            </a:pPr>
            <a:endParaRPr lang="en-US" sz="2400" dirty="0">
              <a:latin typeface="Arial" pitchFamily="34" charset="0"/>
              <a:cs typeface="Arial" pitchFamily="34" charset="0"/>
            </a:endParaRPr>
          </a:p>
        </p:txBody>
      </p:sp>
      <p:pic>
        <p:nvPicPr>
          <p:cNvPr id="15362" name="Picture 2" descr="C:\Users\Aneek\Desktop\New folder\drizzle 4.jpg"/>
          <p:cNvPicPr>
            <a:picLocks noChangeAspect="1" noChangeArrowheads="1"/>
          </p:cNvPicPr>
          <p:nvPr/>
        </p:nvPicPr>
        <p:blipFill>
          <a:blip r:embed="rId2"/>
          <a:srcRect/>
          <a:stretch>
            <a:fillRect/>
          </a:stretch>
        </p:blipFill>
        <p:spPr bwMode="auto">
          <a:xfrm>
            <a:off x="5791200" y="2743200"/>
            <a:ext cx="2972862" cy="27432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228600"/>
            <a:ext cx="8839200" cy="6172200"/>
          </a:xfrm>
        </p:spPr>
        <p:txBody>
          <a:bodyPr>
            <a:normAutofit/>
          </a:bodyPr>
          <a:lstStyle/>
          <a:p>
            <a:pPr>
              <a:buNone/>
            </a:pPr>
            <a:r>
              <a:rPr lang="en-US" sz="2400" i="1" dirty="0" smtClean="0">
                <a:solidFill>
                  <a:schemeClr val="accent2">
                    <a:lumMod val="75000"/>
                  </a:schemeClr>
                </a:solidFill>
                <a:latin typeface="Arial" pitchFamily="34" charset="0"/>
                <a:cs typeface="Arial" pitchFamily="34" charset="0"/>
              </a:rPr>
              <a:t>5. Drizzle formation: </a:t>
            </a:r>
            <a:r>
              <a:rPr lang="en-US" sz="2400" dirty="0" smtClean="0">
                <a:latin typeface="Arial" pitchFamily="34" charset="0"/>
                <a:cs typeface="Arial" pitchFamily="34" charset="0"/>
              </a:rPr>
              <a:t>Some of these tiny cloud droplets grow</a:t>
            </a:r>
          </a:p>
          <a:p>
            <a:pPr>
              <a:buNone/>
            </a:pPr>
            <a:r>
              <a:rPr lang="en-US" sz="2400" dirty="0" smtClean="0">
                <a:latin typeface="Arial" pitchFamily="34" charset="0"/>
                <a:cs typeface="Arial" pitchFamily="34" charset="0"/>
              </a:rPr>
              <a:t>Large enough to overcome air resistance and begins to fall </a:t>
            </a:r>
          </a:p>
          <a:p>
            <a:pPr>
              <a:buNone/>
            </a:pPr>
            <a:r>
              <a:rPr lang="en-US" sz="2400" dirty="0" smtClean="0">
                <a:latin typeface="Arial" pitchFamily="34" charset="0"/>
                <a:cs typeface="Arial" pitchFamily="34" charset="0"/>
              </a:rPr>
              <a:t>Towards the ground.</a:t>
            </a:r>
          </a:p>
          <a:p>
            <a:pPr>
              <a:buNone/>
            </a:pPr>
            <a:r>
              <a:rPr lang="en-US" sz="2800" dirty="0" smtClean="0">
                <a:solidFill>
                  <a:srgbClr val="FF0000"/>
                </a:solidFill>
                <a:latin typeface="Algerian" pitchFamily="82" charset="0"/>
                <a:cs typeface="Arial" pitchFamily="34" charset="0"/>
              </a:rPr>
              <a:t>Types of rainfall: </a:t>
            </a:r>
            <a:r>
              <a:rPr lang="en-US" sz="2400" dirty="0" smtClean="0">
                <a:latin typeface="Arial" pitchFamily="34" charset="0"/>
                <a:cs typeface="Arial" pitchFamily="34" charset="0"/>
              </a:rPr>
              <a:t>Rainfall can be classified into several</a:t>
            </a:r>
          </a:p>
          <a:p>
            <a:pPr>
              <a:buNone/>
            </a:pPr>
            <a:r>
              <a:rPr lang="en-US" sz="2400" dirty="0" smtClean="0">
                <a:latin typeface="Arial" pitchFamily="34" charset="0"/>
                <a:cs typeface="Arial" pitchFamily="34" charset="0"/>
              </a:rPr>
              <a:t>Types based on various factors such as origin, mechanism of</a:t>
            </a:r>
          </a:p>
          <a:p>
            <a:pPr>
              <a:buNone/>
            </a:pPr>
            <a:r>
              <a:rPr lang="en-US" sz="2400" dirty="0" smtClean="0">
                <a:latin typeface="Arial" pitchFamily="34" charset="0"/>
                <a:cs typeface="Arial" pitchFamily="34" charset="0"/>
              </a:rPr>
              <a:t>Formation, intensity and duration.</a:t>
            </a:r>
          </a:p>
          <a:p>
            <a:pPr>
              <a:buNone/>
            </a:pPr>
            <a:endParaRPr lang="en-US" sz="2800" dirty="0" smtClean="0">
              <a:latin typeface="Algerian" pitchFamily="82" charset="0"/>
              <a:cs typeface="Arial" pitchFamily="34" charset="0"/>
            </a:endParaRPr>
          </a:p>
          <a:p>
            <a:pPr>
              <a:buNone/>
            </a:pPr>
            <a:endParaRPr lang="en-US" sz="2400" dirty="0" smtClean="0">
              <a:solidFill>
                <a:srgbClr val="FF0000"/>
              </a:solidFill>
              <a:latin typeface="Arial" pitchFamily="34" charset="0"/>
              <a:cs typeface="Arial" pitchFamily="34" charset="0"/>
            </a:endParaRPr>
          </a:p>
        </p:txBody>
      </p:sp>
      <p:pic>
        <p:nvPicPr>
          <p:cNvPr id="1027" name="Picture 3" descr="C:\Users\Aneek\Desktop\New folder\rainfall1.jpg"/>
          <p:cNvPicPr>
            <a:picLocks noChangeAspect="1" noChangeArrowheads="1"/>
          </p:cNvPicPr>
          <p:nvPr/>
        </p:nvPicPr>
        <p:blipFill>
          <a:blip r:embed="rId2"/>
          <a:srcRect/>
          <a:stretch>
            <a:fillRect/>
          </a:stretch>
        </p:blipFill>
        <p:spPr bwMode="auto">
          <a:xfrm>
            <a:off x="990600" y="2895600"/>
            <a:ext cx="6646985" cy="32004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8600"/>
            <a:ext cx="8458200" cy="6248400"/>
          </a:xfrm>
        </p:spPr>
        <p:txBody>
          <a:bodyPr/>
          <a:lstStyle/>
          <a:p>
            <a:pPr>
              <a:buNone/>
            </a:pPr>
            <a:r>
              <a:rPr lang="en-US" dirty="0" smtClean="0">
                <a:solidFill>
                  <a:srgbClr val="FF0000"/>
                </a:solidFill>
                <a:latin typeface="Algerian" pitchFamily="82" charset="0"/>
              </a:rPr>
              <a:t>Convective  rainfall: </a:t>
            </a:r>
            <a:r>
              <a:rPr lang="en-US" sz="2400" dirty="0" smtClean="0">
                <a:latin typeface="Arial" pitchFamily="34" charset="0"/>
                <a:cs typeface="Arial" pitchFamily="34" charset="0"/>
              </a:rPr>
              <a:t>It occurs due to the rapid </a:t>
            </a:r>
          </a:p>
          <a:p>
            <a:pPr>
              <a:buNone/>
            </a:pPr>
            <a:r>
              <a:rPr lang="en-US" sz="2400" dirty="0" smtClean="0">
                <a:latin typeface="Arial" pitchFamily="34" charset="0"/>
                <a:cs typeface="Arial" pitchFamily="34" charset="0"/>
              </a:rPr>
              <a:t>Upward movement of warm, moist air.</a:t>
            </a:r>
          </a:p>
          <a:p>
            <a:pPr>
              <a:buNone/>
            </a:pPr>
            <a:r>
              <a:rPr lang="en-US" sz="2400" i="1" dirty="0" smtClean="0">
                <a:solidFill>
                  <a:schemeClr val="accent2">
                    <a:lumMod val="50000"/>
                  </a:schemeClr>
                </a:solidFill>
                <a:latin typeface="Arial Black" pitchFamily="34" charset="0"/>
                <a:cs typeface="Arial" pitchFamily="34" charset="0"/>
              </a:rPr>
              <a:t>Mechanism of Convective rainfall:</a:t>
            </a:r>
          </a:p>
          <a:p>
            <a:pPr marL="566928" indent="-457200">
              <a:buAutoNum type="arabicPeriod"/>
            </a:pPr>
            <a:r>
              <a:rPr lang="en-US" sz="2400" i="1" dirty="0" smtClean="0">
                <a:solidFill>
                  <a:srgbClr val="FF0000"/>
                </a:solidFill>
                <a:latin typeface="Arial" pitchFamily="34" charset="0"/>
                <a:cs typeface="Arial" pitchFamily="34" charset="0"/>
              </a:rPr>
              <a:t>Formation of Convective cells: </a:t>
            </a:r>
            <a:r>
              <a:rPr lang="en-US" sz="2400" dirty="0" smtClean="0">
                <a:latin typeface="Arial" pitchFamily="34" charset="0"/>
                <a:cs typeface="Arial" pitchFamily="34" charset="0"/>
              </a:rPr>
              <a:t>As the earth surface is </a:t>
            </a:r>
          </a:p>
          <a:p>
            <a:pPr marL="566928" indent="-457200">
              <a:buNone/>
            </a:pPr>
            <a:r>
              <a:rPr lang="en-US" sz="2400" dirty="0" smtClean="0">
                <a:latin typeface="Arial" pitchFamily="34" charset="0"/>
                <a:cs typeface="Arial" pitchFamily="34" charset="0"/>
              </a:rPr>
              <a:t>Heated, it warms the air above it causing to become less</a:t>
            </a:r>
          </a:p>
          <a:p>
            <a:pPr marL="566928" indent="-457200">
              <a:buNone/>
            </a:pPr>
            <a:r>
              <a:rPr lang="en-US" sz="2400" dirty="0" smtClean="0">
                <a:latin typeface="Arial" pitchFamily="34" charset="0"/>
                <a:cs typeface="Arial" pitchFamily="34" charset="0"/>
              </a:rPr>
              <a:t>Dense and rise.</a:t>
            </a:r>
          </a:p>
          <a:p>
            <a:pPr marL="566928" indent="-457200">
              <a:buNone/>
            </a:pPr>
            <a:r>
              <a:rPr lang="en-US" sz="2400" i="1" dirty="0" smtClean="0">
                <a:solidFill>
                  <a:srgbClr val="FF0000"/>
                </a:solidFill>
                <a:latin typeface="Arial" pitchFamily="34" charset="0"/>
                <a:cs typeface="Arial" pitchFamily="34" charset="0"/>
              </a:rPr>
              <a:t>2. Upward movement of air:</a:t>
            </a:r>
          </a:p>
          <a:p>
            <a:pPr marL="566928" indent="-457200">
              <a:buNone/>
            </a:pPr>
            <a:r>
              <a:rPr lang="en-US" sz="2400" dirty="0" smtClean="0">
                <a:latin typeface="Arial" pitchFamily="34" charset="0"/>
                <a:cs typeface="Arial" pitchFamily="34" charset="0"/>
              </a:rPr>
              <a:t>The warm moist air rises due to</a:t>
            </a:r>
          </a:p>
          <a:p>
            <a:pPr marL="566928" indent="-457200">
              <a:buNone/>
            </a:pPr>
            <a:r>
              <a:rPr lang="en-US" sz="2400" dirty="0" smtClean="0">
                <a:latin typeface="Arial" pitchFamily="34" charset="0"/>
                <a:cs typeface="Arial" pitchFamily="34" charset="0"/>
              </a:rPr>
              <a:t>Buoyancy, it cools adiabatically </a:t>
            </a:r>
          </a:p>
          <a:p>
            <a:pPr marL="566928" indent="-457200">
              <a:buNone/>
            </a:pPr>
            <a:r>
              <a:rPr lang="en-US" sz="2400" dirty="0" smtClean="0">
                <a:latin typeface="Arial" pitchFamily="34" charset="0"/>
                <a:cs typeface="Arial" pitchFamily="34" charset="0"/>
              </a:rPr>
              <a:t>Because decreasing atmospheric</a:t>
            </a:r>
          </a:p>
          <a:p>
            <a:pPr marL="566928" indent="-457200">
              <a:buNone/>
            </a:pPr>
            <a:r>
              <a:rPr lang="en-US" sz="2400" dirty="0" smtClean="0">
                <a:latin typeface="Arial" pitchFamily="34" charset="0"/>
                <a:cs typeface="Arial" pitchFamily="34" charset="0"/>
              </a:rPr>
              <a:t>Pressure with height. This</a:t>
            </a:r>
          </a:p>
          <a:p>
            <a:pPr marL="566928" indent="-457200">
              <a:buNone/>
            </a:pPr>
            <a:r>
              <a:rPr lang="en-US" sz="2400" dirty="0" smtClean="0">
                <a:latin typeface="Arial" pitchFamily="34" charset="0"/>
                <a:cs typeface="Arial" pitchFamily="34" charset="0"/>
              </a:rPr>
              <a:t>Cooling leads to the</a:t>
            </a:r>
          </a:p>
          <a:p>
            <a:pPr marL="566928" indent="-457200">
              <a:buNone/>
            </a:pPr>
            <a:r>
              <a:rPr lang="en-US" sz="2400" dirty="0" smtClean="0">
                <a:latin typeface="Arial" pitchFamily="34" charset="0"/>
                <a:cs typeface="Arial" pitchFamily="34" charset="0"/>
              </a:rPr>
              <a:t>Condensation of water </a:t>
            </a:r>
            <a:r>
              <a:rPr lang="en-US" sz="2400" dirty="0" err="1" smtClean="0">
                <a:latin typeface="Arial" pitchFamily="34" charset="0"/>
                <a:cs typeface="Arial" pitchFamily="34" charset="0"/>
              </a:rPr>
              <a:t>vapour</a:t>
            </a:r>
            <a:r>
              <a:rPr lang="en-US" sz="2400" dirty="0" smtClean="0">
                <a:latin typeface="Arial" pitchFamily="34" charset="0"/>
                <a:cs typeface="Arial" pitchFamily="34" charset="0"/>
              </a:rPr>
              <a:t> into</a:t>
            </a:r>
          </a:p>
          <a:p>
            <a:pPr marL="566928" indent="-457200">
              <a:buNone/>
            </a:pPr>
            <a:r>
              <a:rPr lang="en-US" sz="2400" dirty="0" smtClean="0">
                <a:latin typeface="Arial" pitchFamily="34" charset="0"/>
                <a:cs typeface="Arial" pitchFamily="34" charset="0"/>
              </a:rPr>
              <a:t>Tiny water droplets, forming clouds.</a:t>
            </a:r>
          </a:p>
          <a:p>
            <a:pPr marL="566928" indent="-457200">
              <a:buNone/>
            </a:pPr>
            <a:endParaRPr lang="en-US" sz="2400" dirty="0">
              <a:latin typeface="Arial" pitchFamily="34" charset="0"/>
              <a:cs typeface="Arial" pitchFamily="34" charset="0"/>
            </a:endParaRPr>
          </a:p>
        </p:txBody>
      </p:sp>
      <p:pic>
        <p:nvPicPr>
          <p:cNvPr id="2050" name="Picture 2" descr="C:\Users\Aneek\Desktop\New folder\convectional rainfall 1.jpg"/>
          <p:cNvPicPr>
            <a:picLocks noChangeAspect="1" noChangeArrowheads="1"/>
          </p:cNvPicPr>
          <p:nvPr/>
        </p:nvPicPr>
        <p:blipFill>
          <a:blip r:embed="rId2"/>
          <a:srcRect/>
          <a:stretch>
            <a:fillRect/>
          </a:stretch>
        </p:blipFill>
        <p:spPr bwMode="auto">
          <a:xfrm>
            <a:off x="5029200" y="2514600"/>
            <a:ext cx="3810000" cy="28194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86800" cy="6096000"/>
          </a:xfrm>
        </p:spPr>
        <p:txBody>
          <a:bodyPr>
            <a:normAutofit/>
          </a:bodyPr>
          <a:lstStyle/>
          <a:p>
            <a:pPr>
              <a:buNone/>
            </a:pPr>
            <a:r>
              <a:rPr lang="en-US" sz="2400" i="1" dirty="0" smtClean="0">
                <a:solidFill>
                  <a:srgbClr val="FF0000"/>
                </a:solidFill>
                <a:latin typeface="Arial" pitchFamily="34" charset="0"/>
                <a:cs typeface="Arial" pitchFamily="34" charset="0"/>
              </a:rPr>
              <a:t>3. Raindrop formation: </a:t>
            </a:r>
            <a:r>
              <a:rPr lang="en-US" sz="2400" dirty="0" smtClean="0">
                <a:latin typeface="Arial" pitchFamily="34" charset="0"/>
                <a:cs typeface="Arial" pitchFamily="34" charset="0"/>
              </a:rPr>
              <a:t>Within the convective clouds, water droplets continue to grow through </a:t>
            </a:r>
            <a:r>
              <a:rPr lang="en-US" sz="2400" dirty="0" err="1" smtClean="0">
                <a:latin typeface="Arial" pitchFamily="34" charset="0"/>
                <a:cs typeface="Arial" pitchFamily="34" charset="0"/>
              </a:rPr>
              <a:t>collision.These</a:t>
            </a:r>
            <a:r>
              <a:rPr lang="en-US" sz="2400" dirty="0" smtClean="0">
                <a:latin typeface="Arial" pitchFamily="34" charset="0"/>
                <a:cs typeface="Arial" pitchFamily="34" charset="0"/>
              </a:rPr>
              <a:t> droplets</a:t>
            </a:r>
          </a:p>
          <a:p>
            <a:pPr>
              <a:buNone/>
            </a:pPr>
            <a:r>
              <a:rPr lang="en-US" sz="2400" dirty="0" smtClean="0">
                <a:latin typeface="Arial" pitchFamily="34" charset="0"/>
                <a:cs typeface="Arial" pitchFamily="34" charset="0"/>
              </a:rPr>
              <a:t>Become large enough to overcome air resistance and begins </a:t>
            </a:r>
          </a:p>
          <a:p>
            <a:pPr>
              <a:buNone/>
            </a:pPr>
            <a:r>
              <a:rPr lang="en-US" sz="2400" dirty="0" smtClean="0">
                <a:latin typeface="Arial" pitchFamily="34" charset="0"/>
                <a:cs typeface="Arial" pitchFamily="34" charset="0"/>
              </a:rPr>
              <a:t>To fall as precipitation.</a:t>
            </a:r>
          </a:p>
          <a:p>
            <a:pPr>
              <a:buNone/>
            </a:pPr>
            <a:r>
              <a:rPr lang="en-US" sz="2400" i="1" dirty="0" smtClean="0">
                <a:solidFill>
                  <a:srgbClr val="FF0000"/>
                </a:solidFill>
                <a:latin typeface="Arial" pitchFamily="34" charset="0"/>
                <a:cs typeface="Arial" pitchFamily="34" charset="0"/>
              </a:rPr>
              <a:t>Importance: </a:t>
            </a:r>
            <a:r>
              <a:rPr lang="en-US" sz="2400" dirty="0" smtClean="0">
                <a:latin typeface="Arial" pitchFamily="34" charset="0"/>
                <a:cs typeface="Arial" pitchFamily="34" charset="0"/>
              </a:rPr>
              <a:t>Convective rainfall plays an importance role in</a:t>
            </a:r>
          </a:p>
          <a:p>
            <a:pPr>
              <a:buNone/>
            </a:pPr>
            <a:r>
              <a:rPr lang="en-US" sz="2400" i="1" dirty="0" smtClean="0">
                <a:latin typeface="Arial Black" pitchFamily="34" charset="0"/>
                <a:cs typeface="Arial" pitchFamily="34" charset="0"/>
              </a:rPr>
              <a:t>Earth’s water cycle and supporting Ecosystem.</a:t>
            </a:r>
          </a:p>
          <a:p>
            <a:pPr>
              <a:buNone/>
            </a:pPr>
            <a:endParaRPr lang="en-US" sz="2400" i="1" dirty="0" smtClean="0">
              <a:latin typeface="Arial Black" pitchFamily="34" charset="0"/>
              <a:cs typeface="Arial" pitchFamily="34" charset="0"/>
            </a:endParaRPr>
          </a:p>
          <a:p>
            <a:pPr>
              <a:buNone/>
            </a:pPr>
            <a:r>
              <a:rPr lang="en-US" sz="2400" dirty="0" err="1" smtClean="0">
                <a:solidFill>
                  <a:srgbClr val="FF0000"/>
                </a:solidFill>
                <a:latin typeface="Algerian" pitchFamily="82" charset="0"/>
                <a:cs typeface="Arial" pitchFamily="34" charset="0"/>
              </a:rPr>
              <a:t>Orgographic</a:t>
            </a:r>
            <a:r>
              <a:rPr lang="en-US" sz="2400" dirty="0" smtClean="0">
                <a:solidFill>
                  <a:srgbClr val="FF0000"/>
                </a:solidFill>
                <a:latin typeface="Algerian" pitchFamily="82" charset="0"/>
                <a:cs typeface="Arial" pitchFamily="34" charset="0"/>
              </a:rPr>
              <a:t>  Rainfall</a:t>
            </a:r>
            <a:r>
              <a:rPr lang="en-US" sz="2400" dirty="0" smtClean="0">
                <a:latin typeface="Arial" pitchFamily="34" charset="0"/>
                <a:cs typeface="Arial" pitchFamily="34" charset="0"/>
              </a:rPr>
              <a:t>: </a:t>
            </a:r>
          </a:p>
          <a:p>
            <a:pPr>
              <a:buNone/>
            </a:pPr>
            <a:r>
              <a:rPr lang="en-US" sz="2400" dirty="0" smtClean="0">
                <a:latin typeface="Arial" pitchFamily="34" charset="0"/>
                <a:cs typeface="Arial" pitchFamily="34" charset="0"/>
              </a:rPr>
              <a:t>It is also known as relief rainfall,</a:t>
            </a:r>
          </a:p>
          <a:p>
            <a:pPr>
              <a:buNone/>
            </a:pPr>
            <a:r>
              <a:rPr lang="en-US" sz="2400" dirty="0" smtClean="0">
                <a:latin typeface="Arial" pitchFamily="34" charset="0"/>
                <a:cs typeface="Arial" pitchFamily="34" charset="0"/>
              </a:rPr>
              <a:t>Occurs when moist air is forced to</a:t>
            </a:r>
          </a:p>
          <a:p>
            <a:pPr>
              <a:buNone/>
            </a:pPr>
            <a:r>
              <a:rPr lang="en-US" sz="2400" dirty="0" smtClean="0">
                <a:latin typeface="Arial" pitchFamily="34" charset="0"/>
                <a:cs typeface="Arial" pitchFamily="34" charset="0"/>
              </a:rPr>
              <a:t>Rise over elevated terrain such as</a:t>
            </a:r>
          </a:p>
          <a:p>
            <a:pPr>
              <a:buNone/>
            </a:pPr>
            <a:r>
              <a:rPr lang="en-US" sz="2400" dirty="0" smtClean="0">
                <a:latin typeface="Arial" pitchFamily="34" charset="0"/>
                <a:cs typeface="Arial" pitchFamily="34" charset="0"/>
              </a:rPr>
              <a:t> mountain or hills.</a:t>
            </a:r>
          </a:p>
          <a:p>
            <a:pPr>
              <a:buNone/>
            </a:pPr>
            <a:endParaRPr lang="en-US"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a:buNone/>
            </a:pPr>
            <a:endParaRPr lang="en-US" sz="2400" dirty="0">
              <a:latin typeface="Arial" pitchFamily="34" charset="0"/>
              <a:cs typeface="Arial" pitchFamily="34" charset="0"/>
            </a:endParaRPr>
          </a:p>
        </p:txBody>
      </p:sp>
      <p:pic>
        <p:nvPicPr>
          <p:cNvPr id="3074" name="Picture 2" descr="C:\Users\Aneek\Desktop\New folder\orgographic rainfall 1.jpg"/>
          <p:cNvPicPr>
            <a:picLocks noChangeAspect="1" noChangeArrowheads="1"/>
          </p:cNvPicPr>
          <p:nvPr/>
        </p:nvPicPr>
        <p:blipFill>
          <a:blip r:embed="rId2"/>
          <a:srcRect/>
          <a:stretch>
            <a:fillRect/>
          </a:stretch>
        </p:blipFill>
        <p:spPr bwMode="auto">
          <a:xfrm>
            <a:off x="5334000" y="3200400"/>
            <a:ext cx="3581400" cy="3048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0"/>
            <a:ext cx="8382000" cy="5867400"/>
          </a:xfrm>
        </p:spPr>
        <p:txBody>
          <a:bodyPr>
            <a:normAutofit/>
          </a:bodyPr>
          <a:lstStyle/>
          <a:p>
            <a:pPr>
              <a:buNone/>
            </a:pPr>
            <a:r>
              <a:rPr lang="en-US" sz="3000" i="1" dirty="0" smtClean="0">
                <a:solidFill>
                  <a:srgbClr val="FF0000"/>
                </a:solidFill>
                <a:latin typeface="Arial" pitchFamily="34" charset="0"/>
                <a:cs typeface="Arial" pitchFamily="34" charset="0"/>
              </a:rPr>
              <a:t>Mechanism of </a:t>
            </a:r>
            <a:r>
              <a:rPr lang="en-US" sz="3000" i="1" dirty="0" err="1" smtClean="0">
                <a:solidFill>
                  <a:srgbClr val="FF0000"/>
                </a:solidFill>
                <a:latin typeface="Arial" pitchFamily="34" charset="0"/>
                <a:cs typeface="Arial" pitchFamily="34" charset="0"/>
              </a:rPr>
              <a:t>Orgographic</a:t>
            </a:r>
            <a:r>
              <a:rPr lang="en-US" sz="3000" i="1" dirty="0" smtClean="0">
                <a:solidFill>
                  <a:srgbClr val="FF0000"/>
                </a:solidFill>
                <a:latin typeface="Arial" pitchFamily="34" charset="0"/>
                <a:cs typeface="Arial" pitchFamily="34" charset="0"/>
              </a:rPr>
              <a:t> Rainfall:</a:t>
            </a:r>
          </a:p>
          <a:p>
            <a:pPr>
              <a:buNone/>
            </a:pPr>
            <a:r>
              <a:rPr lang="en-US" sz="2600" i="1" dirty="0" smtClean="0">
                <a:solidFill>
                  <a:schemeClr val="accent3">
                    <a:lumMod val="75000"/>
                  </a:schemeClr>
                </a:solidFill>
                <a:latin typeface="Arial" pitchFamily="34" charset="0"/>
                <a:cs typeface="Arial" pitchFamily="34" charset="0"/>
              </a:rPr>
              <a:t>1.Adiabatic cooling: </a:t>
            </a:r>
            <a:r>
              <a:rPr lang="en-US" sz="2600" dirty="0" smtClean="0">
                <a:latin typeface="Arial" pitchFamily="34" charset="0"/>
                <a:cs typeface="Arial" pitchFamily="34" charset="0"/>
              </a:rPr>
              <a:t>Rising air</a:t>
            </a:r>
          </a:p>
          <a:p>
            <a:pPr>
              <a:buNone/>
            </a:pPr>
            <a:r>
              <a:rPr lang="en-US" sz="2600" dirty="0" smtClean="0">
                <a:latin typeface="Arial" pitchFamily="34" charset="0"/>
                <a:cs typeface="Arial" pitchFamily="34" charset="0"/>
              </a:rPr>
              <a:t>Undergoes adiabatic cooling.</a:t>
            </a:r>
          </a:p>
          <a:p>
            <a:pPr>
              <a:buNone/>
            </a:pPr>
            <a:r>
              <a:rPr lang="en-US" sz="2600" dirty="0" smtClean="0">
                <a:latin typeface="Arial" pitchFamily="34" charset="0"/>
                <a:cs typeface="Arial" pitchFamily="34" charset="0"/>
              </a:rPr>
              <a:t>The rate of cooling is determined </a:t>
            </a:r>
          </a:p>
          <a:p>
            <a:pPr>
              <a:buNone/>
            </a:pPr>
            <a:r>
              <a:rPr lang="en-US" sz="2600" dirty="0" smtClean="0">
                <a:latin typeface="Arial" pitchFamily="34" charset="0"/>
                <a:cs typeface="Arial" pitchFamily="34" charset="0"/>
              </a:rPr>
              <a:t>By lapse rate, which is the</a:t>
            </a:r>
          </a:p>
          <a:p>
            <a:pPr>
              <a:buNone/>
            </a:pPr>
            <a:r>
              <a:rPr lang="en-US" sz="2600" dirty="0" smtClean="0">
                <a:latin typeface="Arial" pitchFamily="34" charset="0"/>
                <a:cs typeface="Arial" pitchFamily="34" charset="0"/>
              </a:rPr>
              <a:t>Rate at which temperature</a:t>
            </a:r>
          </a:p>
          <a:p>
            <a:pPr>
              <a:buNone/>
            </a:pPr>
            <a:r>
              <a:rPr lang="en-US" sz="2600" dirty="0" smtClean="0">
                <a:latin typeface="Arial" pitchFamily="34" charset="0"/>
                <a:cs typeface="Arial" pitchFamily="34" charset="0"/>
              </a:rPr>
              <a:t>Decreases with increasing </a:t>
            </a:r>
          </a:p>
          <a:p>
            <a:pPr>
              <a:buNone/>
            </a:pPr>
            <a:r>
              <a:rPr lang="en-US" sz="2600" dirty="0" smtClean="0">
                <a:latin typeface="Arial" pitchFamily="34" charset="0"/>
                <a:cs typeface="Arial" pitchFamily="34" charset="0"/>
              </a:rPr>
              <a:t>Altitude.</a:t>
            </a:r>
          </a:p>
          <a:p>
            <a:pPr>
              <a:buNone/>
            </a:pPr>
            <a:r>
              <a:rPr lang="en-US" sz="2400" i="1" dirty="0" smtClean="0">
                <a:solidFill>
                  <a:schemeClr val="accent3">
                    <a:lumMod val="75000"/>
                  </a:schemeClr>
                </a:solidFill>
                <a:latin typeface="Arial" pitchFamily="34" charset="0"/>
                <a:cs typeface="Arial" pitchFamily="34" charset="0"/>
              </a:rPr>
              <a:t>2.Condensation: </a:t>
            </a:r>
            <a:r>
              <a:rPr lang="en-US" sz="2400" dirty="0" smtClean="0">
                <a:latin typeface="Arial" pitchFamily="34" charset="0"/>
                <a:cs typeface="Arial" pitchFamily="34" charset="0"/>
              </a:rPr>
              <a:t>As the air </a:t>
            </a:r>
          </a:p>
          <a:p>
            <a:pPr>
              <a:buNone/>
            </a:pPr>
            <a:r>
              <a:rPr lang="en-US" sz="2400" dirty="0" smtClean="0">
                <a:latin typeface="Arial" pitchFamily="34" charset="0"/>
                <a:cs typeface="Arial" pitchFamily="34" charset="0"/>
              </a:rPr>
              <a:t>Cools, its capacity to hold </a:t>
            </a:r>
          </a:p>
          <a:p>
            <a:pPr>
              <a:buNone/>
            </a:pPr>
            <a:r>
              <a:rPr lang="en-US" sz="2400" dirty="0" smtClean="0">
                <a:latin typeface="Arial" pitchFamily="34" charset="0"/>
                <a:cs typeface="Arial" pitchFamily="34" charset="0"/>
              </a:rPr>
              <a:t>Moisture decreases, leading to formation of clouds</a:t>
            </a:r>
          </a:p>
          <a:p>
            <a:pPr>
              <a:buNone/>
            </a:pPr>
            <a:r>
              <a:rPr lang="en-US" sz="2400" dirty="0" smtClean="0">
                <a:latin typeface="Arial" pitchFamily="34" charset="0"/>
                <a:cs typeface="Arial" pitchFamily="34" charset="0"/>
              </a:rPr>
              <a:t>And precipitation.</a:t>
            </a:r>
            <a:endParaRPr lang="en-US" sz="2400" dirty="0">
              <a:latin typeface="Arial" pitchFamily="34" charset="0"/>
              <a:cs typeface="Arial" pitchFamily="34" charset="0"/>
            </a:endParaRPr>
          </a:p>
        </p:txBody>
      </p:sp>
      <p:pic>
        <p:nvPicPr>
          <p:cNvPr id="1026" name="Picture 2" descr="C:\Users\Aneek\Desktop\New folder\Precipitation3.png"/>
          <p:cNvPicPr>
            <a:picLocks noChangeAspect="1" noChangeArrowheads="1"/>
          </p:cNvPicPr>
          <p:nvPr/>
        </p:nvPicPr>
        <p:blipFill>
          <a:blip r:embed="rId2"/>
          <a:srcRect/>
          <a:stretch>
            <a:fillRect/>
          </a:stretch>
        </p:blipFill>
        <p:spPr bwMode="auto">
          <a:xfrm>
            <a:off x="5029200" y="1219200"/>
            <a:ext cx="3547927" cy="323410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8600"/>
            <a:ext cx="8229600" cy="6324600"/>
          </a:xfrm>
        </p:spPr>
        <p:txBody>
          <a:bodyPr>
            <a:normAutofit/>
          </a:bodyPr>
          <a:lstStyle/>
          <a:p>
            <a:pPr>
              <a:buNone/>
            </a:pPr>
            <a:r>
              <a:rPr lang="en-US" sz="2400" dirty="0" smtClean="0">
                <a:solidFill>
                  <a:schemeClr val="accent3">
                    <a:lumMod val="75000"/>
                  </a:schemeClr>
                </a:solidFill>
                <a:latin typeface="Arial" pitchFamily="34" charset="0"/>
                <a:cs typeface="Arial" pitchFamily="34" charset="0"/>
              </a:rPr>
              <a:t>3. Rainfall: </a:t>
            </a:r>
            <a:r>
              <a:rPr lang="en-US" sz="2400" dirty="0" smtClean="0">
                <a:latin typeface="Arial" pitchFamily="34" charset="0"/>
                <a:cs typeface="Arial" pitchFamily="34" charset="0"/>
              </a:rPr>
              <a:t>Once the clouds </a:t>
            </a:r>
          </a:p>
          <a:p>
            <a:pPr>
              <a:buNone/>
            </a:pPr>
            <a:r>
              <a:rPr lang="en-US" sz="2400" dirty="0" smtClean="0">
                <a:latin typeface="Arial" pitchFamily="34" charset="0"/>
                <a:cs typeface="Arial" pitchFamily="34" charset="0"/>
              </a:rPr>
              <a:t>Become sufficiently saturated</a:t>
            </a:r>
          </a:p>
          <a:p>
            <a:pPr>
              <a:buNone/>
            </a:pPr>
            <a:r>
              <a:rPr lang="en-US" sz="2400" dirty="0" smtClean="0">
                <a:latin typeface="Arial" pitchFamily="34" charset="0"/>
                <a:cs typeface="Arial" pitchFamily="34" charset="0"/>
              </a:rPr>
              <a:t>Rain or other forms of precipitation</a:t>
            </a:r>
          </a:p>
          <a:p>
            <a:pPr>
              <a:buNone/>
            </a:pPr>
            <a:r>
              <a:rPr lang="en-US" sz="2400" dirty="0" smtClean="0">
                <a:latin typeface="Arial" pitchFamily="34" charset="0"/>
                <a:cs typeface="Arial" pitchFamily="34" charset="0"/>
              </a:rPr>
              <a:t> such as snow, sleet</a:t>
            </a:r>
          </a:p>
          <a:p>
            <a:pPr>
              <a:buNone/>
            </a:pPr>
            <a:r>
              <a:rPr lang="en-US" sz="2400" dirty="0" smtClean="0">
                <a:latin typeface="Arial" pitchFamily="34" charset="0"/>
                <a:cs typeface="Arial" pitchFamily="34" charset="0"/>
              </a:rPr>
              <a:t>Or hail begin to fall. The intensity</a:t>
            </a:r>
          </a:p>
          <a:p>
            <a:pPr>
              <a:buNone/>
            </a:pPr>
            <a:r>
              <a:rPr lang="en-US" sz="2400" dirty="0" smtClean="0">
                <a:latin typeface="Arial" pitchFamily="34" charset="0"/>
                <a:cs typeface="Arial" pitchFamily="34" charset="0"/>
              </a:rPr>
              <a:t> and duration of rainfall</a:t>
            </a:r>
          </a:p>
          <a:p>
            <a:pPr>
              <a:buNone/>
            </a:pPr>
            <a:r>
              <a:rPr lang="en-US" sz="2400" dirty="0" smtClean="0">
                <a:latin typeface="Arial" pitchFamily="34" charset="0"/>
                <a:cs typeface="Arial" pitchFamily="34" charset="0"/>
              </a:rPr>
              <a:t>Depend on various factors </a:t>
            </a:r>
          </a:p>
          <a:p>
            <a:pPr>
              <a:buNone/>
            </a:pPr>
            <a:r>
              <a:rPr lang="en-US" sz="2400" dirty="0" smtClean="0">
                <a:latin typeface="Arial" pitchFamily="34" charset="0"/>
                <a:cs typeface="Arial" pitchFamily="34" charset="0"/>
              </a:rPr>
              <a:t>including moisture of air</a:t>
            </a:r>
          </a:p>
          <a:p>
            <a:pPr>
              <a:buNone/>
            </a:pPr>
            <a:r>
              <a:rPr lang="en-US" sz="2400" dirty="0" smtClean="0">
                <a:latin typeface="Arial" pitchFamily="34" charset="0"/>
                <a:cs typeface="Arial" pitchFamily="34" charset="0"/>
              </a:rPr>
              <a:t>Steepness and height of terrain,</a:t>
            </a:r>
          </a:p>
          <a:p>
            <a:pPr>
              <a:buNone/>
            </a:pPr>
            <a:r>
              <a:rPr lang="en-US" sz="2400" dirty="0" smtClean="0">
                <a:latin typeface="Arial" pitchFamily="34" charset="0"/>
                <a:cs typeface="Arial" pitchFamily="34" charset="0"/>
              </a:rPr>
              <a:t> stability of atmosphere.</a:t>
            </a:r>
            <a:endParaRPr lang="en-US" sz="2400" dirty="0" smtClean="0">
              <a:solidFill>
                <a:schemeClr val="accent3">
                  <a:lumMod val="75000"/>
                </a:schemeClr>
              </a:solidFill>
              <a:latin typeface="Arial" pitchFamily="34" charset="0"/>
              <a:cs typeface="Arial" pitchFamily="34" charset="0"/>
            </a:endParaRPr>
          </a:p>
          <a:p>
            <a:pPr>
              <a:buNone/>
            </a:pPr>
            <a:r>
              <a:rPr lang="en-US" sz="2400" dirty="0" smtClean="0">
                <a:solidFill>
                  <a:schemeClr val="accent3">
                    <a:lumMod val="75000"/>
                  </a:schemeClr>
                </a:solidFill>
                <a:latin typeface="Arial" pitchFamily="34" charset="0"/>
                <a:cs typeface="Arial" pitchFamily="34" charset="0"/>
              </a:rPr>
              <a:t>Importance: </a:t>
            </a:r>
            <a:r>
              <a:rPr lang="en-US" sz="2400" dirty="0" err="1" smtClean="0">
                <a:latin typeface="Arial" pitchFamily="34" charset="0"/>
                <a:cs typeface="Arial" pitchFamily="34" charset="0"/>
              </a:rPr>
              <a:t>Orographic</a:t>
            </a:r>
            <a:r>
              <a:rPr lang="en-US" sz="2400" dirty="0" smtClean="0">
                <a:latin typeface="Arial" pitchFamily="34" charset="0"/>
                <a:cs typeface="Arial" pitchFamily="34" charset="0"/>
              </a:rPr>
              <a:t> rainfall is a crucial mechanism for </a:t>
            </a:r>
            <a:r>
              <a:rPr lang="en-US" sz="2400" i="1" dirty="0" smtClean="0">
                <a:solidFill>
                  <a:srgbClr val="FF0000"/>
                </a:solidFill>
                <a:latin typeface="Arial" pitchFamily="34" charset="0"/>
                <a:cs typeface="Arial" pitchFamily="34" charset="0"/>
              </a:rPr>
              <a:t>redistributing moisture in the atmosphere </a:t>
            </a:r>
            <a:r>
              <a:rPr lang="en-US" sz="2400" dirty="0" smtClean="0">
                <a:latin typeface="Arial" pitchFamily="34" charset="0"/>
                <a:cs typeface="Arial" pitchFamily="34" charset="0"/>
              </a:rPr>
              <a:t>and plays a significant role in </a:t>
            </a:r>
            <a:r>
              <a:rPr lang="en-US" sz="2400" i="1" dirty="0" smtClean="0">
                <a:solidFill>
                  <a:srgbClr val="FF0000"/>
                </a:solidFill>
                <a:latin typeface="Arial" pitchFamily="34" charset="0"/>
                <a:cs typeface="Arial" pitchFamily="34" charset="0"/>
              </a:rPr>
              <a:t>shaping the climate and ecosystems of regions with mountainous terrain</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pic>
        <p:nvPicPr>
          <p:cNvPr id="1026" name="Picture 2" descr="C:\Users\Aneek\Desktop\New folder\orgo 3.jpg"/>
          <p:cNvPicPr>
            <a:picLocks noChangeAspect="1" noChangeArrowheads="1"/>
          </p:cNvPicPr>
          <p:nvPr/>
        </p:nvPicPr>
        <p:blipFill>
          <a:blip r:embed="rId2"/>
          <a:srcRect/>
          <a:stretch>
            <a:fillRect/>
          </a:stretch>
        </p:blipFill>
        <p:spPr bwMode="auto">
          <a:xfrm>
            <a:off x="5257800" y="228600"/>
            <a:ext cx="3733800" cy="38862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8600"/>
            <a:ext cx="8305800" cy="6248400"/>
          </a:xfrm>
        </p:spPr>
        <p:txBody>
          <a:bodyPr/>
          <a:lstStyle/>
          <a:p>
            <a:pPr>
              <a:buNone/>
            </a:pPr>
            <a:r>
              <a:rPr lang="en-US" dirty="0" smtClean="0">
                <a:solidFill>
                  <a:srgbClr val="FF0000"/>
                </a:solidFill>
                <a:latin typeface="Algerian" pitchFamily="82" charset="0"/>
              </a:rPr>
              <a:t>Cyclonic Rainfall:</a:t>
            </a:r>
            <a:r>
              <a:rPr lang="en-US" sz="2400" dirty="0" smtClean="0">
                <a:solidFill>
                  <a:srgbClr val="FF0000"/>
                </a:solidFill>
                <a:latin typeface="Algerian" pitchFamily="82" charset="0"/>
              </a:rPr>
              <a:t> </a:t>
            </a:r>
            <a:r>
              <a:rPr lang="en-US" sz="2400" dirty="0" smtClean="0">
                <a:latin typeface="Arial" pitchFamily="34" charset="0"/>
                <a:cs typeface="Arial" pitchFamily="34" charset="0"/>
              </a:rPr>
              <a:t>It is</a:t>
            </a:r>
          </a:p>
          <a:p>
            <a:pPr>
              <a:buNone/>
            </a:pPr>
            <a:r>
              <a:rPr lang="en-IN" sz="2400" dirty="0" smtClean="0">
                <a:latin typeface="Arial" pitchFamily="34" charset="0"/>
                <a:cs typeface="Arial" pitchFamily="34" charset="0"/>
              </a:rPr>
              <a:t>Also known as frontal </a:t>
            </a:r>
          </a:p>
          <a:p>
            <a:pPr>
              <a:buNone/>
            </a:pPr>
            <a:r>
              <a:rPr lang="en-IN" sz="2400" dirty="0" smtClean="0">
                <a:latin typeface="Arial" pitchFamily="34" charset="0"/>
                <a:cs typeface="Arial" pitchFamily="34" charset="0"/>
              </a:rPr>
              <a:t>Rainfall. Cyclonic</a:t>
            </a:r>
          </a:p>
          <a:p>
            <a:pPr>
              <a:buNone/>
            </a:pPr>
            <a:r>
              <a:rPr lang="en-IN" sz="2400" dirty="0" smtClean="0">
                <a:latin typeface="Arial" pitchFamily="34" charset="0"/>
                <a:cs typeface="Arial" pitchFamily="34" charset="0"/>
              </a:rPr>
              <a:t>Rainfall occurs on</a:t>
            </a:r>
          </a:p>
          <a:p>
            <a:pPr>
              <a:buNone/>
            </a:pPr>
            <a:r>
              <a:rPr lang="en-IN" sz="2400" dirty="0" smtClean="0">
                <a:latin typeface="Arial" pitchFamily="34" charset="0"/>
                <a:cs typeface="Arial" pitchFamily="34" charset="0"/>
              </a:rPr>
              <a:t>The front of a cyclone.</a:t>
            </a:r>
          </a:p>
          <a:p>
            <a:pPr>
              <a:buNone/>
            </a:pPr>
            <a:endParaRPr lang="en-IN" sz="2400" dirty="0" smtClean="0">
              <a:latin typeface="Arial" pitchFamily="34" charset="0"/>
              <a:cs typeface="Arial" pitchFamily="34" charset="0"/>
            </a:endParaRPr>
          </a:p>
          <a:p>
            <a:pPr>
              <a:buNone/>
            </a:pPr>
            <a:r>
              <a:rPr lang="en-IN" sz="2400" dirty="0" smtClean="0">
                <a:latin typeface="Arial" pitchFamily="34" charset="0"/>
                <a:cs typeface="Arial" pitchFamily="34" charset="0"/>
              </a:rPr>
              <a:t>It occurs when </a:t>
            </a:r>
          </a:p>
          <a:p>
            <a:pPr>
              <a:buNone/>
            </a:pPr>
            <a:r>
              <a:rPr lang="en-IN" sz="2400" dirty="0" smtClean="0">
                <a:latin typeface="Arial" pitchFamily="34" charset="0"/>
                <a:cs typeface="Arial" pitchFamily="34" charset="0"/>
              </a:rPr>
              <a:t>The hot air collides with</a:t>
            </a:r>
          </a:p>
          <a:p>
            <a:pPr>
              <a:buNone/>
            </a:pPr>
            <a:r>
              <a:rPr lang="en-IN" sz="2400" dirty="0" smtClean="0">
                <a:latin typeface="Arial" pitchFamily="34" charset="0"/>
                <a:cs typeface="Arial" pitchFamily="34" charset="0"/>
              </a:rPr>
              <a:t>Cool air. Both these air</a:t>
            </a:r>
          </a:p>
          <a:p>
            <a:pPr>
              <a:buNone/>
            </a:pPr>
            <a:r>
              <a:rPr lang="en-IN" sz="2400" dirty="0" smtClean="0">
                <a:latin typeface="Arial" pitchFamily="34" charset="0"/>
                <a:cs typeface="Arial" pitchFamily="34" charset="0"/>
              </a:rPr>
              <a:t>Masses have densities </a:t>
            </a:r>
          </a:p>
          <a:p>
            <a:pPr>
              <a:buNone/>
            </a:pPr>
            <a:r>
              <a:rPr lang="en-IN" sz="2400" dirty="0" smtClean="0">
                <a:latin typeface="Arial" pitchFamily="34" charset="0"/>
                <a:cs typeface="Arial" pitchFamily="34" charset="0"/>
              </a:rPr>
              <a:t>And temperature.</a:t>
            </a:r>
          </a:p>
          <a:p>
            <a:pPr>
              <a:buNone/>
            </a:pPr>
            <a:endParaRPr lang="en-US" dirty="0" smtClean="0">
              <a:latin typeface="Arial" pitchFamily="34" charset="0"/>
              <a:cs typeface="Arial" pitchFamily="34" charset="0"/>
            </a:endParaRPr>
          </a:p>
          <a:p>
            <a:pPr>
              <a:buNone/>
            </a:pPr>
            <a:endParaRPr lang="en-US" dirty="0">
              <a:solidFill>
                <a:srgbClr val="FF0000"/>
              </a:solidFill>
              <a:latin typeface="Algerian" pitchFamily="82" charset="0"/>
            </a:endParaRPr>
          </a:p>
        </p:txBody>
      </p:sp>
      <p:pic>
        <p:nvPicPr>
          <p:cNvPr id="2051" name="Picture 3" descr="C:\Users\Aneek\Desktop\New folder\c2.png"/>
          <p:cNvPicPr>
            <a:picLocks noChangeAspect="1" noChangeArrowheads="1"/>
          </p:cNvPicPr>
          <p:nvPr/>
        </p:nvPicPr>
        <p:blipFill>
          <a:blip r:embed="rId2"/>
          <a:srcRect/>
          <a:stretch>
            <a:fillRect/>
          </a:stretch>
        </p:blipFill>
        <p:spPr bwMode="auto">
          <a:xfrm>
            <a:off x="4419600" y="990600"/>
            <a:ext cx="4191000" cy="37338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8600"/>
            <a:ext cx="8458200" cy="6248400"/>
          </a:xfrm>
        </p:spPr>
        <p:txBody>
          <a:bodyPr>
            <a:normAutofit/>
          </a:bodyPr>
          <a:lstStyle/>
          <a:p>
            <a:pPr>
              <a:buNone/>
            </a:pPr>
            <a:r>
              <a:rPr lang="en-IN" dirty="0" smtClean="0">
                <a:solidFill>
                  <a:srgbClr val="FF0000"/>
                </a:solidFill>
                <a:latin typeface="Algerian" pitchFamily="82" charset="0"/>
              </a:rPr>
              <a:t>Mechanism of cyclonic rainfall:</a:t>
            </a:r>
          </a:p>
          <a:p>
            <a:pPr>
              <a:buNone/>
            </a:pPr>
            <a:r>
              <a:rPr lang="en-US" sz="2400" b="1" i="1" dirty="0" smtClean="0">
                <a:solidFill>
                  <a:schemeClr val="accent2">
                    <a:lumMod val="75000"/>
                  </a:schemeClr>
                </a:solidFill>
                <a:latin typeface="Arial" pitchFamily="34" charset="0"/>
                <a:cs typeface="Arial" pitchFamily="34" charset="0"/>
              </a:rPr>
              <a:t>1.Air Masses Convergence</a:t>
            </a:r>
            <a:r>
              <a:rPr lang="en-US" sz="2400" i="1" dirty="0" smtClean="0">
                <a:solidFill>
                  <a:schemeClr val="accent2">
                    <a:lumMod val="75000"/>
                  </a:schemeClr>
                </a:solidFill>
                <a:latin typeface="Arial" pitchFamily="34" charset="0"/>
                <a:cs typeface="Arial" pitchFamily="34" charset="0"/>
              </a:rPr>
              <a:t>: </a:t>
            </a:r>
            <a:r>
              <a:rPr lang="en-US" sz="2400" dirty="0" smtClean="0">
                <a:latin typeface="Arial" pitchFamily="34" charset="0"/>
                <a:cs typeface="Arial" pitchFamily="34" charset="0"/>
              </a:rPr>
              <a:t>Cyclonic rainfall typically occurs when a warm air mass and a cold air mass meet along a frontal boundary. The warm air mass is less dense and tends to rise over the colder, denser air mass.</a:t>
            </a:r>
          </a:p>
          <a:p>
            <a:pPr>
              <a:buNone/>
            </a:pPr>
            <a:r>
              <a:rPr lang="en-IN" sz="2400" dirty="0" smtClean="0">
                <a:latin typeface="Arial" pitchFamily="34" charset="0"/>
                <a:cs typeface="Arial" pitchFamily="34" charset="0"/>
              </a:rPr>
              <a:t>2.</a:t>
            </a:r>
            <a:r>
              <a:rPr lang="en-US" sz="2400" b="1" dirty="0" smtClean="0"/>
              <a:t> </a:t>
            </a:r>
            <a:r>
              <a:rPr lang="en-US" sz="2400" b="1" i="1" dirty="0" smtClean="0">
                <a:solidFill>
                  <a:schemeClr val="accent2">
                    <a:lumMod val="75000"/>
                  </a:schemeClr>
                </a:solidFill>
                <a:latin typeface="Arial" pitchFamily="34" charset="0"/>
                <a:cs typeface="Arial" pitchFamily="34" charset="0"/>
              </a:rPr>
              <a:t>Cloud Formation</a:t>
            </a:r>
            <a:r>
              <a:rPr lang="en-US" sz="2400" i="1" dirty="0" smtClean="0">
                <a:solidFill>
                  <a:schemeClr val="accent2">
                    <a:lumMod val="75000"/>
                  </a:schemeClr>
                </a:solidFill>
                <a:latin typeface="Arial" pitchFamily="34" charset="0"/>
                <a:cs typeface="Arial" pitchFamily="34" charset="0"/>
              </a:rPr>
              <a:t>: </a:t>
            </a:r>
            <a:r>
              <a:rPr lang="en-US" sz="2400" dirty="0" smtClean="0">
                <a:latin typeface="Arial" pitchFamily="34" charset="0"/>
                <a:cs typeface="Arial" pitchFamily="34" charset="0"/>
              </a:rPr>
              <a:t>As the warm air is forced to rise over the cold air mass, it undergoes adiabatic cooling. This cooling leads to a decrease in the air temperature, eventually causing the air to reach its dew point temperature. At this point, the air becomes saturated, and moisture starts to condense, forming clouds.</a:t>
            </a:r>
          </a:p>
          <a:p>
            <a:pPr>
              <a:buNone/>
            </a:pPr>
            <a:r>
              <a:rPr lang="en-IN" sz="2400" i="1" dirty="0" smtClean="0">
                <a:solidFill>
                  <a:schemeClr val="accent2">
                    <a:lumMod val="75000"/>
                  </a:schemeClr>
                </a:solidFill>
                <a:latin typeface="Arial" pitchFamily="34" charset="0"/>
                <a:cs typeface="Arial" pitchFamily="34" charset="0"/>
              </a:rPr>
              <a:t>3.</a:t>
            </a:r>
            <a:r>
              <a:rPr lang="en-US" sz="2400" b="1" dirty="0" smtClean="0"/>
              <a:t> </a:t>
            </a:r>
            <a:r>
              <a:rPr lang="en-US" sz="2400" b="1" i="1" dirty="0" smtClean="0">
                <a:solidFill>
                  <a:schemeClr val="accent2">
                    <a:lumMod val="75000"/>
                  </a:schemeClr>
                </a:solidFill>
                <a:latin typeface="Arial" pitchFamily="34" charset="0"/>
                <a:cs typeface="Arial" pitchFamily="34" charset="0"/>
              </a:rPr>
              <a:t>Precipitation</a:t>
            </a:r>
            <a:r>
              <a:rPr lang="en-US" sz="2400" dirty="0" smtClean="0">
                <a:latin typeface="Arial" pitchFamily="34" charset="0"/>
                <a:cs typeface="Arial" pitchFamily="34" charset="0"/>
              </a:rPr>
              <a:t>: Within the clouds, water droplets continue to coalesce and grow until they become large enough to fall as precipitation. The type of precipitation (rain, snow, sleet, etc.) depends on the temperature profile of the atmosphere and the vertical extent of the cloud.</a:t>
            </a:r>
            <a:endParaRPr lang="en-US" sz="2400" i="1" dirty="0" smtClean="0">
              <a:solidFill>
                <a:schemeClr val="accent2">
                  <a:lumMod val="75000"/>
                </a:schemeClr>
              </a:solidFill>
              <a:latin typeface="Arial" pitchFamily="34" charset="0"/>
              <a:cs typeface="Arial" pitchFamily="34" charset="0"/>
            </a:endParaRPr>
          </a:p>
          <a:p>
            <a:pPr>
              <a:buNone/>
            </a:pPr>
            <a:endParaRPr lang="en-US" sz="2400" dirty="0">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305800" cy="6324600"/>
          </a:xfrm>
        </p:spPr>
        <p:txBody>
          <a:bodyPr/>
          <a:lstStyle/>
          <a:p>
            <a:pPr algn="ctr">
              <a:buNone/>
            </a:pPr>
            <a:r>
              <a:rPr lang="en-IN" dirty="0" smtClean="0">
                <a:solidFill>
                  <a:srgbClr val="FF0000"/>
                </a:solidFill>
                <a:latin typeface="Algerian" pitchFamily="82" charset="0"/>
              </a:rPr>
              <a:t>References</a:t>
            </a:r>
          </a:p>
          <a:p>
            <a:pPr algn="ctr">
              <a:buFont typeface="Wingdings" pitchFamily="2" charset="2"/>
              <a:buChar char="v"/>
            </a:pPr>
            <a:r>
              <a:rPr lang="en-IN" sz="2800" dirty="0" smtClean="0">
                <a:latin typeface="Arial" pitchFamily="34" charset="0"/>
                <a:cs typeface="Arial" pitchFamily="34" charset="0"/>
              </a:rPr>
              <a:t>Climatology: </a:t>
            </a:r>
            <a:r>
              <a:rPr lang="en-IN" sz="2800" dirty="0" err="1" smtClean="0">
                <a:latin typeface="Arial" pitchFamily="34" charset="0"/>
                <a:cs typeface="Arial" pitchFamily="34" charset="0"/>
              </a:rPr>
              <a:t>Savindra</a:t>
            </a:r>
            <a:r>
              <a:rPr lang="en-IN" sz="2800" dirty="0" smtClean="0">
                <a:latin typeface="Arial" pitchFamily="34" charset="0"/>
                <a:cs typeface="Arial" pitchFamily="34" charset="0"/>
              </a:rPr>
              <a:t> Singh</a:t>
            </a:r>
          </a:p>
          <a:p>
            <a:pPr algn="ctr">
              <a:buFont typeface="Wingdings" pitchFamily="2" charset="2"/>
              <a:buChar char="v"/>
            </a:pPr>
            <a:endParaRPr lang="en-IN" sz="2800" dirty="0" smtClean="0">
              <a:latin typeface="Arial" pitchFamily="34" charset="0"/>
              <a:cs typeface="Arial" pitchFamily="34" charset="0"/>
            </a:endParaRPr>
          </a:p>
          <a:p>
            <a:pPr algn="ctr">
              <a:buFont typeface="Wingdings" pitchFamily="2" charset="2"/>
              <a:buChar char="v"/>
            </a:pPr>
            <a:r>
              <a:rPr lang="en-IN" sz="2800" dirty="0" smtClean="0">
                <a:latin typeface="Arial" pitchFamily="34" charset="0"/>
                <a:cs typeface="Arial" pitchFamily="34" charset="0"/>
              </a:rPr>
              <a:t>Climatology: D.S. </a:t>
            </a:r>
            <a:r>
              <a:rPr lang="en-IN" sz="2800" dirty="0" err="1" smtClean="0">
                <a:latin typeface="Arial" pitchFamily="34" charset="0"/>
                <a:cs typeface="Arial" pitchFamily="34" charset="0"/>
              </a:rPr>
              <a:t>Lal</a:t>
            </a:r>
            <a:endParaRPr lang="en-IN" sz="2800" dirty="0" smtClean="0">
              <a:latin typeface="Arial" pitchFamily="34" charset="0"/>
              <a:cs typeface="Arial" pitchFamily="34" charset="0"/>
            </a:endParaRPr>
          </a:p>
          <a:p>
            <a:pPr>
              <a:lnSpc>
                <a:spcPts val="5261"/>
              </a:lnSpc>
              <a:buNone/>
            </a:pPr>
            <a:endParaRPr lang="en-IN" sz="2800" dirty="0" smtClean="0">
              <a:latin typeface="Arial" pitchFamily="34" charset="0"/>
              <a:cs typeface="Arial" pitchFamily="34" charset="0"/>
            </a:endParaRPr>
          </a:p>
          <a:p>
            <a:pPr algn="ctr">
              <a:buNone/>
            </a:pPr>
            <a:endParaRPr lang="en-IN" sz="2800" dirty="0" smtClean="0">
              <a:latin typeface="Arial" pitchFamily="34" charset="0"/>
              <a:cs typeface="Arial" pitchFamily="34" charset="0"/>
            </a:endParaRPr>
          </a:p>
          <a:p>
            <a:pPr algn="ctr">
              <a:buNone/>
            </a:pPr>
            <a:endParaRPr lang="en-US" dirty="0">
              <a:solidFill>
                <a:srgbClr val="FF0000"/>
              </a:solidFill>
              <a:latin typeface="Algerian" pitchFamily="82"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neek\Desktop\New folder\Thank You 2.jpg"/>
          <p:cNvPicPr>
            <a:picLocks noGrp="1" noChangeAspect="1" noChangeArrowheads="1"/>
          </p:cNvPicPr>
          <p:nvPr>
            <p:ph idx="1"/>
          </p:nvPr>
        </p:nvPicPr>
        <p:blipFill>
          <a:blip r:embed="rId2"/>
          <a:srcRect/>
          <a:stretch>
            <a:fillRect/>
          </a:stretch>
        </p:blipFill>
        <p:spPr bwMode="auto">
          <a:xfrm>
            <a:off x="0" y="0"/>
            <a:ext cx="9197513"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
            <a:ext cx="8763000" cy="6172200"/>
          </a:xfrm>
        </p:spPr>
        <p:txBody>
          <a:bodyPr>
            <a:normAutofit/>
          </a:bodyPr>
          <a:lstStyle/>
          <a:p>
            <a:pPr>
              <a:buNone/>
            </a:pPr>
            <a:r>
              <a:rPr lang="en-US" dirty="0" smtClean="0">
                <a:solidFill>
                  <a:srgbClr val="FF0000"/>
                </a:solidFill>
                <a:latin typeface="Algerian" pitchFamily="82" charset="0"/>
              </a:rPr>
              <a:t>Forms of condensation:</a:t>
            </a:r>
          </a:p>
          <a:p>
            <a:pPr>
              <a:buNone/>
            </a:pPr>
            <a:r>
              <a:rPr lang="en-US" sz="2800" i="1" dirty="0" smtClean="0">
                <a:solidFill>
                  <a:schemeClr val="accent2">
                    <a:lumMod val="75000"/>
                  </a:schemeClr>
                </a:solidFill>
                <a:latin typeface="Arial" pitchFamily="34" charset="0"/>
                <a:cs typeface="Arial" pitchFamily="34" charset="0"/>
              </a:rPr>
              <a:t>1.Near the ground surface:</a:t>
            </a:r>
            <a:r>
              <a:rPr lang="en-US" sz="2400" i="1" dirty="0" smtClean="0">
                <a:solidFill>
                  <a:schemeClr val="accent2">
                    <a:lumMod val="75000"/>
                  </a:schemeClr>
                </a:solidFill>
                <a:latin typeface="Arial" pitchFamily="34" charset="0"/>
                <a:cs typeface="Arial" pitchFamily="34" charset="0"/>
              </a:rPr>
              <a:t> </a:t>
            </a:r>
          </a:p>
          <a:p>
            <a:pPr>
              <a:buNone/>
            </a:pPr>
            <a:r>
              <a:rPr lang="en-US" sz="2400" i="1" dirty="0" smtClean="0">
                <a:latin typeface="Arial" pitchFamily="34" charset="0"/>
                <a:cs typeface="Arial" pitchFamily="34" charset="0"/>
              </a:rPr>
              <a:t> </a:t>
            </a:r>
            <a:r>
              <a:rPr lang="en-US" sz="2400" i="1" dirty="0" smtClean="0">
                <a:solidFill>
                  <a:srgbClr val="FF0000"/>
                </a:solidFill>
                <a:latin typeface="Arial Black" pitchFamily="34" charset="0"/>
                <a:cs typeface="Arial" pitchFamily="34" charset="0"/>
              </a:rPr>
              <a:t>Dew:  </a:t>
            </a:r>
            <a:r>
              <a:rPr lang="en-US" sz="2400" dirty="0" smtClean="0">
                <a:latin typeface="Arial" pitchFamily="34" charset="0"/>
                <a:cs typeface="Arial" pitchFamily="34" charset="0"/>
              </a:rPr>
              <a:t>It is a form of condensation</a:t>
            </a:r>
          </a:p>
          <a:p>
            <a:pPr>
              <a:buNone/>
            </a:pPr>
            <a:r>
              <a:rPr lang="en-US" sz="2400" dirty="0" smtClean="0">
                <a:latin typeface="Arial" pitchFamily="34" charset="0"/>
                <a:cs typeface="Arial" pitchFamily="34" charset="0"/>
              </a:rPr>
              <a:t>When moisture is deposited in the form water</a:t>
            </a:r>
          </a:p>
          <a:p>
            <a:pPr>
              <a:buNone/>
            </a:pPr>
            <a:r>
              <a:rPr lang="en-US" sz="2400" dirty="0" smtClean="0">
                <a:latin typeface="Arial" pitchFamily="34" charset="0"/>
                <a:cs typeface="Arial" pitchFamily="34" charset="0"/>
              </a:rPr>
              <a:t>Droplets on cooler surface such as stones,</a:t>
            </a:r>
          </a:p>
          <a:p>
            <a:pPr>
              <a:buNone/>
            </a:pPr>
            <a:r>
              <a:rPr lang="en-US" sz="2400" dirty="0" smtClean="0">
                <a:latin typeface="Arial" pitchFamily="34" charset="0"/>
                <a:cs typeface="Arial" pitchFamily="34" charset="0"/>
              </a:rPr>
              <a:t>Grass blades and plant leaves,</a:t>
            </a:r>
          </a:p>
          <a:p>
            <a:pPr>
              <a:buNone/>
            </a:pPr>
            <a:r>
              <a:rPr lang="en-US" sz="2400" dirty="0" smtClean="0">
                <a:latin typeface="Arial" pitchFamily="34" charset="0"/>
                <a:cs typeface="Arial" pitchFamily="34" charset="0"/>
              </a:rPr>
              <a:t>it is known as Dew. Temperature is cooled down below </a:t>
            </a:r>
          </a:p>
          <a:p>
            <a:pPr>
              <a:buNone/>
            </a:pPr>
            <a:r>
              <a:rPr lang="en-US" sz="2400" dirty="0" smtClean="0">
                <a:latin typeface="Arial" pitchFamily="34" charset="0"/>
                <a:cs typeface="Arial" pitchFamily="34" charset="0"/>
              </a:rPr>
              <a:t>Dew point. </a:t>
            </a:r>
          </a:p>
          <a:p>
            <a:pPr>
              <a:buNone/>
            </a:pPr>
            <a:endParaRPr lang="en-US" sz="2400" dirty="0" smtClean="0">
              <a:latin typeface="Arial" pitchFamily="34" charset="0"/>
              <a:cs typeface="Arial" pitchFamily="34" charset="0"/>
            </a:endParaRPr>
          </a:p>
          <a:p>
            <a:pPr>
              <a:buNone/>
            </a:pPr>
            <a:r>
              <a:rPr lang="en-US" sz="2400" dirty="0" smtClean="0">
                <a:solidFill>
                  <a:srgbClr val="FF0000"/>
                </a:solidFill>
                <a:latin typeface="Algerian" pitchFamily="82" charset="0"/>
                <a:cs typeface="Arial" pitchFamily="34" charset="0"/>
              </a:rPr>
              <a:t>Conditions  for dew formation:</a:t>
            </a:r>
          </a:p>
          <a:p>
            <a:pPr marL="880110" lvl="1" indent="-514350">
              <a:buAutoNum type="arabicPeriod"/>
            </a:pPr>
            <a:r>
              <a:rPr lang="en-US" sz="2400" dirty="0" smtClean="0">
                <a:latin typeface="Arial" pitchFamily="34" charset="0"/>
                <a:cs typeface="Arial" pitchFamily="34" charset="0"/>
              </a:rPr>
              <a:t>Clear spies (cloud free) and calm air.</a:t>
            </a:r>
          </a:p>
          <a:p>
            <a:pPr marL="880110" lvl="1" indent="-514350">
              <a:buAutoNum type="arabicPeriod"/>
            </a:pPr>
            <a:r>
              <a:rPr lang="en-US" sz="2400" dirty="0" smtClean="0">
                <a:latin typeface="Arial" pitchFamily="34" charset="0"/>
                <a:cs typeface="Arial" pitchFamily="34" charset="0"/>
              </a:rPr>
              <a:t>Long winter night so that the radiation cooling can takes place.</a:t>
            </a:r>
          </a:p>
          <a:p>
            <a:pPr marL="880110" lvl="1" indent="-514350">
              <a:buAutoNum type="arabicPeriod"/>
            </a:pPr>
            <a:r>
              <a:rPr lang="en-US" sz="2400" dirty="0" smtClean="0">
                <a:latin typeface="Arial" pitchFamily="34" charset="0"/>
                <a:cs typeface="Arial" pitchFamily="34" charset="0"/>
              </a:rPr>
              <a:t>The temperature of substance must reach a dew point.</a:t>
            </a:r>
          </a:p>
        </p:txBody>
      </p:sp>
      <p:pic>
        <p:nvPicPr>
          <p:cNvPr id="3" name="Picture 2" descr="C:\Users\Aneek\Desktop\New folder\download.jpg"/>
          <p:cNvPicPr>
            <a:picLocks noChangeAspect="1" noChangeArrowheads="1"/>
          </p:cNvPicPr>
          <p:nvPr/>
        </p:nvPicPr>
        <p:blipFill>
          <a:blip r:embed="rId2"/>
          <a:srcRect/>
          <a:stretch>
            <a:fillRect/>
          </a:stretch>
        </p:blipFill>
        <p:spPr bwMode="auto">
          <a:xfrm>
            <a:off x="6705600" y="381000"/>
            <a:ext cx="2252856" cy="227534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304800"/>
            <a:ext cx="8610600" cy="5778691"/>
          </a:xfrm>
        </p:spPr>
        <p:txBody>
          <a:bodyPr>
            <a:normAutofit fontScale="92500" lnSpcReduction="20000"/>
          </a:bodyPr>
          <a:lstStyle/>
          <a:p>
            <a:pPr>
              <a:buNone/>
            </a:pPr>
            <a:r>
              <a:rPr lang="en-US" dirty="0" smtClean="0">
                <a:solidFill>
                  <a:srgbClr val="FF0000"/>
                </a:solidFill>
                <a:latin typeface="Algerian" pitchFamily="82" charset="0"/>
              </a:rPr>
              <a:t>Frost: </a:t>
            </a:r>
            <a:r>
              <a:rPr lang="en-US" sz="2400" dirty="0" smtClean="0">
                <a:latin typeface="Arial" pitchFamily="34" charset="0"/>
                <a:cs typeface="Arial" pitchFamily="34" charset="0"/>
              </a:rPr>
              <a:t>It forms on cold surfaces</a:t>
            </a:r>
          </a:p>
          <a:p>
            <a:pPr>
              <a:buNone/>
            </a:pPr>
            <a:r>
              <a:rPr lang="en-US" sz="2400" dirty="0" smtClean="0">
                <a:latin typeface="Arial" pitchFamily="34" charset="0"/>
                <a:cs typeface="Arial" pitchFamily="34" charset="0"/>
              </a:rPr>
              <a:t>When condensation takes place</a:t>
            </a:r>
          </a:p>
          <a:p>
            <a:pPr>
              <a:buNone/>
            </a:pPr>
            <a:r>
              <a:rPr lang="en-US" sz="2400" dirty="0" smtClean="0">
                <a:latin typeface="Arial" pitchFamily="34" charset="0"/>
                <a:cs typeface="Arial" pitchFamily="34" charset="0"/>
              </a:rPr>
              <a:t>Below freezing point i.e. dew point</a:t>
            </a:r>
          </a:p>
          <a:p>
            <a:pPr>
              <a:buNone/>
            </a:pPr>
            <a:r>
              <a:rPr lang="en-US" sz="2400" dirty="0" smtClean="0">
                <a:latin typeface="Arial" pitchFamily="34" charset="0"/>
                <a:cs typeface="Arial" pitchFamily="34" charset="0"/>
              </a:rPr>
              <a:t>Is at or below freezing point.</a:t>
            </a:r>
          </a:p>
          <a:p>
            <a:pPr>
              <a:buNone/>
            </a:pPr>
            <a:endParaRPr lang="en-US" sz="2800" dirty="0" smtClean="0">
              <a:solidFill>
                <a:srgbClr val="FF0000"/>
              </a:solidFill>
              <a:latin typeface="Algerian" pitchFamily="82" charset="0"/>
              <a:cs typeface="Arial" pitchFamily="34" charset="0"/>
            </a:endParaRPr>
          </a:p>
          <a:p>
            <a:pPr>
              <a:buNone/>
            </a:pPr>
            <a:endParaRPr lang="en-US" sz="2800" dirty="0" smtClean="0">
              <a:solidFill>
                <a:srgbClr val="FF0000"/>
              </a:solidFill>
              <a:latin typeface="Algerian" pitchFamily="82" charset="0"/>
              <a:cs typeface="Arial" pitchFamily="34" charset="0"/>
            </a:endParaRPr>
          </a:p>
          <a:p>
            <a:pPr>
              <a:buNone/>
            </a:pPr>
            <a:r>
              <a:rPr lang="en-US" sz="2800" dirty="0" smtClean="0">
                <a:solidFill>
                  <a:srgbClr val="FF0000"/>
                </a:solidFill>
                <a:latin typeface="Algerian" pitchFamily="82" charset="0"/>
                <a:cs typeface="Arial" pitchFamily="34" charset="0"/>
              </a:rPr>
              <a:t>CONDITIONS FOR FROST:</a:t>
            </a:r>
          </a:p>
          <a:p>
            <a:pPr marL="566928" indent="-457200">
              <a:buNone/>
            </a:pPr>
            <a:r>
              <a:rPr lang="en-US" sz="2400" dirty="0" smtClean="0">
                <a:solidFill>
                  <a:schemeClr val="accent2">
                    <a:lumMod val="75000"/>
                  </a:schemeClr>
                </a:solidFill>
                <a:latin typeface="Arial" pitchFamily="34" charset="0"/>
                <a:cs typeface="Arial" pitchFamily="34" charset="0"/>
              </a:rPr>
              <a:t>1.</a:t>
            </a:r>
            <a:r>
              <a:rPr lang="en-US" sz="2400" i="1" dirty="0" smtClean="0">
                <a:solidFill>
                  <a:schemeClr val="accent2">
                    <a:lumMod val="75000"/>
                  </a:schemeClr>
                </a:solidFill>
                <a:latin typeface="Arial" pitchFamily="34" charset="0"/>
                <a:cs typeface="Arial" pitchFamily="34" charset="0"/>
              </a:rPr>
              <a:t>Temperature: </a:t>
            </a:r>
            <a:r>
              <a:rPr lang="en-US" sz="2400" dirty="0" smtClean="0">
                <a:latin typeface="Arial" pitchFamily="34" charset="0"/>
                <a:cs typeface="Arial" pitchFamily="34" charset="0"/>
              </a:rPr>
              <a:t>When temperature drops below freezing point.</a:t>
            </a:r>
          </a:p>
          <a:p>
            <a:pPr marL="566928" indent="-457200">
              <a:buNone/>
            </a:pPr>
            <a:endParaRPr lang="en-US" sz="2400" dirty="0" smtClean="0">
              <a:latin typeface="Arial" pitchFamily="34" charset="0"/>
              <a:cs typeface="Arial" pitchFamily="34" charset="0"/>
            </a:endParaRPr>
          </a:p>
          <a:p>
            <a:pPr marL="566928" indent="-457200">
              <a:buNone/>
            </a:pPr>
            <a:r>
              <a:rPr lang="en-US" sz="2400" i="1" dirty="0" smtClean="0">
                <a:solidFill>
                  <a:schemeClr val="accent3">
                    <a:lumMod val="75000"/>
                  </a:schemeClr>
                </a:solidFill>
                <a:latin typeface="Arial" pitchFamily="34" charset="0"/>
                <a:cs typeface="Arial" pitchFamily="34" charset="0"/>
              </a:rPr>
              <a:t>2.Humidity:</a:t>
            </a:r>
            <a:r>
              <a:rPr lang="en-US" sz="2400" i="1" dirty="0" smtClean="0">
                <a:solidFill>
                  <a:schemeClr val="accent1">
                    <a:lumMod val="50000"/>
                  </a:schemeClr>
                </a:solidFill>
                <a:latin typeface="Arial" pitchFamily="34" charset="0"/>
                <a:cs typeface="Arial" pitchFamily="34" charset="0"/>
              </a:rPr>
              <a:t> </a:t>
            </a:r>
            <a:r>
              <a:rPr lang="en-US" sz="2400" dirty="0" smtClean="0">
                <a:latin typeface="Arial" pitchFamily="34" charset="0"/>
                <a:cs typeface="Arial" pitchFamily="34" charset="0"/>
              </a:rPr>
              <a:t>High humidity is required. Because there is more water </a:t>
            </a:r>
            <a:r>
              <a:rPr lang="en-US" sz="2400" dirty="0" err="1" smtClean="0">
                <a:latin typeface="Arial" pitchFamily="34" charset="0"/>
                <a:cs typeface="Arial" pitchFamily="34" charset="0"/>
              </a:rPr>
              <a:t>vapours</a:t>
            </a:r>
            <a:r>
              <a:rPr lang="en-US" sz="2400" dirty="0" smtClean="0">
                <a:latin typeface="Arial" pitchFamily="34" charset="0"/>
                <a:cs typeface="Arial" pitchFamily="34" charset="0"/>
              </a:rPr>
              <a:t> available in the air to deposit on to surface.</a:t>
            </a:r>
          </a:p>
          <a:p>
            <a:pPr marL="566928" indent="-457200">
              <a:buNone/>
            </a:pPr>
            <a:r>
              <a:rPr lang="en-US" sz="2400" dirty="0" smtClean="0">
                <a:latin typeface="Arial" pitchFamily="34" charset="0"/>
                <a:cs typeface="Arial" pitchFamily="34" charset="0"/>
              </a:rPr>
              <a:t> </a:t>
            </a:r>
          </a:p>
          <a:p>
            <a:pPr marL="566928" indent="-457200">
              <a:buNone/>
            </a:pPr>
            <a:r>
              <a:rPr lang="en-IN" sz="2400" dirty="0" smtClean="0">
                <a:latin typeface="Arial" pitchFamily="34" charset="0"/>
                <a:cs typeface="Arial" pitchFamily="34" charset="0"/>
              </a:rPr>
              <a:t>3</a:t>
            </a:r>
            <a:r>
              <a:rPr lang="en-IN" sz="2400" dirty="0" smtClean="0">
                <a:solidFill>
                  <a:schemeClr val="accent2">
                    <a:lumMod val="75000"/>
                  </a:schemeClr>
                </a:solidFill>
                <a:latin typeface="Arial" pitchFamily="34" charset="0"/>
                <a:cs typeface="Arial" pitchFamily="34" charset="0"/>
              </a:rPr>
              <a:t>.</a:t>
            </a:r>
            <a:r>
              <a:rPr lang="en-US" sz="2400" b="1" dirty="0" smtClean="0">
                <a:solidFill>
                  <a:schemeClr val="accent2">
                    <a:lumMod val="75000"/>
                  </a:schemeClr>
                </a:solidFill>
              </a:rPr>
              <a:t> </a:t>
            </a:r>
            <a:r>
              <a:rPr lang="en-US" sz="2400" b="1" dirty="0" smtClean="0">
                <a:solidFill>
                  <a:schemeClr val="accent2">
                    <a:lumMod val="75000"/>
                  </a:schemeClr>
                </a:solidFill>
                <a:latin typeface="Arial" pitchFamily="34" charset="0"/>
                <a:cs typeface="Arial" pitchFamily="34" charset="0"/>
              </a:rPr>
              <a:t>Clear Skies and </a:t>
            </a:r>
            <a:r>
              <a:rPr lang="en-US" sz="2400" b="1" dirty="0" err="1" smtClean="0">
                <a:solidFill>
                  <a:schemeClr val="accent2">
                    <a:lumMod val="75000"/>
                  </a:schemeClr>
                </a:solidFill>
                <a:latin typeface="Arial" pitchFamily="34" charset="0"/>
                <a:cs typeface="Arial" pitchFamily="34" charset="0"/>
              </a:rPr>
              <a:t>Radiational</a:t>
            </a:r>
            <a:r>
              <a:rPr lang="en-US" sz="2400" b="1" dirty="0" smtClean="0">
                <a:solidFill>
                  <a:schemeClr val="accent2">
                    <a:lumMod val="75000"/>
                  </a:schemeClr>
                </a:solidFill>
                <a:latin typeface="Arial" pitchFamily="34" charset="0"/>
                <a:cs typeface="Arial" pitchFamily="34" charset="0"/>
              </a:rPr>
              <a:t> Cooling</a:t>
            </a:r>
            <a:r>
              <a:rPr lang="en-US" sz="2400" dirty="0" smtClean="0">
                <a:solidFill>
                  <a:schemeClr val="accent2">
                    <a:lumMod val="75000"/>
                  </a:schemeClr>
                </a:solidFill>
                <a:latin typeface="Arial" pitchFamily="34" charset="0"/>
                <a:cs typeface="Arial" pitchFamily="34" charset="0"/>
              </a:rPr>
              <a:t>: </a:t>
            </a:r>
            <a:r>
              <a:rPr lang="en-US" sz="2400" dirty="0" smtClean="0">
                <a:latin typeface="Arial" pitchFamily="34" charset="0"/>
                <a:cs typeface="Arial" pitchFamily="34" charset="0"/>
              </a:rPr>
              <a:t>Frost formation is often associated with clear, calm nights. During such conditions, the Earth's surface loses heat rapidly through radiation into the atmosphere. As a result, surface temperatures can drop below the air temperature, leading to the formation of frost</a:t>
            </a:r>
            <a:r>
              <a:rPr lang="en-US" sz="2400" dirty="0" smtClean="0"/>
              <a:t>.</a:t>
            </a:r>
            <a:endParaRPr lang="en-US" sz="2400" dirty="0" smtClean="0">
              <a:latin typeface="Arial" pitchFamily="34" charset="0"/>
              <a:cs typeface="Arial" pitchFamily="34" charset="0"/>
            </a:endParaRPr>
          </a:p>
          <a:p>
            <a:pPr>
              <a:buNone/>
            </a:pPr>
            <a:endParaRPr lang="en-US" sz="2400" dirty="0" smtClean="0">
              <a:latin typeface="Algerian" pitchFamily="82" charset="0"/>
              <a:cs typeface="Arial" pitchFamily="34" charset="0"/>
            </a:endParaRPr>
          </a:p>
          <a:p>
            <a:pPr>
              <a:buNone/>
            </a:pPr>
            <a:endParaRPr lang="en-US" sz="2400" dirty="0" smtClean="0">
              <a:latin typeface="Arial" pitchFamily="34" charset="0"/>
              <a:cs typeface="Arial" pitchFamily="34" charset="0"/>
            </a:endParaRPr>
          </a:p>
          <a:p>
            <a:pPr>
              <a:buNone/>
            </a:pPr>
            <a:endParaRPr lang="en-US" sz="2400" dirty="0">
              <a:latin typeface="Arial" pitchFamily="34" charset="0"/>
              <a:cs typeface="Arial" pitchFamily="34" charset="0"/>
            </a:endParaRPr>
          </a:p>
        </p:txBody>
      </p:sp>
      <p:pic>
        <p:nvPicPr>
          <p:cNvPr id="1026" name="Picture 2" descr="C:\Users\Aneek\Desktop\New folder\Frost.jpg"/>
          <p:cNvPicPr>
            <a:picLocks noChangeAspect="1" noChangeArrowheads="1"/>
          </p:cNvPicPr>
          <p:nvPr/>
        </p:nvPicPr>
        <p:blipFill>
          <a:blip r:embed="rId2"/>
          <a:srcRect/>
          <a:stretch>
            <a:fillRect/>
          </a:stretch>
        </p:blipFill>
        <p:spPr bwMode="auto">
          <a:xfrm>
            <a:off x="4876800" y="381000"/>
            <a:ext cx="3810000" cy="227134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8600"/>
            <a:ext cx="8839200" cy="6096000"/>
          </a:xfrm>
        </p:spPr>
        <p:txBody>
          <a:bodyPr>
            <a:normAutofit/>
          </a:bodyPr>
          <a:lstStyle/>
          <a:p>
            <a:pPr>
              <a:buNone/>
            </a:pPr>
            <a:r>
              <a:rPr lang="en-US" dirty="0" smtClean="0">
                <a:solidFill>
                  <a:srgbClr val="FF0000"/>
                </a:solidFill>
                <a:latin typeface="Algerian" pitchFamily="82" charset="0"/>
              </a:rPr>
              <a:t>Rime: </a:t>
            </a:r>
            <a:r>
              <a:rPr lang="en-US" sz="2400" dirty="0" smtClean="0">
                <a:latin typeface="Arial" pitchFamily="34" charset="0"/>
                <a:cs typeface="Arial" pitchFamily="34" charset="0"/>
              </a:rPr>
              <a:t>Rime is type of frost. It </a:t>
            </a:r>
          </a:p>
          <a:p>
            <a:pPr>
              <a:buNone/>
            </a:pPr>
            <a:r>
              <a:rPr lang="en-US" sz="2400" dirty="0" smtClean="0">
                <a:latin typeface="Arial" pitchFamily="34" charset="0"/>
                <a:cs typeface="Arial" pitchFamily="34" charset="0"/>
              </a:rPr>
              <a:t>Forms When </a:t>
            </a:r>
            <a:r>
              <a:rPr lang="en-US" sz="2400" dirty="0" err="1" smtClean="0">
                <a:latin typeface="Arial" pitchFamily="34" charset="0"/>
                <a:cs typeface="Arial" pitchFamily="34" charset="0"/>
              </a:rPr>
              <a:t>supercooled</a:t>
            </a:r>
            <a:r>
              <a:rPr lang="en-US" sz="2400" dirty="0" smtClean="0">
                <a:latin typeface="Arial" pitchFamily="34" charset="0"/>
                <a:cs typeface="Arial" pitchFamily="34" charset="0"/>
              </a:rPr>
              <a:t> water</a:t>
            </a:r>
          </a:p>
          <a:p>
            <a:pPr>
              <a:buNone/>
            </a:pPr>
            <a:r>
              <a:rPr lang="en-US" sz="2400" dirty="0" smtClean="0">
                <a:latin typeface="Arial" pitchFamily="34" charset="0"/>
                <a:cs typeface="Arial" pitchFamily="34" charset="0"/>
              </a:rPr>
              <a:t> droplet in fog or clouds </a:t>
            </a:r>
          </a:p>
          <a:p>
            <a:pPr>
              <a:buNone/>
            </a:pPr>
            <a:r>
              <a:rPr lang="en-US" sz="2400" dirty="0" smtClean="0">
                <a:latin typeface="Arial" pitchFamily="34" charset="0"/>
                <a:cs typeface="Arial" pitchFamily="34" charset="0"/>
              </a:rPr>
              <a:t>comes into contact With surface</a:t>
            </a:r>
          </a:p>
          <a:p>
            <a:pPr>
              <a:buNone/>
            </a:pPr>
            <a:r>
              <a:rPr lang="en-US" sz="2400" dirty="0" smtClean="0">
                <a:latin typeface="Arial" pitchFamily="34" charset="0"/>
                <a:cs typeface="Arial" pitchFamily="34" charset="0"/>
              </a:rPr>
              <a:t> and freeze instantly.</a:t>
            </a:r>
          </a:p>
          <a:p>
            <a:pPr>
              <a:buNone/>
            </a:pPr>
            <a:endParaRPr lang="en-US" sz="2400" dirty="0" smtClean="0">
              <a:latin typeface="Arial" pitchFamily="34" charset="0"/>
              <a:cs typeface="Arial" pitchFamily="34" charset="0"/>
            </a:endParaRPr>
          </a:p>
          <a:p>
            <a:pPr>
              <a:buNone/>
            </a:pPr>
            <a:r>
              <a:rPr lang="en-US" dirty="0" smtClean="0">
                <a:solidFill>
                  <a:srgbClr val="FF0000"/>
                </a:solidFill>
                <a:latin typeface="Algerian" pitchFamily="82" charset="0"/>
              </a:rPr>
              <a:t>Condition for formation</a:t>
            </a:r>
          </a:p>
          <a:p>
            <a:pPr>
              <a:buNone/>
            </a:pPr>
            <a:r>
              <a:rPr lang="en-US" dirty="0" smtClean="0">
                <a:solidFill>
                  <a:srgbClr val="FF0000"/>
                </a:solidFill>
                <a:latin typeface="Algerian" pitchFamily="82" charset="0"/>
              </a:rPr>
              <a:t> of Rime:</a:t>
            </a:r>
          </a:p>
          <a:p>
            <a:pPr>
              <a:buNone/>
            </a:pPr>
            <a:r>
              <a:rPr lang="en-US" sz="2400" i="1" dirty="0" smtClean="0">
                <a:solidFill>
                  <a:schemeClr val="bg2">
                    <a:lumMod val="25000"/>
                  </a:schemeClr>
                </a:solidFill>
                <a:latin typeface="Arial" pitchFamily="34" charset="0"/>
                <a:cs typeface="Arial" pitchFamily="34" charset="0"/>
              </a:rPr>
              <a:t>1.Supercooled Water droplet</a:t>
            </a:r>
            <a:r>
              <a:rPr lang="en-US" sz="2400" dirty="0" smtClean="0">
                <a:latin typeface="Arial" pitchFamily="34" charset="0"/>
                <a:cs typeface="Arial" pitchFamily="34" charset="0"/>
              </a:rPr>
              <a:t>: It is the water droplet that remain </a:t>
            </a:r>
          </a:p>
          <a:p>
            <a:pPr>
              <a:buNone/>
            </a:pPr>
            <a:r>
              <a:rPr lang="en-US" sz="2400" dirty="0" smtClean="0">
                <a:latin typeface="Arial" pitchFamily="34" charset="0"/>
                <a:cs typeface="Arial" pitchFamily="34" charset="0"/>
              </a:rPr>
              <a:t>A liquid state below the freezing point.</a:t>
            </a:r>
          </a:p>
          <a:p>
            <a:pPr>
              <a:buNone/>
            </a:pPr>
            <a:r>
              <a:rPr lang="en-US" sz="2400" i="1" dirty="0" smtClean="0">
                <a:solidFill>
                  <a:schemeClr val="bg2">
                    <a:lumMod val="25000"/>
                  </a:schemeClr>
                </a:solidFill>
                <a:latin typeface="Arial" pitchFamily="34" charset="0"/>
                <a:cs typeface="Arial" pitchFamily="34" charset="0"/>
              </a:rPr>
              <a:t>2.Contact </a:t>
            </a:r>
            <a:r>
              <a:rPr lang="en-US" sz="2400" i="1" smtClean="0">
                <a:solidFill>
                  <a:schemeClr val="bg2">
                    <a:lumMod val="25000"/>
                  </a:schemeClr>
                </a:solidFill>
                <a:latin typeface="Arial" pitchFamily="34" charset="0"/>
                <a:cs typeface="Arial" pitchFamily="34" charset="0"/>
              </a:rPr>
              <a:t>with cold Surface</a:t>
            </a:r>
            <a:endParaRPr lang="en-US" sz="2400" i="1" dirty="0" smtClean="0">
              <a:solidFill>
                <a:schemeClr val="bg2">
                  <a:lumMod val="25000"/>
                </a:schemeClr>
              </a:solidFill>
              <a:latin typeface="Arial" pitchFamily="34" charset="0"/>
              <a:cs typeface="Arial" pitchFamily="34" charset="0"/>
            </a:endParaRPr>
          </a:p>
          <a:p>
            <a:pPr>
              <a:buNone/>
            </a:pPr>
            <a:r>
              <a:rPr lang="en-US" sz="2400" i="1" dirty="0" smtClean="0">
                <a:solidFill>
                  <a:schemeClr val="bg2">
                    <a:lumMod val="25000"/>
                  </a:schemeClr>
                </a:solidFill>
                <a:latin typeface="Arial" pitchFamily="34" charset="0"/>
                <a:cs typeface="Arial" pitchFamily="34" charset="0"/>
              </a:rPr>
              <a:t>3. Presence of Fog or clouds</a:t>
            </a:r>
            <a:r>
              <a:rPr lang="en-US" sz="2400" dirty="0" smtClean="0">
                <a:latin typeface="Arial" pitchFamily="34" charset="0"/>
                <a:cs typeface="Arial" pitchFamily="34" charset="0"/>
              </a:rPr>
              <a:t>: It occurs in foggy or cloudy condition when </a:t>
            </a:r>
            <a:r>
              <a:rPr lang="en-US" sz="2400" dirty="0" err="1" smtClean="0">
                <a:latin typeface="Arial" pitchFamily="34" charset="0"/>
                <a:cs typeface="Arial" pitchFamily="34" charset="0"/>
              </a:rPr>
              <a:t>supercooled</a:t>
            </a:r>
            <a:r>
              <a:rPr lang="en-US" sz="2400" dirty="0" smtClean="0">
                <a:latin typeface="Arial" pitchFamily="34" charset="0"/>
                <a:cs typeface="Arial" pitchFamily="34" charset="0"/>
              </a:rPr>
              <a:t> water droplets  are abundant.</a:t>
            </a:r>
            <a:endParaRPr lang="en-US" sz="2400" dirty="0">
              <a:latin typeface="Arial" pitchFamily="34" charset="0"/>
              <a:cs typeface="Arial" pitchFamily="34" charset="0"/>
            </a:endParaRPr>
          </a:p>
        </p:txBody>
      </p:sp>
      <p:pic>
        <p:nvPicPr>
          <p:cNvPr id="2050" name="Picture 2" descr="C:\Users\Aneek\Desktop\New folder\Rime.jpg"/>
          <p:cNvPicPr>
            <a:picLocks noChangeAspect="1" noChangeArrowheads="1"/>
          </p:cNvPicPr>
          <p:nvPr/>
        </p:nvPicPr>
        <p:blipFill>
          <a:blip r:embed="rId2"/>
          <a:srcRect/>
          <a:stretch>
            <a:fillRect/>
          </a:stretch>
        </p:blipFill>
        <p:spPr bwMode="auto">
          <a:xfrm>
            <a:off x="4953000" y="228600"/>
            <a:ext cx="3810000" cy="3352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
            <a:ext cx="8610600" cy="5943600"/>
          </a:xfrm>
        </p:spPr>
        <p:txBody>
          <a:bodyPr>
            <a:normAutofit lnSpcReduction="10000"/>
          </a:bodyPr>
          <a:lstStyle/>
          <a:p>
            <a:pPr>
              <a:buNone/>
            </a:pPr>
            <a:r>
              <a:rPr lang="en-US" dirty="0" smtClean="0">
                <a:solidFill>
                  <a:srgbClr val="FF0000"/>
                </a:solidFill>
                <a:latin typeface="Algerian" pitchFamily="82" charset="0"/>
              </a:rPr>
              <a:t>Fog</a:t>
            </a:r>
            <a:r>
              <a:rPr lang="en-US" sz="2200" dirty="0" smtClean="0">
                <a:solidFill>
                  <a:srgbClr val="FF0000"/>
                </a:solidFill>
                <a:latin typeface="Algerian" pitchFamily="82" charset="0"/>
              </a:rPr>
              <a:t>: </a:t>
            </a:r>
            <a:r>
              <a:rPr lang="en-US" sz="2200" dirty="0" smtClean="0">
                <a:latin typeface="Arial" pitchFamily="34" charset="0"/>
                <a:cs typeface="Arial" pitchFamily="34" charset="0"/>
              </a:rPr>
              <a:t>When temperature of air mass </a:t>
            </a:r>
          </a:p>
          <a:p>
            <a:pPr>
              <a:buNone/>
            </a:pPr>
            <a:r>
              <a:rPr lang="en-US" sz="2200" dirty="0" smtClean="0">
                <a:latin typeface="Arial" pitchFamily="34" charset="0"/>
                <a:cs typeface="Arial" pitchFamily="34" charset="0"/>
              </a:rPr>
              <a:t>Containing large quantity of water</a:t>
            </a:r>
          </a:p>
          <a:p>
            <a:pPr>
              <a:buNone/>
            </a:pPr>
            <a:r>
              <a:rPr lang="en-US" sz="2200" dirty="0" err="1" smtClean="0">
                <a:latin typeface="Arial" pitchFamily="34" charset="0"/>
                <a:cs typeface="Arial" pitchFamily="34" charset="0"/>
              </a:rPr>
              <a:t>Vapour</a:t>
            </a:r>
            <a:r>
              <a:rPr lang="en-US" sz="2200" dirty="0" smtClean="0">
                <a:latin typeface="Arial" pitchFamily="34" charset="0"/>
                <a:cs typeface="Arial" pitchFamily="34" charset="0"/>
              </a:rPr>
              <a:t> falls of a sudden, condensation</a:t>
            </a:r>
          </a:p>
          <a:p>
            <a:pPr>
              <a:buNone/>
            </a:pPr>
            <a:r>
              <a:rPr lang="en-US" sz="2200" dirty="0" smtClean="0">
                <a:latin typeface="Arial" pitchFamily="34" charset="0"/>
                <a:cs typeface="Arial" pitchFamily="34" charset="0"/>
              </a:rPr>
              <a:t>Takes place within itself on fine dust </a:t>
            </a:r>
          </a:p>
          <a:p>
            <a:pPr>
              <a:buNone/>
            </a:pPr>
            <a:r>
              <a:rPr lang="en-US" sz="2200" dirty="0" smtClean="0">
                <a:latin typeface="Arial" pitchFamily="34" charset="0"/>
                <a:cs typeface="Arial" pitchFamily="34" charset="0"/>
              </a:rPr>
              <a:t>Particle.</a:t>
            </a:r>
          </a:p>
          <a:p>
            <a:pPr>
              <a:buNone/>
            </a:pPr>
            <a:r>
              <a:rPr lang="en-US" sz="2200" dirty="0" smtClean="0">
                <a:solidFill>
                  <a:srgbClr val="C00000"/>
                </a:solidFill>
                <a:latin typeface="Algerian" pitchFamily="82" charset="0"/>
                <a:cs typeface="Arial" pitchFamily="34" charset="0"/>
              </a:rPr>
              <a:t>CONDITION OF FOG</a:t>
            </a:r>
          </a:p>
          <a:p>
            <a:pPr>
              <a:buNone/>
            </a:pPr>
            <a:r>
              <a:rPr lang="en-US" sz="2200" dirty="0" smtClean="0">
                <a:solidFill>
                  <a:srgbClr val="C00000"/>
                </a:solidFill>
                <a:latin typeface="Algerian" pitchFamily="82" charset="0"/>
                <a:cs typeface="Arial" pitchFamily="34" charset="0"/>
              </a:rPr>
              <a:t>FORMATION:</a:t>
            </a:r>
          </a:p>
          <a:p>
            <a:pPr>
              <a:buNone/>
            </a:pPr>
            <a:r>
              <a:rPr lang="en-US" sz="2200" i="1" dirty="0" smtClean="0">
                <a:solidFill>
                  <a:srgbClr val="FF0000"/>
                </a:solidFill>
                <a:latin typeface="Arial" pitchFamily="34" charset="0"/>
                <a:cs typeface="Arial" pitchFamily="34" charset="0"/>
              </a:rPr>
              <a:t>1.High humidity: </a:t>
            </a:r>
            <a:r>
              <a:rPr lang="en-US" sz="2200" dirty="0" smtClean="0">
                <a:latin typeface="Arial" pitchFamily="34" charset="0"/>
                <a:cs typeface="Arial" pitchFamily="34" charset="0"/>
              </a:rPr>
              <a:t>It forms when air</a:t>
            </a:r>
          </a:p>
          <a:p>
            <a:pPr>
              <a:buNone/>
            </a:pPr>
            <a:r>
              <a:rPr lang="en-US" sz="2200" dirty="0" smtClean="0">
                <a:latin typeface="Arial" pitchFamily="34" charset="0"/>
                <a:cs typeface="Arial" pitchFamily="34" charset="0"/>
              </a:rPr>
              <a:t>Contains high concentration of </a:t>
            </a:r>
          </a:p>
          <a:p>
            <a:pPr>
              <a:buNone/>
            </a:pPr>
            <a:r>
              <a:rPr lang="en-US" sz="2200" dirty="0" smtClean="0">
                <a:latin typeface="Arial" pitchFamily="34" charset="0"/>
                <a:cs typeface="Arial" pitchFamily="34" charset="0"/>
              </a:rPr>
              <a:t>Water </a:t>
            </a:r>
            <a:r>
              <a:rPr lang="en-US" sz="2200" dirty="0" err="1" smtClean="0">
                <a:latin typeface="Arial" pitchFamily="34" charset="0"/>
                <a:cs typeface="Arial" pitchFamily="34" charset="0"/>
              </a:rPr>
              <a:t>vapour</a:t>
            </a:r>
            <a:r>
              <a:rPr lang="en-US" sz="2200" dirty="0" smtClean="0">
                <a:latin typeface="Arial" pitchFamily="34" charset="0"/>
                <a:cs typeface="Arial" pitchFamily="34" charset="0"/>
              </a:rPr>
              <a:t>. When moist air moves over a cool surface, moist air is cooled by contact with cooler surface, reach dew point and saturated. </a:t>
            </a:r>
          </a:p>
          <a:p>
            <a:pPr>
              <a:buNone/>
            </a:pPr>
            <a:endParaRPr lang="en-US" sz="2200" dirty="0" smtClean="0">
              <a:latin typeface="Arial" pitchFamily="34" charset="0"/>
              <a:cs typeface="Arial" pitchFamily="34" charset="0"/>
            </a:endParaRPr>
          </a:p>
          <a:p>
            <a:pPr>
              <a:buNone/>
            </a:pPr>
            <a:r>
              <a:rPr lang="en-US" sz="2200" i="1" dirty="0" smtClean="0">
                <a:solidFill>
                  <a:srgbClr val="FF0000"/>
                </a:solidFill>
                <a:latin typeface="Arial" pitchFamily="34" charset="0"/>
                <a:cs typeface="Arial" pitchFamily="34" charset="0"/>
              </a:rPr>
              <a:t>2. </a:t>
            </a:r>
            <a:r>
              <a:rPr lang="en-US" sz="2200" i="1" dirty="0" err="1" smtClean="0">
                <a:solidFill>
                  <a:srgbClr val="FF0000"/>
                </a:solidFill>
                <a:latin typeface="Arial" pitchFamily="34" charset="0"/>
                <a:cs typeface="Arial" pitchFamily="34" charset="0"/>
              </a:rPr>
              <a:t>Radiational</a:t>
            </a:r>
            <a:r>
              <a:rPr lang="en-US" sz="2200" i="1" dirty="0" smtClean="0">
                <a:solidFill>
                  <a:srgbClr val="FF0000"/>
                </a:solidFill>
                <a:latin typeface="Arial" pitchFamily="34" charset="0"/>
                <a:cs typeface="Arial" pitchFamily="34" charset="0"/>
              </a:rPr>
              <a:t> cooling</a:t>
            </a:r>
            <a:r>
              <a:rPr lang="en-US" sz="2200" dirty="0" smtClean="0">
                <a:latin typeface="Arial" pitchFamily="34" charset="0"/>
                <a:cs typeface="Arial" pitchFamily="34" charset="0"/>
              </a:rPr>
              <a:t>: When earth’s surface heat rapidly, then surface of the air becomes cool. As the cool, it’s capacity to hold moisture decreases ,leading to condensation and fog.</a:t>
            </a:r>
          </a:p>
        </p:txBody>
      </p:sp>
      <p:pic>
        <p:nvPicPr>
          <p:cNvPr id="3076" name="Picture 4" descr="C:\Users\Aneek\Desktop\New folder\Fog3.jpg"/>
          <p:cNvPicPr>
            <a:picLocks noChangeAspect="1" noChangeArrowheads="1"/>
          </p:cNvPicPr>
          <p:nvPr/>
        </p:nvPicPr>
        <p:blipFill>
          <a:blip r:embed="rId2" cstate="print"/>
          <a:srcRect/>
          <a:stretch>
            <a:fillRect/>
          </a:stretch>
        </p:blipFill>
        <p:spPr bwMode="auto">
          <a:xfrm>
            <a:off x="5410200" y="228600"/>
            <a:ext cx="3452264" cy="2438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8600"/>
            <a:ext cx="8610600" cy="6019800"/>
          </a:xfrm>
        </p:spPr>
        <p:txBody>
          <a:bodyPr/>
          <a:lstStyle/>
          <a:p>
            <a:pPr marL="624078" indent="-514350">
              <a:buNone/>
            </a:pPr>
            <a:r>
              <a:rPr lang="en-US" dirty="0" smtClean="0">
                <a:solidFill>
                  <a:srgbClr val="FF0000"/>
                </a:solidFill>
                <a:latin typeface="Algerian" pitchFamily="82" charset="0"/>
              </a:rPr>
              <a:t>Classification of fog:</a:t>
            </a:r>
          </a:p>
          <a:p>
            <a:pPr marL="624078" indent="-514350">
              <a:buFont typeface="Wingdings" pitchFamily="2" charset="2"/>
              <a:buChar char="Ø"/>
            </a:pPr>
            <a:r>
              <a:rPr lang="en-US" i="1" dirty="0" smtClean="0">
                <a:solidFill>
                  <a:srgbClr val="FF0000"/>
                </a:solidFill>
                <a:latin typeface="Arial" pitchFamily="34" charset="0"/>
                <a:cs typeface="Arial" pitchFamily="34" charset="0"/>
              </a:rPr>
              <a:t>Thick Fog</a:t>
            </a:r>
            <a:r>
              <a:rPr lang="en-US" dirty="0" smtClean="0">
                <a:solidFill>
                  <a:schemeClr val="bg2">
                    <a:lumMod val="25000"/>
                  </a:schemeClr>
                </a:solidFill>
                <a:latin typeface="Arial" pitchFamily="34" charset="0"/>
                <a:cs typeface="Arial" pitchFamily="34" charset="0"/>
              </a:rPr>
              <a:t>: </a:t>
            </a:r>
            <a:r>
              <a:rPr lang="en-US" sz="2400" dirty="0" smtClean="0">
                <a:latin typeface="Arial" pitchFamily="34" charset="0"/>
                <a:cs typeface="Arial" pitchFamily="34" charset="0"/>
              </a:rPr>
              <a:t>Restricted </a:t>
            </a:r>
            <a:r>
              <a:rPr lang="en-US" sz="2400" dirty="0" smtClean="0">
                <a:latin typeface="Arial" pitchFamily="34" charset="0"/>
                <a:cs typeface="Arial" pitchFamily="34" charset="0"/>
              </a:rPr>
              <a:t>visibility</a:t>
            </a:r>
          </a:p>
          <a:p>
            <a:pPr marL="624078" indent="-514350">
              <a:buNone/>
            </a:pPr>
            <a:r>
              <a:rPr lang="en-US" sz="2400" dirty="0" err="1" smtClean="0">
                <a:solidFill>
                  <a:schemeClr val="bg2">
                    <a:lumMod val="25000"/>
                  </a:schemeClr>
                </a:solidFill>
                <a:latin typeface="Arial" pitchFamily="34" charset="0"/>
                <a:cs typeface="Arial" pitchFamily="34" charset="0"/>
              </a:rPr>
              <a:t>Upto</a:t>
            </a:r>
            <a:r>
              <a:rPr lang="en-US" sz="2400" dirty="0" smtClean="0">
                <a:solidFill>
                  <a:schemeClr val="bg2">
                    <a:lumMod val="25000"/>
                  </a:schemeClr>
                </a:solidFill>
                <a:latin typeface="Arial" pitchFamily="34" charset="0"/>
                <a:cs typeface="Arial" pitchFamily="34" charset="0"/>
              </a:rPr>
              <a:t> 45 </a:t>
            </a:r>
            <a:r>
              <a:rPr lang="en-US" sz="2400" dirty="0" err="1" smtClean="0">
                <a:solidFill>
                  <a:schemeClr val="bg2">
                    <a:lumMod val="25000"/>
                  </a:schemeClr>
                </a:solidFill>
                <a:latin typeface="Arial" pitchFamily="34" charset="0"/>
                <a:cs typeface="Arial" pitchFamily="34" charset="0"/>
              </a:rPr>
              <a:t>metres</a:t>
            </a:r>
            <a:r>
              <a:rPr lang="en-US" sz="2400" dirty="0" smtClean="0">
                <a:solidFill>
                  <a:schemeClr val="bg2">
                    <a:lumMod val="25000"/>
                  </a:schemeClr>
                </a:solidFill>
                <a:latin typeface="Arial" pitchFamily="34" charset="0"/>
                <a:cs typeface="Arial" pitchFamily="34" charset="0"/>
              </a:rPr>
              <a:t>.</a:t>
            </a:r>
          </a:p>
          <a:p>
            <a:pPr marL="624078" indent="-514350">
              <a:buNone/>
            </a:pPr>
            <a:endParaRPr lang="en-US" sz="2400" dirty="0" smtClean="0">
              <a:solidFill>
                <a:schemeClr val="bg2">
                  <a:lumMod val="25000"/>
                </a:schemeClr>
              </a:solidFill>
              <a:latin typeface="Arial" pitchFamily="34" charset="0"/>
              <a:cs typeface="Arial" pitchFamily="34" charset="0"/>
            </a:endParaRPr>
          </a:p>
          <a:p>
            <a:pPr marL="624078" indent="-514350">
              <a:buFont typeface="Wingdings" pitchFamily="2" charset="2"/>
              <a:buChar char="Ø"/>
            </a:pPr>
            <a:r>
              <a:rPr lang="en-US" sz="2400" i="1" dirty="0" smtClean="0">
                <a:solidFill>
                  <a:srgbClr val="FF0000"/>
                </a:solidFill>
                <a:latin typeface="Arial" pitchFamily="34" charset="0"/>
                <a:cs typeface="Arial" pitchFamily="34" charset="0"/>
              </a:rPr>
              <a:t>Moderate Fog</a:t>
            </a:r>
            <a:r>
              <a:rPr lang="en-US" sz="2400" dirty="0" smtClean="0">
                <a:solidFill>
                  <a:srgbClr val="FF0000"/>
                </a:solidFill>
                <a:latin typeface="Arial" pitchFamily="34" charset="0"/>
                <a:cs typeface="Arial" pitchFamily="34" charset="0"/>
              </a:rPr>
              <a:t>:</a:t>
            </a:r>
            <a:r>
              <a:rPr lang="en-US" sz="2800" dirty="0" smtClean="0">
                <a:solidFill>
                  <a:srgbClr val="FF0000"/>
                </a:solidFill>
                <a:latin typeface="Arial" pitchFamily="34" charset="0"/>
                <a:cs typeface="Arial" pitchFamily="34" charset="0"/>
              </a:rPr>
              <a:t> </a:t>
            </a:r>
          </a:p>
          <a:p>
            <a:pPr marL="624078" indent="-514350">
              <a:buFont typeface="Wingdings" pitchFamily="2" charset="2"/>
              <a:buChar char="Ø"/>
            </a:pPr>
            <a:r>
              <a:rPr lang="en-US" sz="2800" dirty="0" smtClean="0">
                <a:latin typeface="Arial" pitchFamily="34" charset="0"/>
                <a:cs typeface="Arial" pitchFamily="34" charset="0"/>
              </a:rPr>
              <a:t>Restricted </a:t>
            </a:r>
            <a:r>
              <a:rPr lang="en-US" sz="2800" dirty="0" smtClean="0">
                <a:latin typeface="Arial" pitchFamily="34" charset="0"/>
                <a:cs typeface="Arial" pitchFamily="34" charset="0"/>
              </a:rPr>
              <a:t>visibility    </a:t>
            </a:r>
          </a:p>
          <a:p>
            <a:pPr marL="624078" indent="-514350">
              <a:buNone/>
            </a:pPr>
            <a:r>
              <a:rPr lang="en-US" sz="2400" dirty="0" err="1" smtClean="0">
                <a:latin typeface="Arial" pitchFamily="34" charset="0"/>
                <a:cs typeface="Arial" pitchFamily="34" charset="0"/>
              </a:rPr>
              <a:t>Upto</a:t>
            </a:r>
            <a:r>
              <a:rPr lang="en-US" sz="2400" dirty="0" smtClean="0">
                <a:latin typeface="Arial" pitchFamily="34" charset="0"/>
                <a:cs typeface="Arial" pitchFamily="34" charset="0"/>
              </a:rPr>
              <a:t> 450 </a:t>
            </a:r>
            <a:r>
              <a:rPr lang="en-US" sz="2400" dirty="0" err="1" smtClean="0">
                <a:latin typeface="Arial" pitchFamily="34" charset="0"/>
                <a:cs typeface="Arial" pitchFamily="34" charset="0"/>
              </a:rPr>
              <a:t>metres</a:t>
            </a:r>
            <a:r>
              <a:rPr lang="en-US" sz="2400" dirty="0" smtClean="0">
                <a:latin typeface="Arial" pitchFamily="34" charset="0"/>
                <a:cs typeface="Arial" pitchFamily="34" charset="0"/>
              </a:rPr>
              <a:t>.</a:t>
            </a:r>
          </a:p>
          <a:p>
            <a:pPr marL="624078" indent="-514350">
              <a:buFont typeface="Wingdings" pitchFamily="2" charset="2"/>
              <a:buChar char="Ø"/>
            </a:pPr>
            <a:endParaRPr lang="en-US" sz="2400" dirty="0" smtClean="0">
              <a:latin typeface="Arial" pitchFamily="34" charset="0"/>
              <a:cs typeface="Arial" pitchFamily="34" charset="0"/>
            </a:endParaRPr>
          </a:p>
          <a:p>
            <a:pPr marL="624078" indent="-514350">
              <a:buFont typeface="Wingdings" pitchFamily="2" charset="2"/>
              <a:buChar char="Ø"/>
            </a:pPr>
            <a:r>
              <a:rPr lang="en-US" sz="2400" i="1" dirty="0" smtClean="0">
                <a:solidFill>
                  <a:srgbClr val="FF0000"/>
                </a:solidFill>
                <a:latin typeface="Arial" pitchFamily="34" charset="0"/>
                <a:cs typeface="Arial" pitchFamily="34" charset="0"/>
              </a:rPr>
              <a:t>Thin Fog</a:t>
            </a:r>
            <a:r>
              <a:rPr lang="en-US" sz="2400" i="1" smtClean="0">
                <a:solidFill>
                  <a:srgbClr val="FF0000"/>
                </a:solidFill>
                <a:latin typeface="Arial" pitchFamily="34" charset="0"/>
                <a:cs typeface="Arial" pitchFamily="34" charset="0"/>
              </a:rPr>
              <a:t>: </a:t>
            </a:r>
            <a:r>
              <a:rPr lang="en-US" sz="2400" smtClean="0">
                <a:latin typeface="Arial" pitchFamily="34" charset="0"/>
                <a:cs typeface="Arial" pitchFamily="34" charset="0"/>
              </a:rPr>
              <a:t>Restricted </a:t>
            </a:r>
            <a:r>
              <a:rPr lang="en-US" sz="2400" dirty="0" smtClean="0">
                <a:latin typeface="Arial" pitchFamily="34" charset="0"/>
                <a:cs typeface="Arial" pitchFamily="34" charset="0"/>
              </a:rPr>
              <a:t>visibility</a:t>
            </a:r>
          </a:p>
          <a:p>
            <a:pPr marL="624078" indent="-514350">
              <a:buNone/>
            </a:pPr>
            <a:r>
              <a:rPr lang="en-US" sz="2000" dirty="0" err="1" smtClean="0">
                <a:latin typeface="Arial" pitchFamily="34" charset="0"/>
                <a:cs typeface="Arial" pitchFamily="34" charset="0"/>
              </a:rPr>
              <a:t>Upto</a:t>
            </a:r>
            <a:r>
              <a:rPr lang="en-US" sz="2000" dirty="0" smtClean="0">
                <a:latin typeface="Arial" pitchFamily="34" charset="0"/>
                <a:cs typeface="Arial" pitchFamily="34" charset="0"/>
              </a:rPr>
              <a:t> 900 </a:t>
            </a:r>
            <a:r>
              <a:rPr lang="en-US" sz="2000" dirty="0" err="1" smtClean="0">
                <a:latin typeface="Arial" pitchFamily="34" charset="0"/>
                <a:cs typeface="Arial" pitchFamily="34" charset="0"/>
              </a:rPr>
              <a:t>metres</a:t>
            </a:r>
            <a:r>
              <a:rPr lang="en-US" sz="2000" dirty="0" smtClean="0">
                <a:latin typeface="Arial" pitchFamily="34" charset="0"/>
                <a:cs typeface="Arial" pitchFamily="34" charset="0"/>
              </a:rPr>
              <a:t>.     </a:t>
            </a:r>
            <a:endParaRPr lang="en-US" sz="2400" i="1" dirty="0">
              <a:solidFill>
                <a:schemeClr val="bg2">
                  <a:lumMod val="25000"/>
                </a:schemeClr>
              </a:solidFill>
              <a:latin typeface="Arial" pitchFamily="34" charset="0"/>
              <a:cs typeface="Arial" pitchFamily="34" charset="0"/>
            </a:endParaRPr>
          </a:p>
        </p:txBody>
      </p:sp>
      <p:pic>
        <p:nvPicPr>
          <p:cNvPr id="4098" name="Picture 2" descr="C:\Users\Aneek\Desktop\New folder\Thick fog.jpg"/>
          <p:cNvPicPr>
            <a:picLocks noChangeAspect="1" noChangeArrowheads="1"/>
          </p:cNvPicPr>
          <p:nvPr/>
        </p:nvPicPr>
        <p:blipFill>
          <a:blip r:embed="rId2"/>
          <a:srcRect/>
          <a:stretch>
            <a:fillRect/>
          </a:stretch>
        </p:blipFill>
        <p:spPr bwMode="auto">
          <a:xfrm>
            <a:off x="5486400" y="228600"/>
            <a:ext cx="3416968" cy="2286000"/>
          </a:xfrm>
          <a:prstGeom prst="rect">
            <a:avLst/>
          </a:prstGeom>
          <a:noFill/>
        </p:spPr>
      </p:pic>
      <p:pic>
        <p:nvPicPr>
          <p:cNvPr id="4099" name="Picture 3" descr="C:\Users\Aneek\Desktop\New folder\moderate fog.jpg"/>
          <p:cNvPicPr>
            <a:picLocks noChangeAspect="1" noChangeArrowheads="1"/>
          </p:cNvPicPr>
          <p:nvPr/>
        </p:nvPicPr>
        <p:blipFill>
          <a:blip r:embed="rId3" cstate="print"/>
          <a:srcRect/>
          <a:stretch>
            <a:fillRect/>
          </a:stretch>
        </p:blipFill>
        <p:spPr bwMode="auto">
          <a:xfrm>
            <a:off x="5029200" y="2743200"/>
            <a:ext cx="3886200" cy="1676400"/>
          </a:xfrm>
          <a:prstGeom prst="rect">
            <a:avLst/>
          </a:prstGeom>
          <a:noFill/>
        </p:spPr>
      </p:pic>
      <p:pic>
        <p:nvPicPr>
          <p:cNvPr id="4100" name="Picture 4" descr="C:\Users\Aneek\Desktop\New folder\Thin fog.jpg"/>
          <p:cNvPicPr>
            <a:picLocks noChangeAspect="1" noChangeArrowheads="1"/>
          </p:cNvPicPr>
          <p:nvPr/>
        </p:nvPicPr>
        <p:blipFill>
          <a:blip r:embed="rId4"/>
          <a:srcRect/>
          <a:stretch>
            <a:fillRect/>
          </a:stretch>
        </p:blipFill>
        <p:spPr bwMode="auto">
          <a:xfrm>
            <a:off x="5334000" y="4648200"/>
            <a:ext cx="3657600" cy="1981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
            <a:ext cx="8686800" cy="6096000"/>
          </a:xfrm>
        </p:spPr>
        <p:txBody>
          <a:bodyPr>
            <a:normAutofit fontScale="92500"/>
          </a:bodyPr>
          <a:lstStyle/>
          <a:p>
            <a:pPr>
              <a:buNone/>
            </a:pPr>
            <a:r>
              <a:rPr lang="en-US" sz="2400" dirty="0" smtClean="0">
                <a:solidFill>
                  <a:srgbClr val="FF0000"/>
                </a:solidFill>
                <a:latin typeface="Algerian" pitchFamily="82" charset="0"/>
              </a:rPr>
              <a:t>Mist</a:t>
            </a:r>
            <a:r>
              <a:rPr lang="en-US" sz="2400" dirty="0" smtClean="0">
                <a:latin typeface="Arial" pitchFamily="34" charset="0"/>
                <a:cs typeface="Arial" pitchFamily="34" charset="0"/>
              </a:rPr>
              <a:t>: It is characterized by tiny </a:t>
            </a:r>
          </a:p>
          <a:p>
            <a:pPr>
              <a:buNone/>
            </a:pPr>
            <a:r>
              <a:rPr lang="en-US" sz="2400" dirty="0" smtClean="0">
                <a:latin typeface="Arial" pitchFamily="34" charset="0"/>
                <a:cs typeface="Arial" pitchFamily="34" charset="0"/>
              </a:rPr>
              <a:t>Water droplets suspended in the </a:t>
            </a:r>
          </a:p>
          <a:p>
            <a:pPr>
              <a:buNone/>
            </a:pPr>
            <a:r>
              <a:rPr lang="en-US" sz="2400" dirty="0" smtClean="0">
                <a:latin typeface="Arial" pitchFamily="34" charset="0"/>
                <a:cs typeface="Arial" pitchFamily="34" charset="0"/>
              </a:rPr>
              <a:t>air. It forms when warm moist air</a:t>
            </a:r>
          </a:p>
          <a:p>
            <a:pPr>
              <a:buNone/>
            </a:pPr>
            <a:r>
              <a:rPr lang="en-US" sz="2400" dirty="0" smtClean="0">
                <a:latin typeface="Arial" pitchFamily="34" charset="0"/>
                <a:cs typeface="Arial" pitchFamily="34" charset="0"/>
              </a:rPr>
              <a:t>Comes into contact with cooler or</a:t>
            </a:r>
          </a:p>
          <a:p>
            <a:pPr>
              <a:buNone/>
            </a:pPr>
            <a:r>
              <a:rPr lang="en-US" sz="2400" dirty="0" smtClean="0">
                <a:latin typeface="Arial" pitchFamily="34" charset="0"/>
                <a:cs typeface="Arial" pitchFamily="34" charset="0"/>
              </a:rPr>
              <a:t>Air surfaces causing the water </a:t>
            </a:r>
          </a:p>
          <a:p>
            <a:pPr>
              <a:buNone/>
            </a:pPr>
            <a:r>
              <a:rPr lang="en-US" sz="2400" dirty="0" smtClean="0">
                <a:latin typeface="Arial" pitchFamily="34" charset="0"/>
                <a:cs typeface="Arial" pitchFamily="34" charset="0"/>
              </a:rPr>
              <a:t>Vapor in the air to condense into tiny</a:t>
            </a:r>
          </a:p>
          <a:p>
            <a:pPr>
              <a:buNone/>
            </a:pPr>
            <a:r>
              <a:rPr lang="en-US" sz="2400" dirty="0" smtClean="0">
                <a:latin typeface="Arial" pitchFamily="34" charset="0"/>
                <a:cs typeface="Arial" pitchFamily="34" charset="0"/>
              </a:rPr>
              <a:t>Water droplets. </a:t>
            </a:r>
          </a:p>
          <a:p>
            <a:pPr>
              <a:buNone/>
            </a:pPr>
            <a:endParaRPr lang="en-US"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a:buNone/>
            </a:pPr>
            <a:r>
              <a:rPr lang="en-US" sz="2400" dirty="0" smtClean="0">
                <a:solidFill>
                  <a:srgbClr val="FF0000"/>
                </a:solidFill>
                <a:latin typeface="Algerian" pitchFamily="82" charset="0"/>
                <a:cs typeface="Arial" pitchFamily="34" charset="0"/>
              </a:rPr>
              <a:t>Condition for mist </a:t>
            </a:r>
          </a:p>
          <a:p>
            <a:pPr>
              <a:buNone/>
            </a:pPr>
            <a:r>
              <a:rPr lang="en-US" sz="2400" dirty="0" smtClean="0">
                <a:solidFill>
                  <a:srgbClr val="FF0000"/>
                </a:solidFill>
                <a:latin typeface="Algerian" pitchFamily="82" charset="0"/>
                <a:cs typeface="Arial" pitchFamily="34" charset="0"/>
              </a:rPr>
              <a:t>Formation: </a:t>
            </a:r>
            <a:endParaRPr lang="en-US" sz="2400" dirty="0" smtClean="0">
              <a:solidFill>
                <a:schemeClr val="accent4"/>
              </a:solidFill>
              <a:latin typeface="Algerian" pitchFamily="82" charset="0"/>
              <a:cs typeface="Arial" pitchFamily="34" charset="0"/>
            </a:endParaRPr>
          </a:p>
          <a:p>
            <a:pPr>
              <a:buNone/>
            </a:pPr>
            <a:r>
              <a:rPr lang="en-US" sz="2400" i="1" dirty="0" smtClean="0">
                <a:solidFill>
                  <a:schemeClr val="accent2">
                    <a:lumMod val="75000"/>
                  </a:schemeClr>
                </a:solidFill>
                <a:latin typeface="Arial Black" pitchFamily="34" charset="0"/>
                <a:cs typeface="Arial" pitchFamily="34" charset="0"/>
              </a:rPr>
              <a:t>High relative humidity:  </a:t>
            </a:r>
            <a:r>
              <a:rPr lang="en-US" sz="2400" dirty="0" smtClean="0">
                <a:latin typeface="Arial" pitchFamily="34" charset="0"/>
                <a:cs typeface="Arial" pitchFamily="34" charset="0"/>
              </a:rPr>
              <a:t>Mist  forms when the relative humidity of the air near the surface is high, it contains a significant amount of water vapor relative to its temperature. High relative humidity indicates that the air is close to reaching its saturation point, where it cannot hold any more moisture.</a:t>
            </a:r>
            <a:endParaRPr lang="en-US" sz="2400" i="1" dirty="0" smtClean="0">
              <a:latin typeface="Arial" pitchFamily="34" charset="0"/>
              <a:cs typeface="Arial" pitchFamily="34" charset="0"/>
            </a:endParaRPr>
          </a:p>
          <a:p>
            <a:pPr>
              <a:buFont typeface="Wingdings" pitchFamily="2" charset="2"/>
              <a:buChar char="ü"/>
            </a:pPr>
            <a:endParaRPr lang="en-US" sz="2400" i="1" dirty="0" smtClean="0">
              <a:solidFill>
                <a:schemeClr val="accent4"/>
              </a:solidFill>
              <a:latin typeface="Arial Black" pitchFamily="34" charset="0"/>
              <a:cs typeface="Arial" pitchFamily="34" charset="0"/>
            </a:endParaRPr>
          </a:p>
          <a:p>
            <a:pPr>
              <a:buFont typeface="Wingdings" pitchFamily="2" charset="2"/>
              <a:buChar char="ü"/>
            </a:pPr>
            <a:endParaRPr lang="en-US" sz="2400" i="1" dirty="0" smtClean="0">
              <a:solidFill>
                <a:schemeClr val="accent4"/>
              </a:solidFill>
              <a:latin typeface="Arial Black" pitchFamily="34" charset="0"/>
              <a:cs typeface="Arial" pitchFamily="34" charset="0"/>
            </a:endParaRPr>
          </a:p>
        </p:txBody>
      </p:sp>
      <p:pic>
        <p:nvPicPr>
          <p:cNvPr id="5122" name="Picture 2" descr="C:\Users\Aneek\Desktop\New folder\mist2.jpg"/>
          <p:cNvPicPr>
            <a:picLocks noChangeAspect="1" noChangeArrowheads="1"/>
          </p:cNvPicPr>
          <p:nvPr/>
        </p:nvPicPr>
        <p:blipFill>
          <a:blip r:embed="rId2"/>
          <a:srcRect/>
          <a:stretch>
            <a:fillRect/>
          </a:stretch>
        </p:blipFill>
        <p:spPr bwMode="auto">
          <a:xfrm>
            <a:off x="5105400" y="228600"/>
            <a:ext cx="3788229" cy="3886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382000" cy="6324600"/>
          </a:xfrm>
        </p:spPr>
        <p:txBody>
          <a:bodyPr>
            <a:normAutofit/>
          </a:bodyPr>
          <a:lstStyle/>
          <a:p>
            <a:pPr>
              <a:buNone/>
            </a:pPr>
            <a:r>
              <a:rPr lang="en-US" sz="2400" b="1" i="1" dirty="0" smtClean="0">
                <a:solidFill>
                  <a:schemeClr val="accent2">
                    <a:lumMod val="75000"/>
                  </a:schemeClr>
                </a:solidFill>
                <a:latin typeface="Arial" pitchFamily="34" charset="0"/>
                <a:cs typeface="Arial" pitchFamily="34" charset="0"/>
              </a:rPr>
              <a:t>Cooling of Moist Air</a:t>
            </a:r>
            <a:r>
              <a:rPr lang="en-US" sz="2400" i="1" dirty="0" smtClean="0">
                <a:solidFill>
                  <a:schemeClr val="accent2">
                    <a:lumMod val="75000"/>
                  </a:schemeClr>
                </a:solidFill>
                <a:latin typeface="Arial" pitchFamily="34" charset="0"/>
                <a:cs typeface="Arial" pitchFamily="34" charset="0"/>
              </a:rPr>
              <a:t>: </a:t>
            </a:r>
            <a:r>
              <a:rPr lang="en-US" sz="2400" dirty="0" smtClean="0">
                <a:latin typeface="Arial" pitchFamily="34" charset="0"/>
                <a:cs typeface="Arial" pitchFamily="34" charset="0"/>
              </a:rPr>
              <a:t>When relatively warm, moist air cools down, its ability to hold moisture decreases. As the air cools, its temperature approaches its dew point.</a:t>
            </a:r>
          </a:p>
          <a:p>
            <a:pPr>
              <a:buNone/>
            </a:pPr>
            <a:r>
              <a:rPr lang="en-US" sz="2400" b="1" i="1" dirty="0" smtClean="0">
                <a:solidFill>
                  <a:schemeClr val="accent2">
                    <a:lumMod val="75000"/>
                  </a:schemeClr>
                </a:solidFill>
                <a:latin typeface="Arial" pitchFamily="34" charset="0"/>
                <a:cs typeface="Arial" pitchFamily="34" charset="0"/>
              </a:rPr>
              <a:t>Saturation and Condensation</a:t>
            </a:r>
            <a:r>
              <a:rPr lang="en-US" sz="2400" i="1" dirty="0" smtClean="0">
                <a:solidFill>
                  <a:schemeClr val="accent2">
                    <a:lumMod val="75000"/>
                  </a:schemeClr>
                </a:solidFill>
                <a:latin typeface="Arial" pitchFamily="34" charset="0"/>
                <a:cs typeface="Arial" pitchFamily="34" charset="0"/>
              </a:rPr>
              <a:t>: </a:t>
            </a:r>
            <a:r>
              <a:rPr lang="en-US" sz="2400" dirty="0" smtClean="0">
                <a:latin typeface="Arial" pitchFamily="34" charset="0"/>
                <a:cs typeface="Arial" pitchFamily="34" charset="0"/>
              </a:rPr>
              <a:t>As the air reaches its dew point temperature, it becomes saturated with moisture. Condensation occurs around microscopic particles in the air called condensation nuclei, which provide surfaces for water vapor to condense onto.</a:t>
            </a:r>
          </a:p>
          <a:p>
            <a:pPr>
              <a:buNone/>
            </a:pPr>
            <a:r>
              <a:rPr lang="en-US" sz="2600" b="1" i="1" dirty="0" smtClean="0">
                <a:solidFill>
                  <a:schemeClr val="accent2">
                    <a:lumMod val="75000"/>
                  </a:schemeClr>
                </a:solidFill>
                <a:latin typeface="Arial" pitchFamily="34" charset="0"/>
                <a:cs typeface="Arial" pitchFamily="34" charset="0"/>
              </a:rPr>
              <a:t>Formation of Tiny Water Droplets</a:t>
            </a:r>
            <a:r>
              <a:rPr lang="en-US" sz="2400" i="1" dirty="0" smtClean="0">
                <a:solidFill>
                  <a:schemeClr val="accent2">
                    <a:lumMod val="75000"/>
                  </a:schemeClr>
                </a:solidFill>
                <a:latin typeface="Arial" pitchFamily="34" charset="0"/>
                <a:cs typeface="Arial" pitchFamily="34" charset="0"/>
              </a:rPr>
              <a:t>: </a:t>
            </a:r>
            <a:r>
              <a:rPr lang="en-US" sz="2400" dirty="0" smtClean="0">
                <a:latin typeface="Arial" pitchFamily="34" charset="0"/>
                <a:cs typeface="Arial" pitchFamily="34" charset="0"/>
              </a:rPr>
              <a:t>By condensation, formation of tiny water droplets suspended in the air. These droplets are typically less than 50 micrometers in diameter, when many of these droplets accumulate together, they become visible as mist or fog.</a:t>
            </a:r>
            <a:endParaRPr lang="en-US" sz="2400" dirty="0">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2609</TotalTime>
  <Words>2190</Words>
  <Application>Microsoft Office PowerPoint</Application>
  <PresentationFormat>On-screen Show (4:3)</PresentationFormat>
  <Paragraphs>300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Aneek</dc:creator>
  <cp:lastModifiedBy>Aneek</cp:lastModifiedBy>
  <cp:revision>315</cp:revision>
  <dcterms:created xsi:type="dcterms:W3CDTF">2006-08-16T00:00:00Z</dcterms:created>
  <dcterms:modified xsi:type="dcterms:W3CDTF">2024-04-27T05:06:30Z</dcterms:modified>
</cp:coreProperties>
</file>