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310E7A-C2CC-4D3E-8C26-6DFA459BBCA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10E7A-C2CC-4D3E-8C26-6DFA459BBCA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10E7A-C2CC-4D3E-8C26-6DFA459BBCA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10E7A-C2CC-4D3E-8C26-6DFA459BBCA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310E7A-C2CC-4D3E-8C26-6DFA459BBCA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310E7A-C2CC-4D3E-8C26-6DFA459BBCA4}"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310E7A-C2CC-4D3E-8C26-6DFA459BBCA4}" type="datetimeFigureOut">
              <a:rPr lang="en-US" smtClean="0"/>
              <a:pPr/>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310E7A-C2CC-4D3E-8C26-6DFA459BBCA4}" type="datetimeFigureOut">
              <a:rPr lang="en-US" smtClean="0"/>
              <a:pPr/>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10E7A-C2CC-4D3E-8C26-6DFA459BBCA4}" type="datetimeFigureOut">
              <a:rPr lang="en-US" smtClean="0"/>
              <a:pPr/>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10E7A-C2CC-4D3E-8C26-6DFA459BBCA4}"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10E7A-C2CC-4D3E-8C26-6DFA459BBCA4}"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85739-2A00-4051-AFC1-BDA9E1D697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10E7A-C2CC-4D3E-8C26-6DFA459BBCA4}" type="datetimeFigureOut">
              <a:rPr lang="en-US" smtClean="0"/>
              <a:pPr/>
              <a:t>4/24/2024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85739-2A00-4051-AFC1-BDA9E1D697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14290"/>
            <a:ext cx="8501122" cy="6286544"/>
          </a:xfrm>
        </p:spPr>
        <p:txBody>
          <a:bodyPr/>
          <a:lstStyle/>
          <a:p>
            <a:r>
              <a:rPr lang="en-US" dirty="0" smtClean="0">
                <a:solidFill>
                  <a:schemeClr val="tx1"/>
                </a:solidFill>
                <a:latin typeface="Arial Black" pitchFamily="34" charset="0"/>
              </a:rPr>
              <a:t>A PRESENTATION ON</a:t>
            </a:r>
          </a:p>
          <a:p>
            <a:r>
              <a:rPr lang="en-US" dirty="0" smtClean="0">
                <a:solidFill>
                  <a:schemeClr val="tx1"/>
                </a:solidFill>
                <a:latin typeface="Arial Black" pitchFamily="34" charset="0"/>
              </a:rPr>
              <a:t>WEATHER  FORECASTINNG</a:t>
            </a:r>
          </a:p>
          <a:p>
            <a:r>
              <a:rPr lang="en-US" dirty="0" smtClean="0">
                <a:solidFill>
                  <a:srgbClr val="FF0000"/>
                </a:solidFill>
                <a:latin typeface="Arial Black" pitchFamily="34" charset="0"/>
              </a:rPr>
              <a:t>PRESENTED BY</a:t>
            </a:r>
          </a:p>
          <a:p>
            <a:r>
              <a:rPr lang="en-US" dirty="0" smtClean="0">
                <a:solidFill>
                  <a:srgbClr val="002060"/>
                </a:solidFill>
                <a:latin typeface="Arial Black" pitchFamily="34" charset="0"/>
              </a:rPr>
              <a:t>BHANITA  DAS </a:t>
            </a:r>
          </a:p>
          <a:p>
            <a:r>
              <a:rPr lang="en-US" dirty="0" smtClean="0">
                <a:solidFill>
                  <a:srgbClr val="002060"/>
                </a:solidFill>
                <a:latin typeface="Arial Black" pitchFamily="34" charset="0"/>
              </a:rPr>
              <a:t>&amp;</a:t>
            </a:r>
          </a:p>
          <a:p>
            <a:r>
              <a:rPr lang="en-US" dirty="0" smtClean="0">
                <a:solidFill>
                  <a:srgbClr val="002060"/>
                </a:solidFill>
                <a:latin typeface="Arial Black" pitchFamily="34" charset="0"/>
              </a:rPr>
              <a:t>SHEKHAR JYOTI BASHISTHA</a:t>
            </a:r>
          </a:p>
          <a:p>
            <a:r>
              <a:rPr lang="en-US" dirty="0" err="1" smtClean="0">
                <a:solidFill>
                  <a:schemeClr val="tx1"/>
                </a:solidFill>
                <a:latin typeface="Arial Black" pitchFamily="34" charset="0"/>
              </a:rPr>
              <a:t>MSc</a:t>
            </a:r>
            <a:r>
              <a:rPr lang="en-US" dirty="0" smtClean="0">
                <a:solidFill>
                  <a:schemeClr val="tx1"/>
                </a:solidFill>
                <a:latin typeface="Arial Black" pitchFamily="34" charset="0"/>
              </a:rPr>
              <a:t> 4</a:t>
            </a:r>
            <a:r>
              <a:rPr lang="en-US" baseline="30000" dirty="0" smtClean="0">
                <a:solidFill>
                  <a:schemeClr val="tx1"/>
                </a:solidFill>
                <a:latin typeface="Arial Black" pitchFamily="34" charset="0"/>
              </a:rPr>
              <a:t>th</a:t>
            </a:r>
            <a:r>
              <a:rPr lang="en-US" dirty="0" smtClean="0">
                <a:solidFill>
                  <a:schemeClr val="tx1"/>
                </a:solidFill>
                <a:latin typeface="Arial Black" pitchFamily="34" charset="0"/>
              </a:rPr>
              <a:t> Semester</a:t>
            </a:r>
          </a:p>
          <a:p>
            <a:r>
              <a:rPr lang="en-US" dirty="0" smtClean="0">
                <a:solidFill>
                  <a:schemeClr val="tx1"/>
                </a:solidFill>
                <a:latin typeface="Arial Black" pitchFamily="34" charset="0"/>
              </a:rPr>
              <a:t>Department of Physics</a:t>
            </a:r>
          </a:p>
          <a:p>
            <a:r>
              <a:rPr lang="en-US" dirty="0" smtClean="0">
                <a:solidFill>
                  <a:schemeClr val="tx1"/>
                </a:solidFill>
                <a:latin typeface="Arial Black" pitchFamily="34" charset="0"/>
              </a:rPr>
              <a:t>Pub </a:t>
            </a:r>
            <a:r>
              <a:rPr lang="en-US" dirty="0" err="1" smtClean="0">
                <a:solidFill>
                  <a:schemeClr val="tx1"/>
                </a:solidFill>
                <a:latin typeface="Arial Black" pitchFamily="34" charset="0"/>
              </a:rPr>
              <a:t>Kamrup</a:t>
            </a:r>
            <a:r>
              <a:rPr lang="en-US" dirty="0" smtClean="0">
                <a:solidFill>
                  <a:schemeClr val="tx1"/>
                </a:solidFill>
                <a:latin typeface="Arial Black" pitchFamily="34" charset="0"/>
              </a:rPr>
              <a:t> College</a:t>
            </a:r>
          </a:p>
          <a:p>
            <a:endParaRPr 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285728"/>
            <a:ext cx="8358246" cy="6286544"/>
          </a:xfrm>
        </p:spPr>
        <p:txBody>
          <a:bodyPr/>
          <a:lstStyle/>
          <a:p>
            <a:r>
              <a:rPr lang="en-US" dirty="0" smtClean="0">
                <a:solidFill>
                  <a:srgbClr val="FF0000"/>
                </a:solidFill>
              </a:rPr>
              <a:t>Geosynchronous Satellite</a:t>
            </a:r>
          </a:p>
          <a:p>
            <a:pPr algn="l"/>
            <a:r>
              <a:rPr lang="en-US" sz="2800" dirty="0" smtClean="0">
                <a:solidFill>
                  <a:schemeClr val="tx1"/>
                </a:solidFill>
              </a:rPr>
              <a:t>Geosynchronous Satellite as the word Geosychronige implies that they have the same rate of movement around the earth as that of the rotational speed of the earth as its equator so that the satellite orbiting around the earth is always position over the same </a:t>
            </a:r>
            <a:r>
              <a:rPr lang="en-US" sz="2800" dirty="0" err="1" smtClean="0">
                <a:solidFill>
                  <a:schemeClr val="tx1"/>
                </a:solidFill>
              </a:rPr>
              <a:t>loaction</a:t>
            </a:r>
            <a:r>
              <a:rPr lang="en-US" sz="2800" dirty="0" smtClean="0">
                <a:solidFill>
                  <a:schemeClr val="tx1"/>
                </a:solidFill>
              </a:rPr>
              <a:t> on the earth surface. The Geosynchronous weather Satellite  are fixed at the altitude of 35,786 </a:t>
            </a:r>
            <a:r>
              <a:rPr lang="en-US" sz="2800" dirty="0" err="1" smtClean="0">
                <a:solidFill>
                  <a:schemeClr val="tx1"/>
                </a:solidFill>
              </a:rPr>
              <a:t>Kilometre</a:t>
            </a:r>
            <a:r>
              <a:rPr lang="en-US" sz="2800" dirty="0" smtClean="0">
                <a:solidFill>
                  <a:schemeClr val="tx1"/>
                </a:solidFill>
              </a:rPr>
              <a:t> from the sea level and this is why the satellites are called high altitude satellite. The </a:t>
            </a:r>
            <a:r>
              <a:rPr lang="en-US" sz="2800" dirty="0" err="1" smtClean="0">
                <a:solidFill>
                  <a:schemeClr val="tx1"/>
                </a:solidFill>
              </a:rPr>
              <a:t>Saellite</a:t>
            </a:r>
            <a:r>
              <a:rPr lang="en-US" sz="2800" dirty="0" smtClean="0">
                <a:solidFill>
                  <a:schemeClr val="tx1"/>
                </a:solidFill>
              </a:rPr>
              <a:t> provide scanned pictures of large area. </a:t>
            </a:r>
          </a:p>
          <a:p>
            <a:pPr algn="l"/>
            <a:r>
              <a:rPr lang="en-US" sz="2800" dirty="0" smtClean="0">
                <a:solidFill>
                  <a:schemeClr val="tx1"/>
                </a:solidFill>
              </a:rPr>
              <a:t>Example: ATS series and GOES  series weather satellites</a:t>
            </a:r>
            <a:endParaRPr lang="en-US" sz="28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72560" cy="6500858"/>
          </a:xfrm>
        </p:spPr>
        <p:txBody>
          <a:bodyPr/>
          <a:lstStyle/>
          <a:p>
            <a:pPr algn="ctr">
              <a:buNone/>
            </a:pPr>
            <a:r>
              <a:rPr lang="en-US" dirty="0" smtClean="0">
                <a:solidFill>
                  <a:srgbClr val="FF0000"/>
                </a:solidFill>
              </a:rPr>
              <a:t>GOES and ATS</a:t>
            </a:r>
            <a:endParaRPr lang="en-US" dirty="0">
              <a:solidFill>
                <a:srgbClr val="FF0000"/>
              </a:solidFill>
            </a:endParaRPr>
          </a:p>
        </p:txBody>
      </p:sp>
      <p:pic>
        <p:nvPicPr>
          <p:cNvPr id="2050" name="Picture 2" descr="C:\Users\Aneek\Desktop\Weather\160711_GOES-R.jpg"/>
          <p:cNvPicPr>
            <a:picLocks noChangeAspect="1" noChangeArrowheads="1"/>
          </p:cNvPicPr>
          <p:nvPr/>
        </p:nvPicPr>
        <p:blipFill>
          <a:blip r:embed="rId2"/>
          <a:srcRect/>
          <a:stretch>
            <a:fillRect/>
          </a:stretch>
        </p:blipFill>
        <p:spPr bwMode="auto">
          <a:xfrm>
            <a:off x="1142976" y="1071546"/>
            <a:ext cx="6143668" cy="2214578"/>
          </a:xfrm>
          <a:prstGeom prst="rect">
            <a:avLst/>
          </a:prstGeom>
          <a:noFill/>
        </p:spPr>
      </p:pic>
      <p:pic>
        <p:nvPicPr>
          <p:cNvPr id="2051" name="Picture 3" descr="C:\Users\Aneek\Desktop\Weather\ATS.jpg"/>
          <p:cNvPicPr>
            <a:picLocks noChangeAspect="1" noChangeArrowheads="1"/>
          </p:cNvPicPr>
          <p:nvPr/>
        </p:nvPicPr>
        <p:blipFill>
          <a:blip r:embed="rId3"/>
          <a:srcRect/>
          <a:stretch>
            <a:fillRect/>
          </a:stretch>
        </p:blipFill>
        <p:spPr bwMode="auto">
          <a:xfrm>
            <a:off x="1357290" y="3857628"/>
            <a:ext cx="5929354" cy="242889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01122" cy="6286544"/>
          </a:xfrm>
        </p:spPr>
        <p:txBody>
          <a:bodyPr>
            <a:normAutofit/>
          </a:bodyPr>
          <a:lstStyle/>
          <a:p>
            <a:pPr algn="ctr">
              <a:buNone/>
            </a:pPr>
            <a:r>
              <a:rPr lang="en-US" dirty="0" smtClean="0"/>
              <a:t>Polar Orbiting satellite</a:t>
            </a:r>
          </a:p>
          <a:p>
            <a:pPr>
              <a:buNone/>
            </a:pPr>
            <a:r>
              <a:rPr lang="en-US" sz="2800" dirty="0" smtClean="0"/>
              <a:t>Polar orbiting weather orbiting satellite also known as low altitude orbiting satellite are positioned after their launching by rockets at the  altitude ranging between 800-1500 KM above sea level.</a:t>
            </a:r>
          </a:p>
          <a:p>
            <a:pPr>
              <a:buNone/>
            </a:pPr>
            <a:r>
              <a:rPr lang="en-US" sz="2800" dirty="0" smtClean="0"/>
              <a:t> This satellite have sound sensors naming ADVANCED VERY HIGH RESOLUTION RADIOMETRE(AVHRR).</a:t>
            </a:r>
          </a:p>
          <a:p>
            <a:pPr>
              <a:buNone/>
            </a:pPr>
            <a:r>
              <a:rPr lang="en-US" sz="2800" dirty="0" smtClean="0"/>
              <a:t>Examples: TIROS AND NOAA</a:t>
            </a:r>
          </a:p>
          <a:p>
            <a:pPr>
              <a:buNone/>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286808" cy="6357982"/>
          </a:xfrm>
        </p:spPr>
        <p:txBody>
          <a:bodyPr/>
          <a:lstStyle/>
          <a:p>
            <a:pPr algn="ctr">
              <a:buNone/>
            </a:pPr>
            <a:r>
              <a:rPr lang="en-US" dirty="0" smtClean="0"/>
              <a:t>TIROS AND </a:t>
            </a:r>
            <a:r>
              <a:rPr lang="en-US" dirty="0" smtClean="0"/>
              <a:t>NOAA</a:t>
            </a:r>
          </a:p>
          <a:p>
            <a:pPr algn="ctr">
              <a:buNone/>
            </a:pPr>
            <a:endParaRPr lang="en-US" dirty="0"/>
          </a:p>
        </p:txBody>
      </p:sp>
      <p:pic>
        <p:nvPicPr>
          <p:cNvPr id="3074" name="Picture 2" descr="C:\Users\Aneek\Desktop\Weather\T.jpg"/>
          <p:cNvPicPr>
            <a:picLocks noChangeAspect="1" noChangeArrowheads="1"/>
          </p:cNvPicPr>
          <p:nvPr/>
        </p:nvPicPr>
        <p:blipFill>
          <a:blip r:embed="rId2"/>
          <a:srcRect/>
          <a:stretch>
            <a:fillRect/>
          </a:stretch>
        </p:blipFill>
        <p:spPr bwMode="auto">
          <a:xfrm>
            <a:off x="1928794" y="1000108"/>
            <a:ext cx="4929222" cy="2286016"/>
          </a:xfrm>
          <a:prstGeom prst="rect">
            <a:avLst/>
          </a:prstGeom>
          <a:noFill/>
        </p:spPr>
      </p:pic>
      <p:pic>
        <p:nvPicPr>
          <p:cNvPr id="3076" name="Picture 4" descr="C:\Users\Aneek\Desktop\Weather\images.jpg"/>
          <p:cNvPicPr>
            <a:picLocks noChangeAspect="1" noChangeArrowheads="1"/>
          </p:cNvPicPr>
          <p:nvPr/>
        </p:nvPicPr>
        <p:blipFill>
          <a:blip r:embed="rId3"/>
          <a:srcRect/>
          <a:stretch>
            <a:fillRect/>
          </a:stretch>
        </p:blipFill>
        <p:spPr bwMode="auto">
          <a:xfrm>
            <a:off x="2071670" y="3857628"/>
            <a:ext cx="4714908" cy="23145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142852"/>
            <a:ext cx="8572560" cy="6500858"/>
          </a:xfrm>
        </p:spPr>
        <p:txBody>
          <a:bodyPr/>
          <a:lstStyle/>
          <a:p>
            <a:r>
              <a:rPr lang="en-US" dirty="0" smtClean="0">
                <a:solidFill>
                  <a:srgbClr val="FF0000"/>
                </a:solidFill>
                <a:latin typeface="Arial Black" pitchFamily="34" charset="0"/>
              </a:rPr>
              <a:t>CONTENTS</a:t>
            </a:r>
          </a:p>
          <a:p>
            <a:pPr algn="l"/>
            <a:r>
              <a:rPr lang="en-US" dirty="0" smtClean="0">
                <a:solidFill>
                  <a:schemeClr val="tx1"/>
                </a:solidFill>
                <a:latin typeface="Arial Black" pitchFamily="34" charset="0"/>
              </a:rPr>
              <a:t>1.Definition </a:t>
            </a:r>
          </a:p>
          <a:p>
            <a:pPr algn="l"/>
            <a:r>
              <a:rPr lang="en-US" dirty="0" smtClean="0">
                <a:solidFill>
                  <a:schemeClr val="tx1"/>
                </a:solidFill>
                <a:latin typeface="Arial Black" pitchFamily="34" charset="0"/>
              </a:rPr>
              <a:t>2.Procedure</a:t>
            </a:r>
          </a:p>
          <a:p>
            <a:pPr algn="l"/>
            <a:r>
              <a:rPr lang="en-US" dirty="0" smtClean="0">
                <a:solidFill>
                  <a:schemeClr val="tx1"/>
                </a:solidFill>
                <a:latin typeface="Arial Black" pitchFamily="34" charset="0"/>
              </a:rPr>
              <a:t>3.Tools</a:t>
            </a:r>
          </a:p>
          <a:p>
            <a:pPr algn="l"/>
            <a:r>
              <a:rPr lang="en-US" dirty="0" smtClean="0">
                <a:solidFill>
                  <a:schemeClr val="tx1"/>
                </a:solidFill>
                <a:latin typeface="Arial Black" pitchFamily="34" charset="0"/>
              </a:rPr>
              <a:t>4.types</a:t>
            </a:r>
          </a:p>
          <a:p>
            <a:pPr algn="l"/>
            <a:endParaRPr lang="en-US" dirty="0">
              <a:solidFill>
                <a:srgbClr val="FF0000"/>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429684" cy="6357982"/>
          </a:xfrm>
        </p:spPr>
        <p:txBody>
          <a:bodyPr>
            <a:normAutofit lnSpcReduction="10000"/>
          </a:bodyPr>
          <a:lstStyle/>
          <a:p>
            <a:pPr>
              <a:buNone/>
            </a:pPr>
            <a:r>
              <a:rPr lang="en-US" sz="2400" dirty="0" smtClean="0">
                <a:solidFill>
                  <a:srgbClr val="FF0000"/>
                </a:solidFill>
                <a:latin typeface="Arial Black" pitchFamily="34" charset="0"/>
                <a:cs typeface="Arial" pitchFamily="34" charset="0"/>
              </a:rPr>
              <a:t>Weather Forecasting</a:t>
            </a:r>
            <a:r>
              <a:rPr lang="en-US" sz="2400" dirty="0" smtClean="0">
                <a:latin typeface="Arial" pitchFamily="34" charset="0"/>
                <a:cs typeface="Arial" pitchFamily="34" charset="0"/>
              </a:rPr>
              <a:t>: </a:t>
            </a:r>
          </a:p>
          <a:p>
            <a:pPr>
              <a:buNone/>
            </a:pP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r>
              <a:rPr lang="en-US" sz="2800" dirty="0" smtClean="0">
                <a:latin typeface="Arial" pitchFamily="34" charset="0"/>
                <a:cs typeface="Arial" pitchFamily="34" charset="0"/>
              </a:rPr>
              <a:t>It is the process of predicting the atmospheri</a:t>
            </a:r>
            <a:r>
              <a:rPr lang="en-US" sz="2800" dirty="0">
                <a:latin typeface="Arial" pitchFamily="34" charset="0"/>
                <a:cs typeface="Arial" pitchFamily="34" charset="0"/>
              </a:rPr>
              <a:t>c</a:t>
            </a: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conditions of a specific area over a given </a:t>
            </a:r>
          </a:p>
          <a:p>
            <a:pPr>
              <a:buNone/>
            </a:pPr>
            <a:r>
              <a:rPr lang="en-US" sz="2800" dirty="0" smtClean="0">
                <a:latin typeface="Arial" pitchFamily="34" charset="0"/>
                <a:cs typeface="Arial" pitchFamily="34" charset="0"/>
              </a:rPr>
              <a:t>period.</a:t>
            </a:r>
          </a:p>
          <a:p>
            <a:pPr>
              <a:buNone/>
            </a:pPr>
            <a:endParaRPr lang="en-US" sz="2400" dirty="0">
              <a:latin typeface="Arial" pitchFamily="34" charset="0"/>
              <a:cs typeface="Arial" pitchFamily="34" charset="0"/>
            </a:endParaRPr>
          </a:p>
        </p:txBody>
      </p:sp>
      <p:pic>
        <p:nvPicPr>
          <p:cNvPr id="1026" name="Picture 2" descr="C:\Users\Aneek\Desktop\Weather\weather 1.jpg"/>
          <p:cNvPicPr>
            <a:picLocks noChangeAspect="1" noChangeArrowheads="1"/>
          </p:cNvPicPr>
          <p:nvPr/>
        </p:nvPicPr>
        <p:blipFill>
          <a:blip r:embed="rId2"/>
          <a:srcRect/>
          <a:stretch>
            <a:fillRect/>
          </a:stretch>
        </p:blipFill>
        <p:spPr bwMode="auto">
          <a:xfrm>
            <a:off x="1285852" y="785794"/>
            <a:ext cx="6286544" cy="385765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14290"/>
            <a:ext cx="8572560" cy="6357982"/>
          </a:xfrm>
        </p:spPr>
        <p:txBody>
          <a:bodyPr>
            <a:normAutofit/>
          </a:bodyPr>
          <a:lstStyle/>
          <a:p>
            <a:pPr algn="l"/>
            <a:r>
              <a:rPr lang="en-US" dirty="0" smtClean="0">
                <a:solidFill>
                  <a:srgbClr val="FF0000"/>
                </a:solidFill>
              </a:rPr>
              <a:t>Procedures of Weather Forecast:</a:t>
            </a:r>
          </a:p>
          <a:p>
            <a:pPr marL="514350" indent="-514350" algn="l">
              <a:buAutoNum type="arabicPeriod"/>
            </a:pPr>
            <a:r>
              <a:rPr lang="en-US" sz="2800" b="1" dirty="0" smtClean="0">
                <a:solidFill>
                  <a:srgbClr val="FF0000"/>
                </a:solidFill>
              </a:rPr>
              <a:t>Recording of weather data: </a:t>
            </a:r>
            <a:r>
              <a:rPr lang="en-US" sz="2800" dirty="0" smtClean="0">
                <a:solidFill>
                  <a:schemeClr val="tx1"/>
                </a:solidFill>
              </a:rPr>
              <a:t>Temperature, Pressure, wind speed and direction, cloud forms, humidity and precipitation.</a:t>
            </a:r>
          </a:p>
          <a:p>
            <a:pPr marL="514350" indent="-514350" algn="l">
              <a:buAutoNum type="arabicPeriod"/>
            </a:pPr>
            <a:r>
              <a:rPr lang="en-US" sz="2800" dirty="0" smtClean="0">
                <a:solidFill>
                  <a:schemeClr val="tx1"/>
                </a:solidFill>
              </a:rPr>
              <a:t>Collection of weather data from weather recording station scattered over world including both land and ocean surface.</a:t>
            </a:r>
          </a:p>
          <a:p>
            <a:pPr marL="514350" indent="-514350" algn="l">
              <a:buAutoNum type="arabicPeriod"/>
            </a:pPr>
            <a:r>
              <a:rPr lang="en-US" sz="2800" dirty="0" smtClean="0">
                <a:solidFill>
                  <a:schemeClr val="tx1"/>
                </a:solidFill>
              </a:rPr>
              <a:t>Transmission of weather data collected from major weather stations to sub centre.</a:t>
            </a:r>
          </a:p>
          <a:p>
            <a:pPr marL="514350" indent="-514350" algn="l">
              <a:buAutoNum type="arabicPeriod"/>
            </a:pPr>
            <a:r>
              <a:rPr lang="en-US" sz="2800" dirty="0" smtClean="0">
                <a:solidFill>
                  <a:schemeClr val="tx1"/>
                </a:solidFill>
              </a:rPr>
              <a:t>Completion of weather data</a:t>
            </a:r>
          </a:p>
          <a:p>
            <a:pPr marL="514350" indent="-514350" algn="l">
              <a:buAutoNum type="arabicPeriod"/>
            </a:pPr>
            <a:r>
              <a:rPr lang="en-US" sz="2800" dirty="0" smtClean="0">
                <a:solidFill>
                  <a:schemeClr val="tx1"/>
                </a:solidFill>
              </a:rPr>
              <a:t>Plotting of weather data on maps and daily weather records, synoptic charts etc.</a:t>
            </a:r>
            <a:endParaRPr lang="en-US" sz="2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14290"/>
            <a:ext cx="8572560" cy="6286544"/>
          </a:xfrm>
        </p:spPr>
        <p:txBody>
          <a:bodyPr>
            <a:normAutofit/>
          </a:bodyPr>
          <a:lstStyle/>
          <a:p>
            <a:pPr algn="l"/>
            <a:r>
              <a:rPr lang="en-US" sz="2800" dirty="0" smtClean="0">
                <a:solidFill>
                  <a:schemeClr val="tx1"/>
                </a:solidFill>
                <a:latin typeface="Arial" pitchFamily="34" charset="0"/>
                <a:cs typeface="Arial" pitchFamily="34" charset="0"/>
              </a:rPr>
              <a:t>6.Analysis of weather charts and maps with the help of electric computers.</a:t>
            </a:r>
          </a:p>
          <a:p>
            <a:pPr algn="l"/>
            <a:r>
              <a:rPr lang="en-US" sz="2800" dirty="0" smtClean="0">
                <a:solidFill>
                  <a:schemeClr val="tx1"/>
                </a:solidFill>
                <a:latin typeface="Arial" pitchFamily="34" charset="0"/>
                <a:cs typeface="Arial" pitchFamily="34" charset="0"/>
              </a:rPr>
              <a:t>7. Final forecasting of weather of numerical modeling.</a:t>
            </a:r>
          </a:p>
          <a:p>
            <a:pPr algn="l"/>
            <a:endParaRPr lang="en-US" sz="2800" dirty="0">
              <a:solidFill>
                <a:schemeClr val="tx1"/>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285728"/>
            <a:ext cx="8286808" cy="6215106"/>
          </a:xfrm>
        </p:spPr>
        <p:txBody>
          <a:bodyPr>
            <a:normAutofit/>
          </a:bodyPr>
          <a:lstStyle/>
          <a:p>
            <a:r>
              <a:rPr lang="en-US" sz="2800" i="1" dirty="0" smtClean="0">
                <a:solidFill>
                  <a:srgbClr val="FF0000"/>
                </a:solidFill>
              </a:rPr>
              <a:t>Tools in weather forecasting :</a:t>
            </a:r>
          </a:p>
          <a:p>
            <a:pPr algn="l"/>
            <a:r>
              <a:rPr lang="en-US" sz="2800" dirty="0">
                <a:solidFill>
                  <a:schemeClr val="tx1"/>
                </a:solidFill>
              </a:rPr>
              <a:t>Weather forecasting relies on a variety of tools and technologies to gather data, analyze patterns, and generate accurate predictions</a:t>
            </a:r>
            <a:r>
              <a:rPr lang="en-US" sz="2800" dirty="0" smtClean="0">
                <a:solidFill>
                  <a:schemeClr val="tx1"/>
                </a:solidFill>
              </a:rPr>
              <a:t>.</a:t>
            </a:r>
          </a:p>
          <a:p>
            <a:pPr algn="l"/>
            <a:endParaRPr lang="en-US" sz="2800" dirty="0" smtClean="0">
              <a:solidFill>
                <a:schemeClr val="tx1"/>
              </a:solidFill>
            </a:endParaRPr>
          </a:p>
        </p:txBody>
      </p:sp>
      <p:pic>
        <p:nvPicPr>
          <p:cNvPr id="2050" name="Picture 2" descr="C:\Users\Aneek\Desktop\Weather\Weather+Instruments+Thermometer+Doppler+Radar+Anemometer+Barometer 1.jpg"/>
          <p:cNvPicPr>
            <a:picLocks noChangeAspect="1" noChangeArrowheads="1"/>
          </p:cNvPicPr>
          <p:nvPr/>
        </p:nvPicPr>
        <p:blipFill>
          <a:blip r:embed="rId2"/>
          <a:srcRect/>
          <a:stretch>
            <a:fillRect/>
          </a:stretch>
        </p:blipFill>
        <p:spPr bwMode="auto">
          <a:xfrm>
            <a:off x="1142976" y="2339528"/>
            <a:ext cx="6858048" cy="388664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42852"/>
            <a:ext cx="8501122" cy="6429420"/>
          </a:xfrm>
        </p:spPr>
        <p:txBody>
          <a:bodyPr/>
          <a:lstStyle/>
          <a:p>
            <a:pPr>
              <a:buNone/>
            </a:pPr>
            <a:r>
              <a:rPr lang="en-US" i="1" dirty="0" smtClean="0">
                <a:solidFill>
                  <a:srgbClr val="C00000"/>
                </a:solidFill>
              </a:rPr>
              <a:t>RADIOSONDES</a:t>
            </a:r>
            <a:r>
              <a:rPr lang="en-US" dirty="0" smtClean="0">
                <a:solidFill>
                  <a:schemeClr val="tx1"/>
                </a:solidFill>
              </a:rPr>
              <a:t>: </a:t>
            </a:r>
            <a:r>
              <a:rPr lang="en-US" sz="2800" dirty="0" smtClean="0">
                <a:solidFill>
                  <a:schemeClr val="tx1"/>
                </a:solidFill>
              </a:rPr>
              <a:t>Radiosondes are specialized instruments used in weather forecasting and atmospheric research. They are small, expendable devices that are typically attached to weather balloons and launched into the atmosphere to collect data on various atmospheric parameters as they ascend through different altitudes.</a:t>
            </a:r>
          </a:p>
          <a:p>
            <a:pPr>
              <a:buNone/>
            </a:pPr>
            <a:endParaRPr lang="en-US" sz="2800" dirty="0" smtClean="0">
              <a:solidFill>
                <a:schemeClr val="tx1"/>
              </a:solidFill>
            </a:endParaRPr>
          </a:p>
          <a:p>
            <a:pPr>
              <a:buNone/>
            </a:pPr>
            <a:endParaRPr lang="en-US" sz="2800" dirty="0" smtClean="0">
              <a:solidFill>
                <a:schemeClr val="tx1"/>
              </a:solidFill>
            </a:endParaRPr>
          </a:p>
          <a:p>
            <a:pPr>
              <a:buNone/>
            </a:pPr>
            <a:endParaRPr lang="en-US" sz="2800" dirty="0" smtClean="0">
              <a:solidFill>
                <a:schemeClr val="tx1"/>
              </a:solidFill>
            </a:endParaRPr>
          </a:p>
          <a:p>
            <a:pPr>
              <a:buNone/>
            </a:pPr>
            <a:endParaRPr lang="en-US" dirty="0"/>
          </a:p>
        </p:txBody>
      </p:sp>
      <p:pic>
        <p:nvPicPr>
          <p:cNvPr id="3076" name="Picture 4" descr="C:\Users\Aneek\Desktop\Weather\r3.jpg"/>
          <p:cNvPicPr>
            <a:picLocks noChangeAspect="1" noChangeArrowheads="1"/>
          </p:cNvPicPr>
          <p:nvPr/>
        </p:nvPicPr>
        <p:blipFill>
          <a:blip r:embed="rId2"/>
          <a:srcRect/>
          <a:stretch>
            <a:fillRect/>
          </a:stretch>
        </p:blipFill>
        <p:spPr bwMode="auto">
          <a:xfrm>
            <a:off x="1214414" y="3500438"/>
            <a:ext cx="6715172" cy="278608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215370" cy="6072230"/>
          </a:xfrm>
        </p:spPr>
        <p:txBody>
          <a:bodyPr/>
          <a:lstStyle/>
          <a:p>
            <a:r>
              <a:rPr lang="en-US" dirty="0" smtClean="0">
                <a:solidFill>
                  <a:srgbClr val="FF0000"/>
                </a:solidFill>
              </a:rPr>
              <a:t>Weather Satellite</a:t>
            </a:r>
          </a:p>
          <a:p>
            <a:r>
              <a:rPr lang="en-US" sz="2400" dirty="0" smtClean="0">
                <a:solidFill>
                  <a:schemeClr val="tx1"/>
                </a:solidFill>
              </a:rPr>
              <a:t>The</a:t>
            </a:r>
            <a:r>
              <a:rPr lang="en-US" dirty="0" smtClean="0">
                <a:solidFill>
                  <a:schemeClr val="tx1"/>
                </a:solidFill>
              </a:rPr>
              <a:t> </a:t>
            </a:r>
            <a:r>
              <a:rPr lang="en-US" sz="2400" dirty="0" smtClean="0">
                <a:solidFill>
                  <a:schemeClr val="tx1"/>
                </a:solidFill>
              </a:rPr>
              <a:t>global satellite observation system</a:t>
            </a:r>
            <a:endParaRPr lang="en-US" sz="2400" dirty="0">
              <a:solidFill>
                <a:schemeClr val="tx1"/>
              </a:solidFill>
            </a:endParaRPr>
          </a:p>
        </p:txBody>
      </p:sp>
      <p:pic>
        <p:nvPicPr>
          <p:cNvPr id="4" name="Picture 2" descr="C:\Users\Aneek\Desktop\Weather\w2.jpg"/>
          <p:cNvPicPr>
            <a:picLocks noChangeAspect="1" noChangeArrowheads="1"/>
          </p:cNvPicPr>
          <p:nvPr/>
        </p:nvPicPr>
        <p:blipFill>
          <a:blip r:embed="rId2"/>
          <a:srcRect/>
          <a:stretch>
            <a:fillRect/>
          </a:stretch>
        </p:blipFill>
        <p:spPr bwMode="auto">
          <a:xfrm>
            <a:off x="1428728" y="1357298"/>
            <a:ext cx="6215106" cy="515983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42852"/>
            <a:ext cx="8429684" cy="6429420"/>
          </a:xfrm>
        </p:spPr>
        <p:txBody>
          <a:bodyPr>
            <a:normAutofit/>
          </a:bodyPr>
          <a:lstStyle/>
          <a:p>
            <a:pPr>
              <a:buNone/>
            </a:pPr>
            <a:r>
              <a:rPr lang="en-US" sz="2800" dirty="0" smtClean="0"/>
              <a:t>   The most significant device is weather satellite of different kind attach with different types of sensors for specific purpose and having varying orbital path around the earth. </a:t>
            </a:r>
          </a:p>
          <a:p>
            <a:pPr>
              <a:buNone/>
            </a:pPr>
            <a:r>
              <a:rPr lang="en-US" sz="2800" dirty="0" smtClean="0"/>
              <a:t>The first weather satellite named TIROS-1 was launched in the year 1960. </a:t>
            </a:r>
          </a:p>
          <a:p>
            <a:pPr>
              <a:buNone/>
            </a:pPr>
            <a:r>
              <a:rPr lang="en-US" sz="2800" dirty="0" smtClean="0"/>
              <a:t>The sensors which are attached with the weather satellite send back the images of clouds to the earth centre which are then verified at the weather forecasting centre. On the basis of orbital path, weather satellite are classified into two types </a:t>
            </a:r>
          </a:p>
          <a:p>
            <a:pPr>
              <a:buNone/>
            </a:pPr>
            <a:r>
              <a:rPr lang="en-US" sz="2800" dirty="0" smtClean="0"/>
              <a:t>1.Geosychronous satellite</a:t>
            </a:r>
          </a:p>
          <a:p>
            <a:pPr>
              <a:buNone/>
            </a:pPr>
            <a:r>
              <a:rPr lang="en-US" sz="2800" dirty="0" smtClean="0"/>
              <a:t>2. Polar orbiting Satellite</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TotalTime>
  <Words>474</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Aneek</dc:creator>
  <cp:lastModifiedBy>Aneek</cp:lastModifiedBy>
  <cp:revision>49</cp:revision>
  <dcterms:created xsi:type="dcterms:W3CDTF">2024-04-07T07:56:55Z</dcterms:created>
  <dcterms:modified xsi:type="dcterms:W3CDTF">2024-04-24T12:23:56Z</dcterms:modified>
</cp:coreProperties>
</file>