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26"/>
  </p:notesMasterIdLst>
  <p:sldIdLst>
    <p:sldId id="256" r:id="rId2"/>
    <p:sldId id="257" r:id="rId3"/>
    <p:sldId id="258" r:id="rId4"/>
    <p:sldId id="259" r:id="rId5"/>
    <p:sldId id="260" r:id="rId6"/>
    <p:sldId id="274" r:id="rId7"/>
    <p:sldId id="261" r:id="rId8"/>
    <p:sldId id="264" r:id="rId9"/>
    <p:sldId id="278" r:id="rId10"/>
    <p:sldId id="279" r:id="rId11"/>
    <p:sldId id="262" r:id="rId12"/>
    <p:sldId id="263" r:id="rId13"/>
    <p:sldId id="265" r:id="rId14"/>
    <p:sldId id="276" r:id="rId15"/>
    <p:sldId id="277" r:id="rId16"/>
    <p:sldId id="266" r:id="rId17"/>
    <p:sldId id="267" r:id="rId18"/>
    <p:sldId id="275" r:id="rId19"/>
    <p:sldId id="268" r:id="rId20"/>
    <p:sldId id="269" r:id="rId21"/>
    <p:sldId id="273" r:id="rId22"/>
    <p:sldId id="270" r:id="rId23"/>
    <p:sldId id="272" r:id="rId24"/>
    <p:sldId id="27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82" autoAdjust="0"/>
    <p:restoredTop sz="93922" autoAdjust="0"/>
  </p:normalViewPr>
  <p:slideViewPr>
    <p:cSldViewPr snapToGrid="0">
      <p:cViewPr varScale="1">
        <p:scale>
          <a:sx n="64" d="100"/>
          <a:sy n="64" d="100"/>
        </p:scale>
        <p:origin x="7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9BD0BD-C973-4DF8-BD23-F0BE462FEC32}" type="datetimeFigureOut">
              <a:rPr lang="en-IN" smtClean="0"/>
              <a:t>28-04-2024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D4EF1-6DC3-40A0-9C9C-D8DFEAC99B96}" type="slidenum">
              <a:rPr lang="en-IN" smtClean="0"/>
              <a:t>‹#›</a:t>
            </a:fld>
            <a:endParaRPr lang="en-IN"/>
          </a:p>
        </p:txBody>
      </p:sp>
    </p:spTree>
    <p:extLst>
      <p:ext uri="{BB962C8B-B14F-4D97-AF65-F5344CB8AC3E}">
        <p14:creationId xmlns:p14="http://schemas.microsoft.com/office/powerpoint/2010/main" val="3923664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2A284D-E948-479F-BB97-0D6B385A80B3}" type="datetimeFigureOut">
              <a:rPr lang="en-IN" smtClean="0"/>
              <a:t>28-04-2024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CD0916A-2B18-4A96-9EC3-B91E339B82E6}" type="slidenum">
              <a:rPr lang="en-IN" smtClean="0"/>
              <a:t>‹#›</a:t>
            </a:fld>
            <a:endParaRPr lang="en-IN"/>
          </a:p>
        </p:txBody>
      </p:sp>
    </p:spTree>
    <p:extLst>
      <p:ext uri="{BB962C8B-B14F-4D97-AF65-F5344CB8AC3E}">
        <p14:creationId xmlns:p14="http://schemas.microsoft.com/office/powerpoint/2010/main" val="204241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2A284D-E948-479F-BB97-0D6B385A80B3}" type="datetimeFigureOut">
              <a:rPr lang="en-IN" smtClean="0"/>
              <a:t>28-04-2024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CD0916A-2B18-4A96-9EC3-B91E339B82E6}" type="slidenum">
              <a:rPr lang="en-IN" smtClean="0"/>
              <a:t>‹#›</a:t>
            </a:fld>
            <a:endParaRPr lang="en-IN"/>
          </a:p>
        </p:txBody>
      </p:sp>
    </p:spTree>
    <p:extLst>
      <p:ext uri="{BB962C8B-B14F-4D97-AF65-F5344CB8AC3E}">
        <p14:creationId xmlns:p14="http://schemas.microsoft.com/office/powerpoint/2010/main" val="4037262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C2A284D-E948-479F-BB97-0D6B385A80B3}" type="datetimeFigureOut">
              <a:rPr lang="en-IN" smtClean="0"/>
              <a:t>28-04-2024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CD0916A-2B18-4A96-9EC3-B91E339B82E6}" type="slidenum">
              <a:rPr lang="en-IN" smtClean="0"/>
              <a:t>‹#›</a:t>
            </a:fld>
            <a:endParaRPr lang="en-IN"/>
          </a:p>
        </p:txBody>
      </p:sp>
    </p:spTree>
    <p:extLst>
      <p:ext uri="{BB962C8B-B14F-4D97-AF65-F5344CB8AC3E}">
        <p14:creationId xmlns:p14="http://schemas.microsoft.com/office/powerpoint/2010/main" val="1290935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C2A284D-E948-479F-BB97-0D6B385A80B3}" type="datetimeFigureOut">
              <a:rPr lang="en-IN" smtClean="0"/>
              <a:t>28-04-2024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CD0916A-2B18-4A96-9EC3-B91E339B82E6}" type="slidenum">
              <a:rPr lang="en-IN" smtClean="0"/>
              <a:t>‹#›</a:t>
            </a:fld>
            <a:endParaRPr lang="en-IN"/>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12265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2A284D-E948-479F-BB97-0D6B385A80B3}" type="datetimeFigureOut">
              <a:rPr lang="en-IN" smtClean="0"/>
              <a:t>28-04-2024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CD0916A-2B18-4A96-9EC3-B91E339B82E6}" type="slidenum">
              <a:rPr lang="en-IN" smtClean="0"/>
              <a:t>‹#›</a:t>
            </a:fld>
            <a:endParaRPr lang="en-IN"/>
          </a:p>
        </p:txBody>
      </p:sp>
    </p:spTree>
    <p:extLst>
      <p:ext uri="{BB962C8B-B14F-4D97-AF65-F5344CB8AC3E}">
        <p14:creationId xmlns:p14="http://schemas.microsoft.com/office/powerpoint/2010/main" val="1606439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C2A284D-E948-479F-BB97-0D6B385A80B3}" type="datetimeFigureOut">
              <a:rPr lang="en-IN" smtClean="0"/>
              <a:t>28-04-2024</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CD0916A-2B18-4A96-9EC3-B91E339B82E6}" type="slidenum">
              <a:rPr lang="en-IN" smtClean="0"/>
              <a:t>‹#›</a:t>
            </a:fld>
            <a:endParaRPr lang="en-IN"/>
          </a:p>
        </p:txBody>
      </p:sp>
    </p:spTree>
    <p:extLst>
      <p:ext uri="{BB962C8B-B14F-4D97-AF65-F5344CB8AC3E}">
        <p14:creationId xmlns:p14="http://schemas.microsoft.com/office/powerpoint/2010/main" val="3142387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C2A284D-E948-479F-BB97-0D6B385A80B3}" type="datetimeFigureOut">
              <a:rPr lang="en-IN" smtClean="0"/>
              <a:t>28-04-2024</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CD0916A-2B18-4A96-9EC3-B91E339B82E6}" type="slidenum">
              <a:rPr lang="en-IN" smtClean="0"/>
              <a:t>‹#›</a:t>
            </a:fld>
            <a:endParaRPr lang="en-IN"/>
          </a:p>
        </p:txBody>
      </p:sp>
    </p:spTree>
    <p:extLst>
      <p:ext uri="{BB962C8B-B14F-4D97-AF65-F5344CB8AC3E}">
        <p14:creationId xmlns:p14="http://schemas.microsoft.com/office/powerpoint/2010/main" val="1087878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2A284D-E948-479F-BB97-0D6B385A80B3}" type="datetimeFigureOut">
              <a:rPr lang="en-IN" smtClean="0"/>
              <a:t>28-04-2024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CD0916A-2B18-4A96-9EC3-B91E339B82E6}" type="slidenum">
              <a:rPr lang="en-IN" smtClean="0"/>
              <a:t>‹#›</a:t>
            </a:fld>
            <a:endParaRPr lang="en-IN"/>
          </a:p>
        </p:txBody>
      </p:sp>
    </p:spTree>
    <p:extLst>
      <p:ext uri="{BB962C8B-B14F-4D97-AF65-F5344CB8AC3E}">
        <p14:creationId xmlns:p14="http://schemas.microsoft.com/office/powerpoint/2010/main" val="445806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2A284D-E948-479F-BB97-0D6B385A80B3}" type="datetimeFigureOut">
              <a:rPr lang="en-IN" smtClean="0"/>
              <a:t>28-04-2024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CD0916A-2B18-4A96-9EC3-B91E339B82E6}" type="slidenum">
              <a:rPr lang="en-IN" smtClean="0"/>
              <a:t>‹#›</a:t>
            </a:fld>
            <a:endParaRPr lang="en-IN"/>
          </a:p>
        </p:txBody>
      </p:sp>
    </p:spTree>
    <p:extLst>
      <p:ext uri="{BB962C8B-B14F-4D97-AF65-F5344CB8AC3E}">
        <p14:creationId xmlns:p14="http://schemas.microsoft.com/office/powerpoint/2010/main" val="296969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C2A284D-E948-479F-BB97-0D6B385A80B3}" type="datetimeFigureOut">
              <a:rPr lang="en-IN" smtClean="0"/>
              <a:t>28-04-2024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CD0916A-2B18-4A96-9EC3-B91E339B82E6}" type="slidenum">
              <a:rPr lang="en-IN" smtClean="0"/>
              <a:t>‹#›</a:t>
            </a:fld>
            <a:endParaRPr lang="en-IN"/>
          </a:p>
        </p:txBody>
      </p:sp>
    </p:spTree>
    <p:extLst>
      <p:ext uri="{BB962C8B-B14F-4D97-AF65-F5344CB8AC3E}">
        <p14:creationId xmlns:p14="http://schemas.microsoft.com/office/powerpoint/2010/main" val="1105106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2A284D-E948-479F-BB97-0D6B385A80B3}" type="datetimeFigureOut">
              <a:rPr lang="en-IN" smtClean="0"/>
              <a:t>28-04-2024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CD0916A-2B18-4A96-9EC3-B91E339B82E6}" type="slidenum">
              <a:rPr lang="en-IN" smtClean="0"/>
              <a:t>‹#›</a:t>
            </a:fld>
            <a:endParaRPr lang="en-IN"/>
          </a:p>
        </p:txBody>
      </p:sp>
    </p:spTree>
    <p:extLst>
      <p:ext uri="{BB962C8B-B14F-4D97-AF65-F5344CB8AC3E}">
        <p14:creationId xmlns:p14="http://schemas.microsoft.com/office/powerpoint/2010/main" val="2239947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2A284D-E948-479F-BB97-0D6B385A80B3}" type="datetimeFigureOut">
              <a:rPr lang="en-IN" smtClean="0"/>
              <a:t>28-04-2024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CD0916A-2B18-4A96-9EC3-B91E339B82E6}" type="slidenum">
              <a:rPr lang="en-IN" smtClean="0"/>
              <a:t>‹#›</a:t>
            </a:fld>
            <a:endParaRPr lang="en-IN"/>
          </a:p>
        </p:txBody>
      </p:sp>
    </p:spTree>
    <p:extLst>
      <p:ext uri="{BB962C8B-B14F-4D97-AF65-F5344CB8AC3E}">
        <p14:creationId xmlns:p14="http://schemas.microsoft.com/office/powerpoint/2010/main" val="1316018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2A284D-E948-479F-BB97-0D6B385A80B3}" type="datetimeFigureOut">
              <a:rPr lang="en-IN" smtClean="0"/>
              <a:t>28-04-2024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CD0916A-2B18-4A96-9EC3-B91E339B82E6}" type="slidenum">
              <a:rPr lang="en-IN" smtClean="0"/>
              <a:t>‹#›</a:t>
            </a:fld>
            <a:endParaRPr lang="en-IN"/>
          </a:p>
        </p:txBody>
      </p:sp>
    </p:spTree>
    <p:extLst>
      <p:ext uri="{BB962C8B-B14F-4D97-AF65-F5344CB8AC3E}">
        <p14:creationId xmlns:p14="http://schemas.microsoft.com/office/powerpoint/2010/main" val="4085480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C2A284D-E948-479F-BB97-0D6B385A80B3}" type="datetimeFigureOut">
              <a:rPr lang="en-IN" smtClean="0"/>
              <a:t>28-04-2024</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DCD0916A-2B18-4A96-9EC3-B91E339B82E6}" type="slidenum">
              <a:rPr lang="en-IN" smtClean="0"/>
              <a:t>‹#›</a:t>
            </a:fld>
            <a:endParaRPr lang="en-IN"/>
          </a:p>
        </p:txBody>
      </p:sp>
    </p:spTree>
    <p:extLst>
      <p:ext uri="{BB962C8B-B14F-4D97-AF65-F5344CB8AC3E}">
        <p14:creationId xmlns:p14="http://schemas.microsoft.com/office/powerpoint/2010/main" val="2810854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C2A284D-E948-479F-BB97-0D6B385A80B3}" type="datetimeFigureOut">
              <a:rPr lang="en-IN" smtClean="0"/>
              <a:t>28-04-2024</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DCD0916A-2B18-4A96-9EC3-B91E339B82E6}" type="slidenum">
              <a:rPr lang="en-IN" smtClean="0"/>
              <a:t>‹#›</a:t>
            </a:fld>
            <a:endParaRPr lang="en-IN"/>
          </a:p>
        </p:txBody>
      </p:sp>
    </p:spTree>
    <p:extLst>
      <p:ext uri="{BB962C8B-B14F-4D97-AF65-F5344CB8AC3E}">
        <p14:creationId xmlns:p14="http://schemas.microsoft.com/office/powerpoint/2010/main" val="396664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C2A284D-E948-479F-BB97-0D6B385A80B3}" type="datetimeFigureOut">
              <a:rPr lang="en-IN" smtClean="0"/>
              <a:t>28-04-2024</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DCD0916A-2B18-4A96-9EC3-B91E339B82E6}" type="slidenum">
              <a:rPr lang="en-IN" smtClean="0"/>
              <a:t>‹#›</a:t>
            </a:fld>
            <a:endParaRPr lang="en-IN"/>
          </a:p>
        </p:txBody>
      </p:sp>
    </p:spTree>
    <p:extLst>
      <p:ext uri="{BB962C8B-B14F-4D97-AF65-F5344CB8AC3E}">
        <p14:creationId xmlns:p14="http://schemas.microsoft.com/office/powerpoint/2010/main" val="249716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2A284D-E948-479F-BB97-0D6B385A80B3}" type="datetimeFigureOut">
              <a:rPr lang="en-IN" smtClean="0"/>
              <a:t>28-04-2024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CD0916A-2B18-4A96-9EC3-B91E339B82E6}" type="slidenum">
              <a:rPr lang="en-IN" smtClean="0"/>
              <a:t>‹#›</a:t>
            </a:fld>
            <a:endParaRPr lang="en-IN"/>
          </a:p>
        </p:txBody>
      </p:sp>
    </p:spTree>
    <p:extLst>
      <p:ext uri="{BB962C8B-B14F-4D97-AF65-F5344CB8AC3E}">
        <p14:creationId xmlns:p14="http://schemas.microsoft.com/office/powerpoint/2010/main" val="42101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C2A284D-E948-479F-BB97-0D6B385A80B3}" type="datetimeFigureOut">
              <a:rPr lang="en-IN" smtClean="0"/>
              <a:t>28-04-2024</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CD0916A-2B18-4A96-9EC3-B91E339B82E6}" type="slidenum">
              <a:rPr lang="en-IN" smtClean="0"/>
              <a:t>‹#›</a:t>
            </a:fld>
            <a:endParaRPr lang="en-IN"/>
          </a:p>
        </p:txBody>
      </p:sp>
    </p:spTree>
    <p:extLst>
      <p:ext uri="{BB962C8B-B14F-4D97-AF65-F5344CB8AC3E}">
        <p14:creationId xmlns:p14="http://schemas.microsoft.com/office/powerpoint/2010/main" val="434625277"/>
      </p:ext>
    </p:extLst>
  </p:cSld>
  <p:clrMap bg1="dk1" tx1="lt1" bg2="dk2"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justagriculture.i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00039-963B-6186-E2EF-61D0A408336E}"/>
              </a:ext>
            </a:extLst>
          </p:cNvPr>
          <p:cNvSpPr>
            <a:spLocks noGrp="1"/>
          </p:cNvSpPr>
          <p:nvPr>
            <p:ph type="ctrTitle"/>
          </p:nvPr>
        </p:nvSpPr>
        <p:spPr>
          <a:xfrm>
            <a:off x="552176" y="367909"/>
            <a:ext cx="11311578" cy="2038661"/>
          </a:xfrm>
        </p:spPr>
        <p:txBody>
          <a:bodyPr>
            <a:normAutofit fontScale="90000"/>
          </a:bodyPr>
          <a:lstStyle/>
          <a:p>
            <a:r>
              <a:rPr lang="en-US" dirty="0">
                <a:solidFill>
                  <a:srgbClr val="FFFF00"/>
                </a:solidFill>
                <a:latin typeface="Arial Rounded MT Bold" panose="020F0704030504030204" pitchFamily="34" charset="0"/>
              </a:rPr>
              <a:t>WEATHER FORECASTING METHODS</a:t>
            </a:r>
            <a:endParaRPr lang="en-IN" dirty="0">
              <a:solidFill>
                <a:srgbClr val="FFFF00"/>
              </a:solidFill>
              <a:latin typeface="Arial Rounded MT Bold" panose="020F0704030504030204" pitchFamily="34" charset="0"/>
            </a:endParaRPr>
          </a:p>
        </p:txBody>
      </p:sp>
      <p:sp>
        <p:nvSpPr>
          <p:cNvPr id="3" name="Subtitle 2">
            <a:extLst>
              <a:ext uri="{FF2B5EF4-FFF2-40B4-BE49-F238E27FC236}">
                <a16:creationId xmlns:a16="http://schemas.microsoft.com/office/drawing/2014/main" id="{6FD255D6-D36F-B957-C017-2D2D8912F5D6}"/>
              </a:ext>
            </a:extLst>
          </p:cNvPr>
          <p:cNvSpPr>
            <a:spLocks noGrp="1"/>
          </p:cNvSpPr>
          <p:nvPr>
            <p:ph type="subTitle" idx="1"/>
          </p:nvPr>
        </p:nvSpPr>
        <p:spPr>
          <a:xfrm>
            <a:off x="6953822" y="4451431"/>
            <a:ext cx="4708526" cy="1655762"/>
          </a:xfrm>
        </p:spPr>
        <p:txBody>
          <a:bodyPr>
            <a:normAutofit lnSpcReduction="10000"/>
          </a:bodyPr>
          <a:lstStyle/>
          <a:p>
            <a:r>
              <a:rPr lang="en-US" b="1" dirty="0">
                <a:solidFill>
                  <a:schemeClr val="tx1"/>
                </a:solidFill>
              </a:rPr>
              <a:t>Presented by </a:t>
            </a:r>
          </a:p>
          <a:p>
            <a:r>
              <a:rPr lang="en-US" b="1" dirty="0">
                <a:solidFill>
                  <a:schemeClr val="tx1"/>
                </a:solidFill>
              </a:rPr>
              <a:t>SOBIAL HOQUE &amp;</a:t>
            </a:r>
          </a:p>
          <a:p>
            <a:r>
              <a:rPr lang="en-US" b="1" dirty="0">
                <a:solidFill>
                  <a:schemeClr val="tx1"/>
                </a:solidFill>
              </a:rPr>
              <a:t>INZAMUL HOQUE</a:t>
            </a:r>
          </a:p>
          <a:p>
            <a:r>
              <a:rPr lang="en-US" b="1" dirty="0">
                <a:solidFill>
                  <a:schemeClr val="tx1"/>
                </a:solidFill>
              </a:rPr>
              <a:t>M.SC 4th Sem</a:t>
            </a:r>
            <a:endParaRPr lang="en-IN" b="1" dirty="0">
              <a:solidFill>
                <a:schemeClr val="tx1"/>
              </a:solidFill>
            </a:endParaRPr>
          </a:p>
        </p:txBody>
      </p:sp>
    </p:spTree>
    <p:extLst>
      <p:ext uri="{BB962C8B-B14F-4D97-AF65-F5344CB8AC3E}">
        <p14:creationId xmlns:p14="http://schemas.microsoft.com/office/powerpoint/2010/main" val="3117514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89DD4A-7B9F-FB0A-BB0F-E13A2B3CAFE2}"/>
              </a:ext>
            </a:extLst>
          </p:cNvPr>
          <p:cNvSpPr>
            <a:spLocks noGrp="1"/>
          </p:cNvSpPr>
          <p:nvPr>
            <p:ph idx="1"/>
          </p:nvPr>
        </p:nvSpPr>
        <p:spPr>
          <a:xfrm>
            <a:off x="539646" y="553902"/>
            <a:ext cx="11107711" cy="5936840"/>
          </a:xfrm>
        </p:spPr>
        <p:txBody>
          <a:bodyPr/>
          <a:lstStyle/>
          <a:p>
            <a:pPr marL="0" indent="0">
              <a:buNone/>
            </a:pPr>
            <a:r>
              <a:rPr lang="en-US" dirty="0"/>
              <a:t>5. Barometer                                                      6. anemometer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7. Rain gauge                                                        8. hygrometers.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IN" dirty="0"/>
              <a:t>And many more.</a:t>
            </a:r>
            <a:endParaRPr lang="en-US" dirty="0"/>
          </a:p>
        </p:txBody>
      </p:sp>
      <p:pic>
        <p:nvPicPr>
          <p:cNvPr id="5" name="Picture 4">
            <a:extLst>
              <a:ext uri="{FF2B5EF4-FFF2-40B4-BE49-F238E27FC236}">
                <a16:creationId xmlns:a16="http://schemas.microsoft.com/office/drawing/2014/main" id="{1531F306-D8F8-06EE-C620-CA0848A4CF48}"/>
              </a:ext>
            </a:extLst>
          </p:cNvPr>
          <p:cNvPicPr>
            <a:picLocks noChangeAspect="1"/>
          </p:cNvPicPr>
          <p:nvPr/>
        </p:nvPicPr>
        <p:blipFill>
          <a:blip r:embed="rId2"/>
          <a:stretch>
            <a:fillRect/>
          </a:stretch>
        </p:blipFill>
        <p:spPr>
          <a:xfrm>
            <a:off x="8579760" y="3684691"/>
            <a:ext cx="2047875" cy="2066925"/>
          </a:xfrm>
          <a:prstGeom prst="rect">
            <a:avLst/>
          </a:prstGeom>
        </p:spPr>
      </p:pic>
      <p:pic>
        <p:nvPicPr>
          <p:cNvPr id="7" name="Picture 6">
            <a:extLst>
              <a:ext uri="{FF2B5EF4-FFF2-40B4-BE49-F238E27FC236}">
                <a16:creationId xmlns:a16="http://schemas.microsoft.com/office/drawing/2014/main" id="{18BD32A0-4BE8-7036-14F2-071916BC00F1}"/>
              </a:ext>
            </a:extLst>
          </p:cNvPr>
          <p:cNvPicPr>
            <a:picLocks noChangeAspect="1"/>
          </p:cNvPicPr>
          <p:nvPr/>
        </p:nvPicPr>
        <p:blipFill>
          <a:blip r:embed="rId3"/>
          <a:stretch>
            <a:fillRect/>
          </a:stretch>
        </p:blipFill>
        <p:spPr>
          <a:xfrm>
            <a:off x="8271135" y="687205"/>
            <a:ext cx="2356500" cy="2120850"/>
          </a:xfrm>
          <a:prstGeom prst="rect">
            <a:avLst/>
          </a:prstGeom>
        </p:spPr>
      </p:pic>
      <p:pic>
        <p:nvPicPr>
          <p:cNvPr id="9" name="Picture 8">
            <a:extLst>
              <a:ext uri="{FF2B5EF4-FFF2-40B4-BE49-F238E27FC236}">
                <a16:creationId xmlns:a16="http://schemas.microsoft.com/office/drawing/2014/main" id="{A2B47938-AC79-08F0-466C-19B3A989AE02}"/>
              </a:ext>
            </a:extLst>
          </p:cNvPr>
          <p:cNvPicPr>
            <a:picLocks noChangeAspect="1"/>
          </p:cNvPicPr>
          <p:nvPr/>
        </p:nvPicPr>
        <p:blipFill>
          <a:blip r:embed="rId4"/>
          <a:stretch>
            <a:fillRect/>
          </a:stretch>
        </p:blipFill>
        <p:spPr>
          <a:xfrm>
            <a:off x="2768573" y="687205"/>
            <a:ext cx="2304585" cy="2274655"/>
          </a:xfrm>
          <a:prstGeom prst="rect">
            <a:avLst/>
          </a:prstGeom>
        </p:spPr>
      </p:pic>
      <p:pic>
        <p:nvPicPr>
          <p:cNvPr id="11" name="Picture 10">
            <a:extLst>
              <a:ext uri="{FF2B5EF4-FFF2-40B4-BE49-F238E27FC236}">
                <a16:creationId xmlns:a16="http://schemas.microsoft.com/office/drawing/2014/main" id="{FF69AB0A-5E81-E2BF-C469-8FFF5DA41B9D}"/>
              </a:ext>
            </a:extLst>
          </p:cNvPr>
          <p:cNvPicPr>
            <a:picLocks noChangeAspect="1"/>
          </p:cNvPicPr>
          <p:nvPr/>
        </p:nvPicPr>
        <p:blipFill>
          <a:blip r:embed="rId5"/>
          <a:stretch>
            <a:fillRect/>
          </a:stretch>
        </p:blipFill>
        <p:spPr>
          <a:xfrm>
            <a:off x="3130053" y="3493229"/>
            <a:ext cx="1789881" cy="2344971"/>
          </a:xfrm>
          <a:prstGeom prst="rect">
            <a:avLst/>
          </a:prstGeom>
        </p:spPr>
      </p:pic>
    </p:spTree>
    <p:extLst>
      <p:ext uri="{BB962C8B-B14F-4D97-AF65-F5344CB8AC3E}">
        <p14:creationId xmlns:p14="http://schemas.microsoft.com/office/powerpoint/2010/main" val="1638479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D7937-0D26-C562-03F2-8D89342C21FC}"/>
              </a:ext>
            </a:extLst>
          </p:cNvPr>
          <p:cNvSpPr>
            <a:spLocks noGrp="1"/>
          </p:cNvSpPr>
          <p:nvPr>
            <p:ph type="title"/>
          </p:nvPr>
        </p:nvSpPr>
        <p:spPr/>
        <p:txBody>
          <a:bodyPr/>
          <a:lstStyle/>
          <a:p>
            <a:r>
              <a:rPr lang="en-US" dirty="0"/>
              <a:t>Forecasting methods :</a:t>
            </a:r>
            <a:endParaRPr lang="en-IN" dirty="0"/>
          </a:p>
        </p:txBody>
      </p:sp>
      <p:sp>
        <p:nvSpPr>
          <p:cNvPr id="3" name="Content Placeholder 2">
            <a:extLst>
              <a:ext uri="{FF2B5EF4-FFF2-40B4-BE49-F238E27FC236}">
                <a16:creationId xmlns:a16="http://schemas.microsoft.com/office/drawing/2014/main" id="{4B8A920D-29D9-8ADF-B90E-FB444F1B106A}"/>
              </a:ext>
            </a:extLst>
          </p:cNvPr>
          <p:cNvSpPr>
            <a:spLocks noGrp="1"/>
          </p:cNvSpPr>
          <p:nvPr>
            <p:ph idx="1"/>
          </p:nvPr>
        </p:nvSpPr>
        <p:spPr/>
        <p:txBody>
          <a:bodyPr/>
          <a:lstStyle/>
          <a:p>
            <a:pPr>
              <a:buFont typeface="Wingdings" panose="05000000000000000000" pitchFamily="2" charset="2"/>
              <a:buChar char="v"/>
            </a:pPr>
            <a:r>
              <a:rPr lang="en-US" dirty="0"/>
              <a:t>Basically there are three major scientific methods of weather forecasting which are followed by professional weather forecasting service as follows </a:t>
            </a:r>
          </a:p>
          <a:p>
            <a:pPr marL="514350" indent="-514350">
              <a:buFont typeface="+mj-lt"/>
              <a:buAutoNum type="arabicParenR"/>
            </a:pPr>
            <a:r>
              <a:rPr lang="en-US" dirty="0"/>
              <a:t>Synoptic forecasting method,</a:t>
            </a:r>
          </a:p>
          <a:p>
            <a:pPr marL="514350" indent="-514350">
              <a:buFont typeface="+mj-lt"/>
              <a:buAutoNum type="arabicParenR"/>
            </a:pPr>
            <a:r>
              <a:rPr lang="en-US" dirty="0"/>
              <a:t>Statistical forecasting method, and</a:t>
            </a:r>
          </a:p>
          <a:p>
            <a:pPr marL="514350" indent="-514350">
              <a:buFont typeface="+mj-lt"/>
              <a:buAutoNum type="arabicParenR"/>
            </a:pPr>
            <a:r>
              <a:rPr lang="en-US" dirty="0"/>
              <a:t>Numerical forecasting method.</a:t>
            </a:r>
          </a:p>
          <a:p>
            <a:pPr marL="0" indent="0">
              <a:buNone/>
            </a:pPr>
            <a:endParaRPr lang="en-IN" dirty="0"/>
          </a:p>
        </p:txBody>
      </p:sp>
    </p:spTree>
    <p:extLst>
      <p:ext uri="{BB962C8B-B14F-4D97-AF65-F5344CB8AC3E}">
        <p14:creationId xmlns:p14="http://schemas.microsoft.com/office/powerpoint/2010/main" val="2451041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6F5A5-18DB-A310-6288-7E8CD44E2E51}"/>
              </a:ext>
            </a:extLst>
          </p:cNvPr>
          <p:cNvSpPr>
            <a:spLocks noGrp="1"/>
          </p:cNvSpPr>
          <p:nvPr>
            <p:ph type="title"/>
          </p:nvPr>
        </p:nvSpPr>
        <p:spPr>
          <a:xfrm>
            <a:off x="697523" y="122774"/>
            <a:ext cx="10515600" cy="1325563"/>
          </a:xfrm>
        </p:spPr>
        <p:txBody>
          <a:bodyPr/>
          <a:lstStyle/>
          <a:p>
            <a:r>
              <a:rPr lang="en-US" b="1" u="sng" dirty="0"/>
              <a:t>Synoptic Forecasting Method:</a:t>
            </a:r>
            <a:endParaRPr lang="en-IN" b="1" u="sng" dirty="0"/>
          </a:p>
        </p:txBody>
      </p:sp>
      <p:sp>
        <p:nvSpPr>
          <p:cNvPr id="3" name="Content Placeholder 2">
            <a:extLst>
              <a:ext uri="{FF2B5EF4-FFF2-40B4-BE49-F238E27FC236}">
                <a16:creationId xmlns:a16="http://schemas.microsoft.com/office/drawing/2014/main" id="{47F42DE2-4CB9-A65B-CAF2-2C879C8AA9A6}"/>
              </a:ext>
            </a:extLst>
          </p:cNvPr>
          <p:cNvSpPr>
            <a:spLocks noGrp="1"/>
          </p:cNvSpPr>
          <p:nvPr>
            <p:ph idx="1"/>
          </p:nvPr>
        </p:nvSpPr>
        <p:spPr>
          <a:xfrm>
            <a:off x="838200" y="1364566"/>
            <a:ext cx="10515600" cy="5128309"/>
          </a:xfrm>
        </p:spPr>
        <p:txBody>
          <a:bodyPr>
            <a:normAutofit/>
          </a:bodyPr>
          <a:lstStyle/>
          <a:p>
            <a:pPr>
              <a:buFont typeface="Wingdings" panose="05000000000000000000" pitchFamily="2" charset="2"/>
              <a:buChar char="v"/>
            </a:pPr>
            <a:r>
              <a:rPr lang="en-US" dirty="0"/>
              <a:t>Synoptic forecasting methods involve analyzing large scale atmospheric conditions, such as air pressure, temperature, humidity, and wind patterns to predict weather on a regional or a large scale. In meteorology synoptic means overall view of weather conditions over larger area</a:t>
            </a:r>
            <a:r>
              <a:rPr lang="en-US" i="1" dirty="0"/>
              <a:t>(around 2500 sq.km) </a:t>
            </a:r>
            <a:r>
              <a:rPr lang="en-US" dirty="0"/>
              <a:t>at a given moment of time</a:t>
            </a:r>
          </a:p>
          <a:p>
            <a:pPr>
              <a:buFont typeface="Wingdings" panose="05000000000000000000" pitchFamily="2" charset="2"/>
              <a:buChar char="v"/>
            </a:pPr>
            <a:r>
              <a:rPr lang="en-US" dirty="0"/>
              <a:t>This method is useful for present situation. This method is useful also for short range forecast. The success of the forecast depends on the skill and experience of the forecaster</a:t>
            </a:r>
          </a:p>
          <a:p>
            <a:pPr algn="l">
              <a:buFont typeface="Wingdings" panose="05000000000000000000" pitchFamily="2" charset="2"/>
              <a:buChar char="v"/>
            </a:pPr>
            <a:r>
              <a:rPr lang="en-US" dirty="0"/>
              <a:t>This method of weather forecasting was the primary method </a:t>
            </a:r>
            <a:r>
              <a:rPr lang="en-US" dirty="0" err="1"/>
              <a:t>upto</a:t>
            </a:r>
            <a:r>
              <a:rPr lang="en-US" dirty="0"/>
              <a:t> 1950s.</a:t>
            </a:r>
            <a:endParaRPr lang="en-US" b="0" i="0" dirty="0">
              <a:effectLst/>
            </a:endParaRPr>
          </a:p>
          <a:p>
            <a:pPr marL="0" indent="0">
              <a:buNone/>
            </a:pPr>
            <a:endParaRPr lang="en-US" dirty="0"/>
          </a:p>
          <a:p>
            <a:pPr marL="0" indent="0">
              <a:buNone/>
            </a:pPr>
            <a:r>
              <a:rPr lang="en-US" b="1" u="sng" dirty="0">
                <a:solidFill>
                  <a:srgbClr val="FFFF00"/>
                </a:solidFill>
              </a:rPr>
              <a:t>Procedure</a:t>
            </a:r>
            <a:r>
              <a:rPr lang="en-US" dirty="0"/>
              <a:t>: It involves the preparation of </a:t>
            </a:r>
            <a:r>
              <a:rPr lang="en-US" b="1" dirty="0"/>
              <a:t>synoptic</a:t>
            </a:r>
            <a:r>
              <a:rPr lang="en-US" dirty="0"/>
              <a:t> chart of current weather condition and </a:t>
            </a:r>
            <a:r>
              <a:rPr lang="en-US" b="1" dirty="0"/>
              <a:t>prognostic/</a:t>
            </a:r>
            <a:r>
              <a:rPr lang="en-US" b="1" dirty="0" err="1"/>
              <a:t>prebartic</a:t>
            </a:r>
            <a:r>
              <a:rPr lang="en-US" dirty="0"/>
              <a:t> chart on the basis of just prepared synoptic chart for the future projection of weather condition for the next few hours.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IN" dirty="0"/>
          </a:p>
        </p:txBody>
      </p:sp>
    </p:spTree>
    <p:extLst>
      <p:ext uri="{BB962C8B-B14F-4D97-AF65-F5344CB8AC3E}">
        <p14:creationId xmlns:p14="http://schemas.microsoft.com/office/powerpoint/2010/main" val="4112262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865C06-3409-57E2-20CC-079AE74F4F14}"/>
              </a:ext>
            </a:extLst>
          </p:cNvPr>
          <p:cNvSpPr>
            <a:spLocks noGrp="1"/>
          </p:cNvSpPr>
          <p:nvPr>
            <p:ph idx="1"/>
          </p:nvPr>
        </p:nvSpPr>
        <p:spPr>
          <a:xfrm>
            <a:off x="402101" y="573600"/>
            <a:ext cx="10515600" cy="5728725"/>
          </a:xfrm>
        </p:spPr>
        <p:txBody>
          <a:bodyPr/>
          <a:lstStyle/>
          <a:p>
            <a:pPr>
              <a:buFont typeface="Wingdings" panose="05000000000000000000" pitchFamily="2" charset="2"/>
              <a:buChar char="v"/>
            </a:pPr>
            <a:r>
              <a:rPr lang="en-US" b="1" dirty="0"/>
              <a:t>Synoptic chart:  </a:t>
            </a:r>
            <a:r>
              <a:rPr lang="en-US" dirty="0"/>
              <a:t>A  chart showing distribution </a:t>
            </a:r>
          </a:p>
          <a:p>
            <a:pPr marL="0" indent="0">
              <a:buNone/>
            </a:pPr>
            <a:r>
              <a:rPr lang="en-US" dirty="0"/>
              <a:t>of meteorological conditions through well </a:t>
            </a:r>
          </a:p>
          <a:p>
            <a:pPr marL="0" indent="0">
              <a:buNone/>
            </a:pPr>
            <a:r>
              <a:rPr lang="en-US" dirty="0"/>
              <a:t>defined weather symbols on map covering </a:t>
            </a:r>
          </a:p>
          <a:p>
            <a:pPr marL="0" indent="0">
              <a:buNone/>
            </a:pPr>
            <a:r>
              <a:rPr lang="en-US" dirty="0"/>
              <a:t>wide region of earth’s surface at a given  </a:t>
            </a:r>
          </a:p>
          <a:p>
            <a:pPr marL="0" indent="0">
              <a:buNone/>
            </a:pPr>
            <a:r>
              <a:rPr lang="en-US" dirty="0"/>
              <a:t>moment of time.</a:t>
            </a:r>
          </a:p>
          <a:p>
            <a:pPr marL="0" indent="0">
              <a:buNone/>
            </a:pPr>
            <a:endParaRPr lang="en-IN" b="1" dirty="0"/>
          </a:p>
        </p:txBody>
      </p:sp>
      <p:pic>
        <p:nvPicPr>
          <p:cNvPr id="5" name="Picture 4">
            <a:extLst>
              <a:ext uri="{FF2B5EF4-FFF2-40B4-BE49-F238E27FC236}">
                <a16:creationId xmlns:a16="http://schemas.microsoft.com/office/drawing/2014/main" id="{C266BB57-91C2-B339-44A6-F3A19CA21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55" y="3429000"/>
            <a:ext cx="3842549" cy="2592998"/>
          </a:xfrm>
          <a:prstGeom prst="rect">
            <a:avLst/>
          </a:prstGeom>
        </p:spPr>
      </p:pic>
      <p:pic>
        <p:nvPicPr>
          <p:cNvPr id="8" name="Picture 7">
            <a:extLst>
              <a:ext uri="{FF2B5EF4-FFF2-40B4-BE49-F238E27FC236}">
                <a16:creationId xmlns:a16="http://schemas.microsoft.com/office/drawing/2014/main" id="{648E3512-EDC2-DBF0-3271-6210CB59F951}"/>
              </a:ext>
            </a:extLst>
          </p:cNvPr>
          <p:cNvPicPr>
            <a:picLocks noChangeAspect="1"/>
          </p:cNvPicPr>
          <p:nvPr/>
        </p:nvPicPr>
        <p:blipFill>
          <a:blip r:embed="rId3"/>
          <a:stretch>
            <a:fillRect/>
          </a:stretch>
        </p:blipFill>
        <p:spPr>
          <a:xfrm>
            <a:off x="7842779" y="-9384"/>
            <a:ext cx="4349221" cy="4810125"/>
          </a:xfrm>
          <a:prstGeom prst="rect">
            <a:avLst/>
          </a:prstGeom>
        </p:spPr>
      </p:pic>
      <p:pic>
        <p:nvPicPr>
          <p:cNvPr id="2" name="Picture 1">
            <a:extLst>
              <a:ext uri="{FF2B5EF4-FFF2-40B4-BE49-F238E27FC236}">
                <a16:creationId xmlns:a16="http://schemas.microsoft.com/office/drawing/2014/main" id="{D415261E-98AD-0C87-247C-25D3B97F9610}"/>
              </a:ext>
            </a:extLst>
          </p:cNvPr>
          <p:cNvPicPr>
            <a:picLocks noChangeAspect="1"/>
          </p:cNvPicPr>
          <p:nvPr/>
        </p:nvPicPr>
        <p:blipFill>
          <a:blip r:embed="rId4"/>
          <a:stretch>
            <a:fillRect/>
          </a:stretch>
        </p:blipFill>
        <p:spPr>
          <a:xfrm>
            <a:off x="4025004" y="3572457"/>
            <a:ext cx="4668837" cy="2306083"/>
          </a:xfrm>
          <a:prstGeom prst="rect">
            <a:avLst/>
          </a:prstGeom>
        </p:spPr>
      </p:pic>
    </p:spTree>
    <p:extLst>
      <p:ext uri="{BB962C8B-B14F-4D97-AF65-F5344CB8AC3E}">
        <p14:creationId xmlns:p14="http://schemas.microsoft.com/office/powerpoint/2010/main" val="2156283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0E1750B-2E83-955A-5257-4D5D2EF34407}"/>
              </a:ext>
            </a:extLst>
          </p:cNvPr>
          <p:cNvSpPr>
            <a:spLocks noGrp="1"/>
          </p:cNvSpPr>
          <p:nvPr>
            <p:ph idx="1"/>
          </p:nvPr>
        </p:nvSpPr>
        <p:spPr>
          <a:xfrm>
            <a:off x="354012" y="262218"/>
            <a:ext cx="10453688" cy="5567082"/>
          </a:xfrm>
        </p:spPr>
        <p:txBody>
          <a:bodyPr/>
          <a:lstStyle/>
          <a:p>
            <a:r>
              <a:rPr lang="en-US" dirty="0"/>
              <a:t>Weather front: </a:t>
            </a:r>
            <a:endParaRPr lang="en-IN" dirty="0"/>
          </a:p>
        </p:txBody>
      </p:sp>
      <p:pic>
        <p:nvPicPr>
          <p:cNvPr id="14" name="Picture 13">
            <a:extLst>
              <a:ext uri="{FF2B5EF4-FFF2-40B4-BE49-F238E27FC236}">
                <a16:creationId xmlns:a16="http://schemas.microsoft.com/office/drawing/2014/main" id="{00BB82CF-577B-661F-B0AF-F7703F7AFD56}"/>
              </a:ext>
            </a:extLst>
          </p:cNvPr>
          <p:cNvPicPr>
            <a:picLocks noChangeAspect="1"/>
          </p:cNvPicPr>
          <p:nvPr/>
        </p:nvPicPr>
        <p:blipFill>
          <a:blip r:embed="rId2"/>
          <a:stretch>
            <a:fillRect/>
          </a:stretch>
        </p:blipFill>
        <p:spPr>
          <a:xfrm>
            <a:off x="3020798" y="0"/>
            <a:ext cx="4291807" cy="3063602"/>
          </a:xfrm>
          <a:prstGeom prst="rect">
            <a:avLst/>
          </a:prstGeom>
        </p:spPr>
      </p:pic>
      <p:pic>
        <p:nvPicPr>
          <p:cNvPr id="3" name="Picture 2">
            <a:extLst>
              <a:ext uri="{FF2B5EF4-FFF2-40B4-BE49-F238E27FC236}">
                <a16:creationId xmlns:a16="http://schemas.microsoft.com/office/drawing/2014/main" id="{98585228-4614-BA8B-A984-41CFBF28D164}"/>
              </a:ext>
            </a:extLst>
          </p:cNvPr>
          <p:cNvPicPr>
            <a:picLocks noChangeAspect="1"/>
          </p:cNvPicPr>
          <p:nvPr/>
        </p:nvPicPr>
        <p:blipFill>
          <a:blip r:embed="rId3"/>
          <a:stretch>
            <a:fillRect/>
          </a:stretch>
        </p:blipFill>
        <p:spPr>
          <a:xfrm>
            <a:off x="773092" y="3270926"/>
            <a:ext cx="5035056" cy="2820592"/>
          </a:xfrm>
          <a:prstGeom prst="rect">
            <a:avLst/>
          </a:prstGeom>
        </p:spPr>
      </p:pic>
      <p:pic>
        <p:nvPicPr>
          <p:cNvPr id="5" name="Picture 4">
            <a:extLst>
              <a:ext uri="{FF2B5EF4-FFF2-40B4-BE49-F238E27FC236}">
                <a16:creationId xmlns:a16="http://schemas.microsoft.com/office/drawing/2014/main" id="{7B0830EA-4813-B732-34D8-967908F9B087}"/>
              </a:ext>
            </a:extLst>
          </p:cNvPr>
          <p:cNvPicPr>
            <a:picLocks noChangeAspect="1"/>
          </p:cNvPicPr>
          <p:nvPr/>
        </p:nvPicPr>
        <p:blipFill>
          <a:blip r:embed="rId4"/>
          <a:stretch>
            <a:fillRect/>
          </a:stretch>
        </p:blipFill>
        <p:spPr>
          <a:xfrm>
            <a:off x="5934694" y="3270926"/>
            <a:ext cx="5035056" cy="2898227"/>
          </a:xfrm>
          <a:prstGeom prst="rect">
            <a:avLst/>
          </a:prstGeom>
        </p:spPr>
      </p:pic>
    </p:spTree>
    <p:extLst>
      <p:ext uri="{BB962C8B-B14F-4D97-AF65-F5344CB8AC3E}">
        <p14:creationId xmlns:p14="http://schemas.microsoft.com/office/powerpoint/2010/main" val="1035530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D16C69D-D60F-4619-D199-9F04CD4C9394}"/>
              </a:ext>
            </a:extLst>
          </p:cNvPr>
          <p:cNvPicPr>
            <a:picLocks noGrp="1" noChangeAspect="1"/>
          </p:cNvPicPr>
          <p:nvPr>
            <p:ph idx="1"/>
          </p:nvPr>
        </p:nvPicPr>
        <p:blipFill>
          <a:blip r:embed="rId2"/>
          <a:stretch>
            <a:fillRect/>
          </a:stretch>
        </p:blipFill>
        <p:spPr>
          <a:xfrm>
            <a:off x="689326" y="504501"/>
            <a:ext cx="4673817" cy="2643434"/>
          </a:xfrm>
        </p:spPr>
      </p:pic>
      <p:pic>
        <p:nvPicPr>
          <p:cNvPr id="7" name="Picture 6">
            <a:extLst>
              <a:ext uri="{FF2B5EF4-FFF2-40B4-BE49-F238E27FC236}">
                <a16:creationId xmlns:a16="http://schemas.microsoft.com/office/drawing/2014/main" id="{2BFD5644-D408-ED99-53E5-308EC708AE07}"/>
              </a:ext>
            </a:extLst>
          </p:cNvPr>
          <p:cNvPicPr>
            <a:picLocks noChangeAspect="1"/>
          </p:cNvPicPr>
          <p:nvPr/>
        </p:nvPicPr>
        <p:blipFill>
          <a:blip r:embed="rId3"/>
          <a:stretch>
            <a:fillRect/>
          </a:stretch>
        </p:blipFill>
        <p:spPr>
          <a:xfrm>
            <a:off x="5604603" y="504501"/>
            <a:ext cx="4673817" cy="2651811"/>
          </a:xfrm>
          <a:prstGeom prst="rect">
            <a:avLst/>
          </a:prstGeom>
        </p:spPr>
      </p:pic>
      <p:pic>
        <p:nvPicPr>
          <p:cNvPr id="9" name="Picture 8">
            <a:extLst>
              <a:ext uri="{FF2B5EF4-FFF2-40B4-BE49-F238E27FC236}">
                <a16:creationId xmlns:a16="http://schemas.microsoft.com/office/drawing/2014/main" id="{7ED8031D-3723-33A5-047E-5257C2AB425C}"/>
              </a:ext>
            </a:extLst>
          </p:cNvPr>
          <p:cNvPicPr>
            <a:picLocks noChangeAspect="1"/>
          </p:cNvPicPr>
          <p:nvPr/>
        </p:nvPicPr>
        <p:blipFill>
          <a:blip r:embed="rId4"/>
          <a:stretch>
            <a:fillRect/>
          </a:stretch>
        </p:blipFill>
        <p:spPr>
          <a:xfrm>
            <a:off x="689326" y="3620703"/>
            <a:ext cx="5036917" cy="2732796"/>
          </a:xfrm>
          <a:prstGeom prst="rect">
            <a:avLst/>
          </a:prstGeom>
        </p:spPr>
      </p:pic>
      <p:pic>
        <p:nvPicPr>
          <p:cNvPr id="11" name="Picture 10">
            <a:extLst>
              <a:ext uri="{FF2B5EF4-FFF2-40B4-BE49-F238E27FC236}">
                <a16:creationId xmlns:a16="http://schemas.microsoft.com/office/drawing/2014/main" id="{30A6C6A5-8C66-2435-28C3-A60E711ABD1D}"/>
              </a:ext>
            </a:extLst>
          </p:cNvPr>
          <p:cNvPicPr>
            <a:picLocks noChangeAspect="1"/>
          </p:cNvPicPr>
          <p:nvPr/>
        </p:nvPicPr>
        <p:blipFill>
          <a:blip r:embed="rId5"/>
          <a:stretch>
            <a:fillRect/>
          </a:stretch>
        </p:blipFill>
        <p:spPr>
          <a:xfrm>
            <a:off x="6096000" y="3620703"/>
            <a:ext cx="5036917" cy="2682848"/>
          </a:xfrm>
          <a:prstGeom prst="rect">
            <a:avLst/>
          </a:prstGeom>
        </p:spPr>
      </p:pic>
    </p:spTree>
    <p:extLst>
      <p:ext uri="{BB962C8B-B14F-4D97-AF65-F5344CB8AC3E}">
        <p14:creationId xmlns:p14="http://schemas.microsoft.com/office/powerpoint/2010/main" val="3506520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09012-F753-45F7-06AE-8A32092652AF}"/>
              </a:ext>
            </a:extLst>
          </p:cNvPr>
          <p:cNvSpPr>
            <a:spLocks noGrp="1"/>
          </p:cNvSpPr>
          <p:nvPr>
            <p:ph type="title"/>
          </p:nvPr>
        </p:nvSpPr>
        <p:spPr/>
        <p:txBody>
          <a:bodyPr/>
          <a:lstStyle/>
          <a:p>
            <a:r>
              <a:rPr lang="en-US" b="1" dirty="0"/>
              <a:t>Prognostic Chart:</a:t>
            </a:r>
            <a:endParaRPr lang="en-IN" b="1" dirty="0"/>
          </a:p>
        </p:txBody>
      </p:sp>
      <p:sp>
        <p:nvSpPr>
          <p:cNvPr id="3" name="Content Placeholder 2">
            <a:extLst>
              <a:ext uri="{FF2B5EF4-FFF2-40B4-BE49-F238E27FC236}">
                <a16:creationId xmlns:a16="http://schemas.microsoft.com/office/drawing/2014/main" id="{A85E6C04-1C91-EF77-FF84-1AC858A9B696}"/>
              </a:ext>
            </a:extLst>
          </p:cNvPr>
          <p:cNvSpPr>
            <a:spLocks noGrp="1"/>
          </p:cNvSpPr>
          <p:nvPr>
            <p:ph idx="1"/>
          </p:nvPr>
        </p:nvSpPr>
        <p:spPr/>
        <p:txBody>
          <a:bodyPr/>
          <a:lstStyle/>
          <a:p>
            <a:r>
              <a:rPr lang="en-US" dirty="0"/>
              <a:t>Prognostic chart is prepared on the basis of synoptic chart for the projection of weather condition for the next few hours.</a:t>
            </a:r>
          </a:p>
          <a:p>
            <a:r>
              <a:rPr lang="en-US" dirty="0"/>
              <a:t>The basis of prognosis(future prediction) is the belief that what happened during the past 24 hours may continue to occur for the next few hours.</a:t>
            </a:r>
          </a:p>
          <a:p>
            <a:r>
              <a:rPr lang="en-US" dirty="0"/>
              <a:t>It may be mentioned that such prediction may not always be true because of some changes may take place in the weather system during next few hours.</a:t>
            </a:r>
            <a:endParaRPr lang="en-IN" dirty="0"/>
          </a:p>
        </p:txBody>
      </p:sp>
    </p:spTree>
    <p:extLst>
      <p:ext uri="{BB962C8B-B14F-4D97-AF65-F5344CB8AC3E}">
        <p14:creationId xmlns:p14="http://schemas.microsoft.com/office/powerpoint/2010/main" val="1485811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B65B4-6E9E-8154-3775-61B221B7D6B3}"/>
              </a:ext>
            </a:extLst>
          </p:cNvPr>
          <p:cNvSpPr>
            <a:spLocks noGrp="1"/>
          </p:cNvSpPr>
          <p:nvPr>
            <p:ph type="title"/>
          </p:nvPr>
        </p:nvSpPr>
        <p:spPr>
          <a:xfrm>
            <a:off x="487680" y="500062"/>
            <a:ext cx="10515600" cy="1325563"/>
          </a:xfrm>
        </p:spPr>
        <p:txBody>
          <a:bodyPr/>
          <a:lstStyle/>
          <a:p>
            <a:r>
              <a:rPr lang="en-US" b="1" u="sng" dirty="0"/>
              <a:t>NUMERICAL METHOD OF FORECASTING:</a:t>
            </a:r>
            <a:endParaRPr lang="en-IN" b="1" u="sng" dirty="0"/>
          </a:p>
        </p:txBody>
      </p:sp>
      <p:sp>
        <p:nvSpPr>
          <p:cNvPr id="3" name="Content Placeholder 2">
            <a:extLst>
              <a:ext uri="{FF2B5EF4-FFF2-40B4-BE49-F238E27FC236}">
                <a16:creationId xmlns:a16="http://schemas.microsoft.com/office/drawing/2014/main" id="{DB8BF66A-F3FE-A253-37F2-921882271780}"/>
              </a:ext>
            </a:extLst>
          </p:cNvPr>
          <p:cNvSpPr>
            <a:spLocks noGrp="1"/>
          </p:cNvSpPr>
          <p:nvPr>
            <p:ph idx="1"/>
          </p:nvPr>
        </p:nvSpPr>
        <p:spPr>
          <a:xfrm>
            <a:off x="450166" y="1825625"/>
            <a:ext cx="11254154" cy="4351338"/>
          </a:xfrm>
        </p:spPr>
        <p:txBody>
          <a:bodyPr/>
          <a:lstStyle/>
          <a:p>
            <a:r>
              <a:rPr lang="en-US" dirty="0"/>
              <a:t>Numerical weather prediction method uses the power of computers and complex computer programmers and equations concerning atmospheric variables like temperature, pressure, humidity etc. These equations are used by models which are run on supercomputers with the help of which weather forecasting is done. This method is  considered the best of the methods discussed above and gives precise day-to-day weather forecast.</a:t>
            </a:r>
          </a:p>
          <a:p>
            <a:endParaRPr lang="en-US" dirty="0"/>
          </a:p>
          <a:p>
            <a:r>
              <a:rPr lang="en-US" dirty="0"/>
              <a:t>There are numerous equations employed in this work of forecasting models one of which is the </a:t>
            </a:r>
            <a:r>
              <a:rPr lang="en-US" b="1" i="1" dirty="0"/>
              <a:t>hypsometric equation </a:t>
            </a:r>
            <a:r>
              <a:rPr lang="en-US" dirty="0"/>
              <a:t>which can be derived from the </a:t>
            </a:r>
            <a:r>
              <a:rPr lang="en-US" b="1" i="1" dirty="0"/>
              <a:t>hydrostatic equation</a:t>
            </a:r>
            <a:r>
              <a:rPr lang="en-US" dirty="0"/>
              <a:t> written as </a:t>
            </a:r>
            <a:endParaRPr lang="en-IN" dirty="0"/>
          </a:p>
        </p:txBody>
      </p:sp>
    </p:spTree>
    <p:extLst>
      <p:ext uri="{BB962C8B-B14F-4D97-AF65-F5344CB8AC3E}">
        <p14:creationId xmlns:p14="http://schemas.microsoft.com/office/powerpoint/2010/main" val="446598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D950425-62DC-E12D-3C8F-EEB1658A4918}"/>
                  </a:ext>
                </a:extLst>
              </p:cNvPr>
              <p:cNvSpPr>
                <a:spLocks noGrp="1"/>
              </p:cNvSpPr>
              <p:nvPr>
                <p:ph idx="1"/>
              </p:nvPr>
            </p:nvSpPr>
            <p:spPr>
              <a:xfrm>
                <a:off x="548675" y="344039"/>
                <a:ext cx="11188623" cy="6266623"/>
              </a:xfrm>
            </p:spPr>
            <p:txBody>
              <a:bodyPr>
                <a:normAutofit/>
              </a:bodyPr>
              <a:lstStyle/>
              <a:p>
                <a:pPr marL="0" indent="0">
                  <a:buNone/>
                </a:pPr>
                <a:r>
                  <a:rPr lang="en-US" dirty="0"/>
                  <a:t>     </a:t>
                </a:r>
                <a14:m>
                  <m:oMath xmlns:m="http://schemas.openxmlformats.org/officeDocument/2006/math">
                    <m:r>
                      <a:rPr lang="en-US" b="0" i="1" smtClean="0">
                        <a:latin typeface="Cambria Math" panose="02040503050406030204" pitchFamily="18" charset="0"/>
                      </a:rPr>
                      <m:t>𝑑𝑃</m:t>
                    </m:r>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𝑔</m:t>
                            </m:r>
                          </m:num>
                          <m:den>
                            <m:r>
                              <a:rPr lang="en-US" b="0" i="1" smtClean="0">
                                <a:latin typeface="Cambria Math" panose="02040503050406030204" pitchFamily="18" charset="0"/>
                              </a:rPr>
                              <m:t>𝑅𝑇</m:t>
                            </m:r>
                          </m:den>
                        </m:f>
                      </m:e>
                    </m:d>
                    <m:r>
                      <a:rPr lang="en-US" b="0" i="1" smtClean="0">
                        <a:latin typeface="Cambria Math" panose="02040503050406030204" pitchFamily="18" charset="0"/>
                      </a:rPr>
                      <m:t>𝑑𝑍</m:t>
                    </m:r>
                  </m:oMath>
                </a14:m>
                <a:r>
                  <a:rPr lang="en-IN" dirty="0"/>
                  <a:t>                                             ….……………….(1)                                                 </a:t>
                </a:r>
              </a:p>
              <a:p>
                <a:pPr marL="0" indent="0">
                  <a:buNone/>
                </a:pPr>
                <a:r>
                  <a:rPr lang="en-IN" dirty="0"/>
                  <a:t>dividing by P</a:t>
                </a:r>
              </a:p>
              <a:p>
                <a:pPr marL="0" indent="0">
                  <a:buNone/>
                </a:pPr>
                <a:r>
                  <a:rPr lang="en-IN"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𝑑𝑃</m:t>
                        </m:r>
                      </m:num>
                      <m:den>
                        <m:r>
                          <a:rPr lang="en-US" b="0" i="1" smtClean="0">
                            <a:latin typeface="Cambria Math" panose="02040503050406030204" pitchFamily="18" charset="0"/>
                          </a:rPr>
                          <m:t>𝑃</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𝑔</m:t>
                            </m:r>
                          </m:num>
                          <m:den>
                            <m:r>
                              <a:rPr lang="en-US" b="0" i="1" smtClean="0">
                                <a:latin typeface="Cambria Math" panose="02040503050406030204" pitchFamily="18" charset="0"/>
                              </a:rPr>
                              <m:t>𝑅𝑇</m:t>
                            </m:r>
                          </m:den>
                        </m:f>
                      </m:e>
                    </m:d>
                    <m:r>
                      <a:rPr lang="en-US" b="0" i="1" smtClean="0">
                        <a:latin typeface="Cambria Math" panose="02040503050406030204" pitchFamily="18" charset="0"/>
                      </a:rPr>
                      <m:t>𝑑𝑍</m:t>
                    </m:r>
                    <m:r>
                      <a:rPr lang="en-US" b="0" i="1" smtClean="0">
                        <a:latin typeface="Cambria Math" panose="02040503050406030204" pitchFamily="18" charset="0"/>
                      </a:rPr>
                      <m:t> </m:t>
                    </m:r>
                  </m:oMath>
                </a14:m>
                <a:r>
                  <a:rPr lang="en-IN" dirty="0"/>
                  <a:t>                                               ………………......(2)</a:t>
                </a:r>
              </a:p>
              <a:p>
                <a:pPr marL="0" indent="0">
                  <a:buNone/>
                </a:pPr>
                <a:r>
                  <a:rPr lang="en-IN" dirty="0"/>
                  <a:t>Integrating </a:t>
                </a:r>
              </a:p>
              <a:p>
                <a:pPr marL="0" indent="0">
                  <a:buNone/>
                </a:pPr>
                <a:r>
                  <a:rPr lang="en-IN" dirty="0"/>
                  <a:t>                                                                                                                                             </a:t>
                </a:r>
                <a14:m>
                  <m:oMath xmlns:m="http://schemas.openxmlformats.org/officeDocument/2006/math">
                    <m:nary>
                      <m:naryPr>
                        <m:ctrlPr>
                          <a:rPr lang="en-IN" i="1" smtClean="0">
                            <a:latin typeface="Cambria Math" panose="02040503050406030204" pitchFamily="18" charset="0"/>
                          </a:rPr>
                        </m:ctrlPr>
                      </m:naryPr>
                      <m:sub>
                        <m:r>
                          <a:rPr lang="en-US" b="0" i="1" smtClean="0">
                            <a:latin typeface="Cambria Math" panose="02040503050406030204" pitchFamily="18" charset="0"/>
                          </a:rPr>
                          <m:t>𝑝</m:t>
                        </m:r>
                        <m:r>
                          <a:rPr lang="en-US" b="0" i="1" smtClean="0">
                            <a:latin typeface="Cambria Math" panose="02040503050406030204" pitchFamily="18" charset="0"/>
                          </a:rPr>
                          <m:t>0</m:t>
                        </m:r>
                      </m:sub>
                      <m:sup>
                        <m:r>
                          <a:rPr lang="en-US" b="0" i="1" smtClean="0">
                            <a:latin typeface="Cambria Math" panose="02040503050406030204" pitchFamily="18" charset="0"/>
                          </a:rPr>
                          <m:t>𝑝</m:t>
                        </m:r>
                        <m:r>
                          <a:rPr lang="en-US" b="0" i="1" smtClean="0">
                            <a:latin typeface="Cambria Math" panose="02040503050406030204" pitchFamily="18" charset="0"/>
                          </a:rPr>
                          <m:t>1</m:t>
                        </m:r>
                      </m:sup>
                      <m:e>
                        <m:f>
                          <m:fPr>
                            <m:ctrlPr>
                              <a:rPr lang="en-US" b="0" i="1" smtClean="0">
                                <a:latin typeface="Cambria Math" panose="02040503050406030204" pitchFamily="18" charset="0"/>
                              </a:rPr>
                            </m:ctrlPr>
                          </m:fPr>
                          <m:num>
                            <m:r>
                              <a:rPr lang="en-US" b="0" i="1" smtClean="0">
                                <a:latin typeface="Cambria Math" panose="02040503050406030204" pitchFamily="18" charset="0"/>
                              </a:rPr>
                              <m:t>𝑑𝑃</m:t>
                            </m:r>
                          </m:num>
                          <m:den>
                            <m:r>
                              <a:rPr lang="en-US" b="0" i="1" smtClean="0">
                                <a:latin typeface="Cambria Math" panose="02040503050406030204" pitchFamily="18" charset="0"/>
                              </a:rPr>
                              <m:t>𝑃</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𝑔</m:t>
                            </m:r>
                          </m:num>
                          <m:den>
                            <m:r>
                              <a:rPr lang="en-US" b="0" i="1" smtClean="0">
                                <a:latin typeface="Cambria Math" panose="02040503050406030204" pitchFamily="18" charset="0"/>
                              </a:rPr>
                              <m:t>𝑅𝑇</m:t>
                            </m:r>
                          </m:den>
                        </m:f>
                        <m:r>
                          <a:rPr lang="en-US" b="0" i="1" smtClean="0">
                            <a:latin typeface="Cambria Math" panose="02040503050406030204" pitchFamily="18" charset="0"/>
                          </a:rPr>
                          <m:t> </m:t>
                        </m:r>
                        <m:nary>
                          <m:naryPr>
                            <m:limLoc m:val="undOvr"/>
                            <m:ctrlPr>
                              <a:rPr lang="en-US" b="0" i="1" smtClean="0">
                                <a:latin typeface="Cambria Math" panose="02040503050406030204" pitchFamily="18" charset="0"/>
                              </a:rPr>
                            </m:ctrlPr>
                          </m:naryPr>
                          <m:sub>
                            <m:r>
                              <m:rPr>
                                <m:brk m:alnAt="24"/>
                              </m:rPr>
                              <a:rPr lang="en-US" b="0" i="1" smtClean="0">
                                <a:latin typeface="Cambria Math" panose="02040503050406030204" pitchFamily="18" charset="0"/>
                              </a:rPr>
                              <m:t>𝑍</m:t>
                            </m:r>
                            <m:r>
                              <a:rPr lang="en-US" b="0" i="1" smtClean="0">
                                <a:latin typeface="Cambria Math" panose="02040503050406030204" pitchFamily="18" charset="0"/>
                              </a:rPr>
                              <m:t>0</m:t>
                            </m:r>
                          </m:sub>
                          <m:sup>
                            <m:r>
                              <a:rPr lang="en-US" b="0" i="1" smtClean="0">
                                <a:latin typeface="Cambria Math" panose="02040503050406030204" pitchFamily="18" charset="0"/>
                              </a:rPr>
                              <m:t>𝑍</m:t>
                            </m:r>
                            <m:r>
                              <a:rPr lang="en-US" b="0" i="1" smtClean="0">
                                <a:latin typeface="Cambria Math" panose="02040503050406030204" pitchFamily="18" charset="0"/>
                              </a:rPr>
                              <m:t>1</m:t>
                            </m:r>
                          </m:sup>
                          <m:e>
                            <m:r>
                              <a:rPr lang="en-US" b="0" i="1" smtClean="0">
                                <a:latin typeface="Cambria Math" panose="02040503050406030204" pitchFamily="18" charset="0"/>
                              </a:rPr>
                              <m:t>𝑑𝑍</m:t>
                            </m:r>
                            <m:r>
                              <a:rPr lang="en-US" b="0" i="1" smtClean="0">
                                <a:latin typeface="Cambria Math" panose="02040503050406030204" pitchFamily="18" charset="0"/>
                              </a:rPr>
                              <m:t>  +</m:t>
                            </m:r>
                            <m:r>
                              <a:rPr lang="en-US" b="0" i="1" smtClean="0">
                                <a:latin typeface="Cambria Math" panose="02040503050406030204" pitchFamily="18" charset="0"/>
                              </a:rPr>
                              <m:t>𝐶</m:t>
                            </m:r>
                          </m:e>
                        </m:nary>
                      </m:e>
                    </m:nary>
                  </m:oMath>
                </a14:m>
                <a:r>
                  <a:rPr lang="en-IN" dirty="0"/>
                  <a:t> </a:t>
                </a:r>
              </a:p>
              <a:p>
                <a:pPr marL="0" indent="0">
                  <a:buNone/>
                </a:pPr>
                <a:r>
                  <a:rPr lang="en-IN" dirty="0"/>
                  <a:t>Let c=0                                                                                                                                                   </a:t>
                </a:r>
                <a14:m>
                  <m:oMath xmlns:m="http://schemas.openxmlformats.org/officeDocument/2006/math">
                    <m:r>
                      <a:rPr lang="en-US" b="0" i="0"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𝑙𝑛𝑃</m:t>
                        </m:r>
                        <m:r>
                          <a:rPr lang="en-US" b="0" i="1" smtClean="0">
                            <a:latin typeface="Cambria Math" panose="02040503050406030204" pitchFamily="18" charset="0"/>
                          </a:rPr>
                          <m:t>]</m:t>
                        </m:r>
                      </m:e>
                      <m:sub>
                        <m:r>
                          <a:rPr lang="en-US" b="0" i="1" smtClean="0">
                            <a:latin typeface="Cambria Math" panose="02040503050406030204" pitchFamily="18" charset="0"/>
                          </a:rPr>
                          <m:t>𝑝</m:t>
                        </m:r>
                        <m:r>
                          <a:rPr lang="en-US" b="0" i="1" smtClean="0">
                            <a:latin typeface="Cambria Math" panose="02040503050406030204" pitchFamily="18" charset="0"/>
                          </a:rPr>
                          <m:t>0</m:t>
                        </m:r>
                      </m:sub>
                      <m:sup>
                        <m:r>
                          <a:rPr lang="en-US" b="0" i="1" smtClean="0">
                            <a:latin typeface="Cambria Math" panose="02040503050406030204" pitchFamily="18" charset="0"/>
                          </a:rPr>
                          <m:t>𝑝</m:t>
                        </m:r>
                        <m:r>
                          <a:rPr lang="en-US" b="0" i="1" smtClean="0">
                            <a:latin typeface="Cambria Math" panose="02040503050406030204" pitchFamily="18" charset="0"/>
                          </a:rPr>
                          <m:t>1</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𝑔</m:t>
                        </m:r>
                      </m:num>
                      <m:den>
                        <m:r>
                          <a:rPr lang="en-US" b="0" i="1" smtClean="0">
                            <a:latin typeface="Cambria Math" panose="02040503050406030204" pitchFamily="18" charset="0"/>
                          </a:rPr>
                          <m:t>𝑅𝑇</m:t>
                        </m:r>
                      </m:den>
                    </m:f>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𝑍</m:t>
                        </m:r>
                        <m:r>
                          <a:rPr lang="en-US" b="0" i="1" smtClean="0">
                            <a:latin typeface="Cambria Math" panose="02040503050406030204" pitchFamily="18" charset="0"/>
                          </a:rPr>
                          <m:t>]</m:t>
                        </m:r>
                      </m:e>
                      <m:sub>
                        <m:r>
                          <a:rPr lang="en-US" b="0" i="1" smtClean="0">
                            <a:latin typeface="Cambria Math" panose="02040503050406030204" pitchFamily="18" charset="0"/>
                          </a:rPr>
                          <m:t>𝑧</m:t>
                        </m:r>
                        <m:r>
                          <a:rPr lang="en-US" b="0" i="1" smtClean="0">
                            <a:latin typeface="Cambria Math" panose="02040503050406030204" pitchFamily="18" charset="0"/>
                          </a:rPr>
                          <m:t>0</m:t>
                        </m:r>
                      </m:sub>
                      <m:sup>
                        <m:r>
                          <a:rPr lang="en-US" b="0" i="1" smtClean="0">
                            <a:latin typeface="Cambria Math" panose="02040503050406030204" pitchFamily="18" charset="0"/>
                          </a:rPr>
                          <m:t>𝑧</m:t>
                        </m:r>
                        <m:r>
                          <a:rPr lang="en-US" b="0" i="1" smtClean="0">
                            <a:latin typeface="Cambria Math" panose="02040503050406030204" pitchFamily="18" charset="0"/>
                          </a:rPr>
                          <m:t>1</m:t>
                        </m:r>
                      </m:sup>
                    </m:sSubSup>
                  </m:oMath>
                </a14:m>
                <a:r>
                  <a:rPr lang="en-US" b="0" dirty="0"/>
                  <a:t>                                                                                                  </a:t>
                </a:r>
                <a:endParaRPr lang="en-US" i="1" dirty="0">
                  <a:latin typeface="Cambria Math" panose="02040503050406030204" pitchFamily="18" charset="0"/>
                </a:endParaRPr>
              </a:p>
              <a:p>
                <a:pPr marL="0" indent="0">
                  <a:buNone/>
                </a:pPr>
                <a:r>
                  <a:rPr lang="en-US" dirty="0"/>
                  <a:t>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𝑙𝑛</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1</m:t>
                            </m:r>
                          </m:sub>
                        </m:sSub>
                        <m:r>
                          <a:rPr lang="en-US" i="1">
                            <a:latin typeface="Cambria Math" panose="02040503050406030204" pitchFamily="18" charset="0"/>
                          </a:rPr>
                          <m:t> −</m:t>
                        </m:r>
                        <m:r>
                          <a:rPr lang="en-US" i="1">
                            <a:latin typeface="Cambria Math" panose="02040503050406030204" pitchFamily="18" charset="0"/>
                          </a:rPr>
                          <m:t>𝑙𝑛</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𝑜</m:t>
                            </m:r>
                          </m:sub>
                        </m:sSub>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𝑔</m:t>
                        </m:r>
                      </m:num>
                      <m:den>
                        <m:r>
                          <a:rPr lang="en-US" i="1">
                            <a:latin typeface="Cambria Math" panose="02040503050406030204" pitchFamily="18" charset="0"/>
                          </a:rPr>
                          <m:t>𝑅𝑇</m:t>
                        </m:r>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0</m:t>
                        </m:r>
                      </m:sub>
                    </m:sSub>
                    <m:r>
                      <a:rPr lang="en-US" i="1">
                        <a:latin typeface="Cambria Math" panose="02040503050406030204" pitchFamily="18" charset="0"/>
                      </a:rPr>
                      <m:t>)</m:t>
                    </m:r>
                  </m:oMath>
                </a14:m>
                <a:endParaRPr lang="en-US" b="0" dirty="0"/>
              </a:p>
              <a:p>
                <a:pPr marL="0" indent="0">
                  <a:buNone/>
                </a:pPr>
                <a:r>
                  <a:rPr lang="en-US" b="0" dirty="0"/>
                  <a:t> </a:t>
                </a:r>
                <a14:m>
                  <m:oMath xmlns:m="http://schemas.openxmlformats.org/officeDocument/2006/math">
                    <m:r>
                      <m:rPr>
                        <m:sty m:val="p"/>
                      </m:rPr>
                      <a:rPr lang="en-US" b="0" i="0" smtClean="0">
                        <a:latin typeface="Cambria Math" panose="02040503050406030204" pitchFamily="18" charset="0"/>
                      </a:rPr>
                      <m:t>ln</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r>
                          <a:rPr lang="en-US" b="0" i="1" smtClean="0">
                            <a:latin typeface="Cambria Math" panose="02040503050406030204" pitchFamily="18" charset="0"/>
                          </a:rPr>
                          <m:t>1</m:t>
                        </m:r>
                      </m:num>
                      <m:den>
                        <m:r>
                          <a:rPr lang="en-US" b="0" i="1" smtClean="0">
                            <a:latin typeface="Cambria Math" panose="02040503050406030204" pitchFamily="18" charset="0"/>
                          </a:rPr>
                          <m:t>𝑃𝑜</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𝑔</m:t>
                        </m:r>
                      </m:num>
                      <m:den>
                        <m:r>
                          <a:rPr lang="en-US" b="0" i="1" smtClean="0">
                            <a:latin typeface="Cambria Math" panose="02040503050406030204" pitchFamily="18" charset="0"/>
                          </a:rPr>
                          <m:t>𝑅𝑇</m:t>
                        </m:r>
                      </m:den>
                    </m:f>
                    <m:r>
                      <a:rPr lang="en-US" b="0" i="1" smtClean="0">
                        <a:latin typeface="Cambria Math" panose="02040503050406030204" pitchFamily="18" charset="0"/>
                      </a:rPr>
                      <m:t> </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0</m:t>
                            </m:r>
                          </m:sub>
                        </m:sSub>
                      </m:e>
                    </m:d>
                  </m:oMath>
                </a14:m>
                <a:r>
                  <a:rPr lang="en-US" b="0" i="1" dirty="0">
                    <a:latin typeface="Cambria Math" panose="02040503050406030204" pitchFamily="18" charset="0"/>
                  </a:rPr>
                  <a:t>                                                </a:t>
                </a:r>
                <a:r>
                  <a:rPr lang="en-US" b="0" dirty="0">
                    <a:latin typeface="Cambria Math" panose="02040503050406030204" pitchFamily="18" charset="0"/>
                  </a:rPr>
                  <a:t>………………………………(3)</a:t>
                </a:r>
              </a:p>
              <a:p>
                <a:pPr marL="0" indent="0">
                  <a:buNone/>
                </a:pPr>
                <a:endParaRPr lang="en-US" b="0" i="1" dirty="0">
                  <a:latin typeface="Cambria Math" panose="02040503050406030204" pitchFamily="18" charset="0"/>
                </a:endParaRPr>
              </a:p>
              <a:p>
                <a:pPr marL="0" indent="0">
                  <a:buNone/>
                </a:pPr>
                <a:r>
                  <a:rPr lang="en-US" dirty="0"/>
                  <a:t>Taking exponent of both sides of the equation (3) we have,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𝑒</m:t>
                        </m:r>
                      </m:e>
                      <m:sup>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𝑝</m:t>
                                    </m:r>
                                    <m:r>
                                      <a:rPr lang="en-US" b="0" i="1" smtClean="0">
                                        <a:latin typeface="Cambria Math" panose="02040503050406030204" pitchFamily="18" charset="0"/>
                                      </a:rPr>
                                      <m:t>1</m:t>
                                    </m:r>
                                  </m:num>
                                  <m:den>
                                    <m:r>
                                      <a:rPr lang="en-US" b="0" i="1" smtClean="0">
                                        <a:latin typeface="Cambria Math" panose="02040503050406030204" pitchFamily="18" charset="0"/>
                                      </a:rPr>
                                      <m:t>𝑝</m:t>
                                    </m:r>
                                    <m:r>
                                      <a:rPr lang="en-US" b="0" i="1" smtClean="0">
                                        <a:latin typeface="Cambria Math" panose="02040503050406030204" pitchFamily="18" charset="0"/>
                                      </a:rPr>
                                      <m:t>0</m:t>
                                    </m:r>
                                  </m:den>
                                </m:f>
                              </m:e>
                            </m:d>
                          </m:e>
                        </m:func>
                        <m:r>
                          <a:rPr lang="en-US" b="0" i="1" smtClean="0">
                            <a:latin typeface="Cambria Math" panose="02040503050406030204" pitchFamily="18" charset="0"/>
                          </a:rPr>
                          <m:t>  </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𝑔</m:t>
                            </m:r>
                          </m:num>
                          <m:den>
                            <m:r>
                              <a:rPr lang="en-US" b="0" i="1" smtClean="0">
                                <a:latin typeface="Cambria Math" panose="02040503050406030204" pitchFamily="18" charset="0"/>
                              </a:rPr>
                              <m:t>𝑅𝑇</m:t>
                            </m:r>
                            <m:r>
                              <m:rPr>
                                <m:nor/>
                              </m:rPr>
                              <a:rPr lang="en-US" dirty="0"/>
                              <m:t> </m:t>
                            </m:r>
                          </m:den>
                        </m:f>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𝑧</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𝑧</m:t>
                            </m:r>
                          </m:e>
                          <m:sub>
                            <m:r>
                              <a:rPr lang="en-US" b="0" i="1" dirty="0" smtClean="0">
                                <a:latin typeface="Cambria Math" panose="02040503050406030204" pitchFamily="18" charset="0"/>
                              </a:rPr>
                              <m:t>0</m:t>
                            </m:r>
                          </m:sub>
                        </m:sSub>
                        <m:r>
                          <a:rPr lang="en-US" b="0" i="1" dirty="0" smtClean="0">
                            <a:latin typeface="Cambria Math" panose="02040503050406030204" pitchFamily="18" charset="0"/>
                          </a:rPr>
                          <m:t>)]</m:t>
                        </m:r>
                      </m:sup>
                    </m:sSup>
                  </m:oMath>
                </a14:m>
                <a:endParaRPr lang="en-US" b="0" i="1" dirty="0">
                  <a:latin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FD950425-62DC-E12D-3C8F-EEB1658A4918}"/>
                  </a:ext>
                </a:extLst>
              </p:cNvPr>
              <p:cNvSpPr>
                <a:spLocks noGrp="1" noRot="1" noChangeAspect="1" noMove="1" noResize="1" noEditPoints="1" noAdjustHandles="1" noChangeArrowheads="1" noChangeShapeType="1" noTextEdit="1"/>
              </p:cNvSpPr>
              <p:nvPr>
                <p:ph idx="1"/>
              </p:nvPr>
            </p:nvSpPr>
            <p:spPr>
              <a:xfrm>
                <a:off x="548675" y="344039"/>
                <a:ext cx="11188623" cy="6266623"/>
              </a:xfrm>
              <a:blipFill>
                <a:blip r:embed="rId2"/>
                <a:stretch>
                  <a:fillRect l="-545" r="-2234"/>
                </a:stretch>
              </a:blipFill>
            </p:spPr>
            <p:txBody>
              <a:bodyPr/>
              <a:lstStyle/>
              <a:p>
                <a:r>
                  <a:rPr lang="en-IN">
                    <a:noFill/>
                  </a:rPr>
                  <a:t> </a:t>
                </a:r>
              </a:p>
            </p:txBody>
          </p:sp>
        </mc:Fallback>
      </mc:AlternateContent>
    </p:spTree>
    <p:extLst>
      <p:ext uri="{BB962C8B-B14F-4D97-AF65-F5344CB8AC3E}">
        <p14:creationId xmlns:p14="http://schemas.microsoft.com/office/powerpoint/2010/main" val="2371819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4ED75A-05C2-C641-3DA5-7D7842A0CD8F}"/>
                  </a:ext>
                </a:extLst>
              </p:cNvPr>
              <p:cNvSpPr>
                <a:spLocks noGrp="1"/>
              </p:cNvSpPr>
              <p:nvPr>
                <p:ph idx="1"/>
              </p:nvPr>
            </p:nvSpPr>
            <p:spPr>
              <a:xfrm>
                <a:off x="528711" y="306314"/>
                <a:ext cx="10515600" cy="6164824"/>
              </a:xfrm>
            </p:spPr>
            <p:txBody>
              <a:bodyPr/>
              <a:lstStyle/>
              <a:p>
                <a:pPr>
                  <a:buFont typeface="Wingdings" panose="05000000000000000000" pitchFamily="2" charset="2"/>
                  <a:buChar char="v"/>
                </a:pPr>
                <a:endParaRPr lang="en-US" b="0" i="1" dirty="0">
                  <a:latin typeface="Cambria Math" panose="02040503050406030204" pitchFamily="18" charset="0"/>
                </a:endParaRPr>
              </a:p>
              <a:p>
                <a:pPr>
                  <a:buFont typeface="Wingdings" panose="05000000000000000000" pitchFamily="2" charset="2"/>
                  <a:buChar char="v"/>
                </a:pPr>
                <a14:m>
                  <m:oMath xmlns:m="http://schemas.openxmlformats.org/officeDocument/2006/math">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r>
                          <a:rPr lang="en-US" b="0" i="1" smtClean="0">
                            <a:latin typeface="Cambria Math" panose="02040503050406030204" pitchFamily="18" charset="0"/>
                          </a:rPr>
                          <m:t>1</m:t>
                        </m:r>
                      </m:num>
                      <m:den>
                        <m:r>
                          <a:rPr lang="en-US" b="0" i="1" smtClean="0">
                            <a:latin typeface="Cambria Math" panose="02040503050406030204" pitchFamily="18" charset="0"/>
                          </a:rPr>
                          <m:t>𝑃𝑜</m:t>
                        </m:r>
                      </m:den>
                    </m:f>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f>
                          <m:fPr>
                            <m:ctrlPr>
                              <a:rPr lang="en-US" i="1">
                                <a:latin typeface="Cambria Math" panose="02040503050406030204" pitchFamily="18" charset="0"/>
                              </a:rPr>
                            </m:ctrlPr>
                          </m:fPr>
                          <m:num>
                            <m:r>
                              <a:rPr lang="en-US" i="1">
                                <a:latin typeface="Cambria Math" panose="02040503050406030204" pitchFamily="18" charset="0"/>
                              </a:rPr>
                              <m:t>𝑔</m:t>
                            </m:r>
                          </m:num>
                          <m:den>
                            <m:r>
                              <a:rPr lang="en-US" i="1">
                                <a:latin typeface="Cambria Math" panose="02040503050406030204" pitchFamily="18" charset="0"/>
                              </a:rPr>
                              <m:t>𝑅𝑇</m:t>
                            </m:r>
                          </m:den>
                        </m:f>
                        <m:r>
                          <a:rPr lang="en-US" i="1">
                            <a:latin typeface="Cambria Math" panose="02040503050406030204" pitchFamily="18" charset="0"/>
                          </a:rPr>
                          <m:t> </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0</m:t>
                                </m:r>
                              </m:sub>
                            </m:sSub>
                          </m:e>
                        </m:d>
                      </m:sup>
                    </m:sSup>
                  </m:oMath>
                </a14:m>
                <a:endParaRPr lang="en-US" i="1" dirty="0">
                  <a:latin typeface="Cambria Math" panose="02040503050406030204" pitchFamily="18" charset="0"/>
                </a:endParaRPr>
              </a:p>
              <a:p>
                <a:pPr>
                  <a:buFont typeface="Wingdings" panose="05000000000000000000" pitchFamily="2" charset="2"/>
                  <a:buChar char="v"/>
                </a:pP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𝑃</m:t>
                        </m:r>
                      </m:e>
                      <m:sub>
                        <m:r>
                          <a:rPr lang="en-US" b="0" i="1" dirty="0" smtClean="0">
                            <a:latin typeface="Cambria Math" panose="02040503050406030204" pitchFamily="18" charset="0"/>
                          </a:rPr>
                          <m:t>1</m:t>
                        </m:r>
                      </m:sub>
                    </m:sSub>
                    <m:r>
                      <a:rPr lang="en-US" i="1" dirty="0" smtClean="0">
                        <a:latin typeface="Cambria Math" panose="02040503050406030204" pitchFamily="18" charset="0"/>
                      </a:rPr>
                      <m:t> = </m:t>
                    </m:r>
                    <m:sSub>
                      <m:sSubPr>
                        <m:ctrlPr>
                          <a:rPr lang="en-US" i="1" dirty="0" smtClean="0">
                            <a:latin typeface="Cambria Math" panose="02040503050406030204" pitchFamily="18" charset="0"/>
                          </a:rPr>
                        </m:ctrlPr>
                      </m:sSubPr>
                      <m:e>
                        <m:r>
                          <a:rPr lang="en-US" i="1" dirty="0">
                            <a:latin typeface="Cambria Math" panose="02040503050406030204" pitchFamily="18" charset="0"/>
                          </a:rPr>
                          <m:t>𝑃</m:t>
                        </m:r>
                      </m:e>
                      <m:sub>
                        <m:r>
                          <a:rPr lang="en-US" b="0" i="1" dirty="0" smtClean="0">
                            <a:latin typeface="Cambria Math" panose="02040503050406030204" pitchFamily="18" charset="0"/>
                          </a:rPr>
                          <m:t>0</m:t>
                        </m:r>
                      </m:sub>
                    </m:sSub>
                    <m:r>
                      <a:rPr lang="en-US" i="1" dirty="0" smtClean="0">
                        <a:latin typeface="Cambria Math" panose="02040503050406030204" pitchFamily="18" charset="0"/>
                      </a:rPr>
                      <m:t> </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𝑒</m:t>
                        </m:r>
                      </m:e>
                      <m:sup>
                        <m:r>
                          <a:rPr lang="en-US" i="1" dirty="0">
                            <a:latin typeface="Cambria Math" panose="02040503050406030204" pitchFamily="18" charset="0"/>
                          </a:rPr>
                          <m:t>[ −</m:t>
                        </m:r>
                        <m:f>
                          <m:fPr>
                            <m:ctrlPr>
                              <a:rPr lang="en-US" i="1" dirty="0">
                                <a:latin typeface="Cambria Math" panose="02040503050406030204" pitchFamily="18" charset="0"/>
                              </a:rPr>
                            </m:ctrlPr>
                          </m:fPr>
                          <m:num>
                            <m:r>
                              <a:rPr lang="en-US" i="1" dirty="0">
                                <a:latin typeface="Cambria Math" panose="02040503050406030204" pitchFamily="18" charset="0"/>
                              </a:rPr>
                              <m:t>𝑔</m:t>
                            </m:r>
                          </m:num>
                          <m:den>
                            <m:r>
                              <a:rPr lang="en-US" i="1" dirty="0">
                                <a:latin typeface="Cambria Math" panose="02040503050406030204" pitchFamily="18" charset="0"/>
                              </a:rPr>
                              <m:t>𝑅𝑇</m:t>
                            </m:r>
                          </m:den>
                        </m:f>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𝑍</m:t>
                            </m:r>
                          </m:e>
                          <m:sub>
                            <m:r>
                              <a:rPr lang="en-US" i="1" dirty="0">
                                <a:latin typeface="Cambria Math" panose="02040503050406030204" pitchFamily="18" charset="0"/>
                              </a:rPr>
                              <m:t>1</m:t>
                            </m:r>
                          </m:sub>
                        </m:sSub>
                        <m:r>
                          <a:rPr lang="en-US" i="1" dirty="0">
                            <a:latin typeface="Cambria Math" panose="02040503050406030204" pitchFamily="18" charset="0"/>
                          </a:rPr>
                          <m:t> – </m:t>
                        </m:r>
                        <m:sSub>
                          <m:sSubPr>
                            <m:ctrlPr>
                              <a:rPr lang="en-US" i="1" dirty="0">
                                <a:latin typeface="Cambria Math" panose="02040503050406030204" pitchFamily="18" charset="0"/>
                              </a:rPr>
                            </m:ctrlPr>
                          </m:sSubPr>
                          <m:e>
                            <m:r>
                              <a:rPr lang="en-US" i="1" dirty="0">
                                <a:latin typeface="Cambria Math" panose="02040503050406030204" pitchFamily="18" charset="0"/>
                              </a:rPr>
                              <m:t>𝑍</m:t>
                            </m:r>
                          </m:e>
                          <m:sub>
                            <m:r>
                              <a:rPr lang="en-US" i="1" dirty="0">
                                <a:latin typeface="Cambria Math" panose="02040503050406030204" pitchFamily="18" charset="0"/>
                              </a:rPr>
                              <m:t>0</m:t>
                            </m:r>
                          </m:sub>
                        </m:sSub>
                        <m:r>
                          <a:rPr lang="en-US" i="1" dirty="0">
                            <a:latin typeface="Cambria Math" panose="02040503050406030204" pitchFamily="18" charset="0"/>
                          </a:rPr>
                          <m:t>)] </m:t>
                        </m:r>
                        <m:r>
                          <m:rPr>
                            <m:nor/>
                          </m:rPr>
                          <a:rPr lang="en-US" dirty="0"/>
                          <m:t> </m:t>
                        </m:r>
                      </m:sup>
                    </m:sSup>
                  </m:oMath>
                </a14:m>
                <a:endParaRPr lang="en-US" dirty="0"/>
              </a:p>
              <a:p>
                <a:pPr>
                  <a:buFont typeface="Wingdings" panose="05000000000000000000" pitchFamily="2" charset="2"/>
                  <a:buChar char="v"/>
                </a:pPr>
                <a:endParaRPr lang="en-US" dirty="0"/>
              </a:p>
              <a:p>
                <a:pPr marL="0" indent="0">
                  <a:buNone/>
                </a:pPr>
                <a:r>
                  <a:rPr lang="en-US" dirty="0"/>
                  <a:t>At sea level, </a:t>
                </a:r>
              </a:p>
              <a:p>
                <a:pPr marL="0" indent="0">
                  <a:buNone/>
                </a:pP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    </m:t>
                        </m:r>
                        <m:r>
                          <a:rPr lang="en-US" i="1" dirty="0">
                            <a:latin typeface="Cambria Math" panose="02040503050406030204" pitchFamily="18" charset="0"/>
                          </a:rPr>
                          <m:t>𝑍</m:t>
                        </m:r>
                      </m:e>
                      <m:sub>
                        <m:r>
                          <a:rPr lang="en-US" i="1" dirty="0">
                            <a:latin typeface="Cambria Math" panose="02040503050406030204" pitchFamily="18" charset="0"/>
                          </a:rPr>
                          <m:t>0</m:t>
                        </m:r>
                      </m:sub>
                    </m:sSub>
                    <m:r>
                      <a:rPr lang="en-US" i="1" dirty="0">
                        <a:latin typeface="Cambria Math" panose="02040503050406030204" pitchFamily="18" charset="0"/>
                      </a:rPr>
                      <m:t> </m:t>
                    </m:r>
                  </m:oMath>
                </a14:m>
                <a:r>
                  <a:rPr lang="en-US" dirty="0"/>
                  <a:t>= 0. Thus, P</a:t>
                </a:r>
                <a:r>
                  <a:rPr lang="en-US" baseline="-25000" dirty="0"/>
                  <a:t>1</a:t>
                </a:r>
                <a:r>
                  <a:rPr lang="en-US" dirty="0"/>
                  <a:t> =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𝑃</m:t>
                        </m:r>
                      </m:e>
                      <m:sub>
                        <m:r>
                          <a:rPr lang="en-US" i="1" dirty="0">
                            <a:latin typeface="Cambria Math" panose="02040503050406030204" pitchFamily="18" charset="0"/>
                          </a:rPr>
                          <m:t>0</m:t>
                        </m:r>
                      </m:sub>
                    </m:sSub>
                    <m:r>
                      <a:rPr lang="en-US" i="1" dirty="0">
                        <a:latin typeface="Cambria Math" panose="02040503050406030204" pitchFamily="18" charset="0"/>
                      </a:rPr>
                      <m:t> </m:t>
                    </m:r>
                    <m:sSup>
                      <m:sSupPr>
                        <m:ctrlPr>
                          <a:rPr lang="en-US" i="1" dirty="0">
                            <a:latin typeface="Cambria Math" panose="02040503050406030204" pitchFamily="18" charset="0"/>
                          </a:rPr>
                        </m:ctrlPr>
                      </m:sSupPr>
                      <m:e>
                        <m:r>
                          <a:rPr lang="en-US" i="1" dirty="0">
                            <a:latin typeface="Cambria Math" panose="02040503050406030204" pitchFamily="18" charset="0"/>
                          </a:rPr>
                          <m:t>𝑒</m:t>
                        </m:r>
                      </m:e>
                      <m:sup>
                        <m:r>
                          <a:rPr lang="en-US" i="1" dirty="0">
                            <a:latin typeface="Cambria Math" panose="02040503050406030204" pitchFamily="18" charset="0"/>
                          </a:rPr>
                          <m:t>[ −</m:t>
                        </m:r>
                        <m:f>
                          <m:fPr>
                            <m:ctrlPr>
                              <a:rPr lang="en-US" i="1" dirty="0">
                                <a:latin typeface="Cambria Math" panose="02040503050406030204" pitchFamily="18" charset="0"/>
                              </a:rPr>
                            </m:ctrlPr>
                          </m:fPr>
                          <m:num>
                            <m:r>
                              <a:rPr lang="en-US" i="1" dirty="0">
                                <a:latin typeface="Cambria Math" panose="02040503050406030204" pitchFamily="18" charset="0"/>
                              </a:rPr>
                              <m:t>𝑔</m:t>
                            </m:r>
                          </m:num>
                          <m:den>
                            <m:r>
                              <a:rPr lang="en-US" i="1" dirty="0">
                                <a:latin typeface="Cambria Math" panose="02040503050406030204" pitchFamily="18" charset="0"/>
                              </a:rPr>
                              <m:t>𝑅𝑇</m:t>
                            </m:r>
                          </m:den>
                        </m:f>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𝑍</m:t>
                            </m:r>
                          </m:e>
                          <m:sub>
                            <m:r>
                              <a:rPr lang="en-US" i="1" dirty="0">
                                <a:latin typeface="Cambria Math" panose="02040503050406030204" pitchFamily="18" charset="0"/>
                              </a:rPr>
                              <m:t>1</m:t>
                            </m:r>
                          </m:sub>
                        </m:sSub>
                        <m:r>
                          <a:rPr lang="en-US" i="1" dirty="0">
                            <a:latin typeface="Cambria Math" panose="02040503050406030204" pitchFamily="18" charset="0"/>
                          </a:rPr>
                          <m:t>] </m:t>
                        </m:r>
                        <m:r>
                          <m:rPr>
                            <m:nor/>
                          </m:rPr>
                          <a:rPr lang="en-US" dirty="0"/>
                          <m:t> </m:t>
                        </m:r>
                      </m:sup>
                    </m:sSup>
                  </m:oMath>
                </a14:m>
                <a:r>
                  <a:rPr lang="en-US" dirty="0"/>
                  <a:t>                              - (4)</a:t>
                </a:r>
              </a:p>
              <a:p>
                <a:pPr>
                  <a:buFont typeface="Wingdings" panose="05000000000000000000" pitchFamily="2" charset="2"/>
                  <a:buChar char="v"/>
                </a:pPr>
                <a:endParaRPr lang="en-US" dirty="0"/>
              </a:p>
              <a:p>
                <a:pPr marL="0" indent="0">
                  <a:buNone/>
                </a:pPr>
                <a:r>
                  <a:rPr lang="en-US" dirty="0"/>
                  <a:t> Equation (4) is the </a:t>
                </a:r>
                <a:r>
                  <a:rPr lang="en-US" b="1" i="1" dirty="0"/>
                  <a:t>Hypsometric equation</a:t>
                </a:r>
                <a:r>
                  <a:rPr lang="en-US" dirty="0"/>
                  <a:t>, which gives the pressure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𝑃</m:t>
                        </m:r>
                      </m:e>
                      <m:sub>
                        <m:r>
                          <a:rPr lang="en-US" b="0" i="1" dirty="0" smtClean="0">
                            <a:latin typeface="Cambria Math" panose="02040503050406030204" pitchFamily="18" charset="0"/>
                          </a:rPr>
                          <m:t>1</m:t>
                        </m:r>
                      </m:sub>
                    </m:sSub>
                  </m:oMath>
                </a14:m>
                <a:r>
                  <a:rPr lang="en-US" dirty="0"/>
                  <a:t> of the atmosphere at a particular height Z</a:t>
                </a:r>
                <a:r>
                  <a:rPr lang="en-US" baseline="-25000" dirty="0"/>
                  <a:t>1</a:t>
                </a:r>
                <a:r>
                  <a:rPr lang="en-US" dirty="0"/>
                  <a:t>, </a:t>
                </a:r>
              </a:p>
              <a:p>
                <a:pPr marL="0" indent="0">
                  <a:buNone/>
                </a:pPr>
                <a:r>
                  <a:rPr lang="en-US" dirty="0"/>
                  <a:t>  Where P</a:t>
                </a:r>
                <a:r>
                  <a:rPr lang="en-US" baseline="-25000" dirty="0"/>
                  <a:t>0</a:t>
                </a:r>
                <a:r>
                  <a:rPr lang="en-US" dirty="0"/>
                  <a:t> is the pressure at the sea level, </a:t>
                </a:r>
              </a:p>
              <a:p>
                <a:pPr marL="0" indent="0">
                  <a:buNone/>
                </a:pPr>
                <a:r>
                  <a:rPr lang="en-US" dirty="0"/>
                  <a:t>  g is acceleration due to gravity. </a:t>
                </a:r>
              </a:p>
              <a:p>
                <a:pPr marL="0" indent="0">
                  <a:buNone/>
                </a:pPr>
                <a:r>
                  <a:rPr lang="en-US" dirty="0"/>
                  <a:t>  R is the molar gas constant and </a:t>
                </a:r>
              </a:p>
              <a:p>
                <a:pPr marL="0" indent="0">
                  <a:buNone/>
                </a:pPr>
                <a:r>
                  <a:rPr lang="en-US" dirty="0"/>
                  <a:t>  T is the temperature at the surface.</a:t>
                </a:r>
                <a:endParaRPr lang="en-IN" dirty="0"/>
              </a:p>
            </p:txBody>
          </p:sp>
        </mc:Choice>
        <mc:Fallback xmlns="">
          <p:sp>
            <p:nvSpPr>
              <p:cNvPr id="3" name="Content Placeholder 2">
                <a:extLst>
                  <a:ext uri="{FF2B5EF4-FFF2-40B4-BE49-F238E27FC236}">
                    <a16:creationId xmlns:a16="http://schemas.microsoft.com/office/drawing/2014/main" id="{694ED75A-05C2-C641-3DA5-7D7842A0CD8F}"/>
                  </a:ext>
                </a:extLst>
              </p:cNvPr>
              <p:cNvSpPr>
                <a:spLocks noGrp="1" noRot="1" noChangeAspect="1" noMove="1" noResize="1" noEditPoints="1" noAdjustHandles="1" noChangeArrowheads="1" noChangeShapeType="1" noTextEdit="1"/>
              </p:cNvSpPr>
              <p:nvPr>
                <p:ph idx="1"/>
              </p:nvPr>
            </p:nvSpPr>
            <p:spPr>
              <a:xfrm>
                <a:off x="528711" y="306314"/>
                <a:ext cx="10515600" cy="6164824"/>
              </a:xfrm>
              <a:blipFill>
                <a:blip r:embed="rId2"/>
                <a:stretch>
                  <a:fillRect l="-638"/>
                </a:stretch>
              </a:blipFill>
            </p:spPr>
            <p:txBody>
              <a:bodyPr/>
              <a:lstStyle/>
              <a:p>
                <a:r>
                  <a:rPr lang="en-IN">
                    <a:noFill/>
                  </a:rPr>
                  <a:t> </a:t>
                </a:r>
              </a:p>
            </p:txBody>
          </p:sp>
        </mc:Fallback>
      </mc:AlternateContent>
    </p:spTree>
    <p:extLst>
      <p:ext uri="{BB962C8B-B14F-4D97-AF65-F5344CB8AC3E}">
        <p14:creationId xmlns:p14="http://schemas.microsoft.com/office/powerpoint/2010/main" val="1365427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0FFB3-15B5-0164-973E-435163008B2C}"/>
              </a:ext>
            </a:extLst>
          </p:cNvPr>
          <p:cNvSpPr>
            <a:spLocks noGrp="1"/>
          </p:cNvSpPr>
          <p:nvPr>
            <p:ph type="title"/>
          </p:nvPr>
        </p:nvSpPr>
        <p:spPr/>
        <p:txBody>
          <a:bodyPr/>
          <a:lstStyle/>
          <a:p>
            <a:r>
              <a:rPr lang="en-US" b="1" u="sng" dirty="0"/>
              <a:t>Today’s Discussion</a:t>
            </a:r>
            <a:endParaRPr lang="en-IN" b="1" u="sng" dirty="0"/>
          </a:p>
        </p:txBody>
      </p:sp>
      <p:sp>
        <p:nvSpPr>
          <p:cNvPr id="3" name="Content Placeholder 2">
            <a:extLst>
              <a:ext uri="{FF2B5EF4-FFF2-40B4-BE49-F238E27FC236}">
                <a16:creationId xmlns:a16="http://schemas.microsoft.com/office/drawing/2014/main" id="{99253F1F-29D9-8670-4DF1-1BCD234BCA5A}"/>
              </a:ext>
            </a:extLst>
          </p:cNvPr>
          <p:cNvSpPr>
            <a:spLocks noGrp="1"/>
          </p:cNvSpPr>
          <p:nvPr>
            <p:ph idx="1"/>
          </p:nvPr>
        </p:nvSpPr>
        <p:spPr/>
        <p:txBody>
          <a:bodyPr>
            <a:normAutofit/>
          </a:bodyPr>
          <a:lstStyle/>
          <a:p>
            <a:pPr>
              <a:buFont typeface="Wingdings" panose="05000000000000000000" pitchFamily="2" charset="2"/>
              <a:buChar char="Ø"/>
            </a:pPr>
            <a:r>
              <a:rPr lang="en-US" dirty="0"/>
              <a:t>Introduction</a:t>
            </a:r>
          </a:p>
          <a:p>
            <a:pPr>
              <a:buFont typeface="Wingdings" panose="05000000000000000000" pitchFamily="2" charset="2"/>
              <a:buChar char="Ø"/>
            </a:pPr>
            <a:r>
              <a:rPr lang="en-US" dirty="0"/>
              <a:t>Weather forecast</a:t>
            </a:r>
          </a:p>
          <a:p>
            <a:pPr>
              <a:buFont typeface="Wingdings" panose="05000000000000000000" pitchFamily="2" charset="2"/>
              <a:buChar char="Ø"/>
            </a:pPr>
            <a:r>
              <a:rPr lang="en-US" dirty="0"/>
              <a:t>Why weather forecasting needed</a:t>
            </a:r>
          </a:p>
          <a:p>
            <a:pPr>
              <a:buFont typeface="Wingdings" panose="05000000000000000000" pitchFamily="2" charset="2"/>
              <a:buChar char="Ø"/>
            </a:pPr>
            <a:r>
              <a:rPr lang="en-US" dirty="0"/>
              <a:t>Importance of weather forecasting</a:t>
            </a:r>
          </a:p>
          <a:p>
            <a:pPr>
              <a:buFont typeface="Wingdings" panose="05000000000000000000" pitchFamily="2" charset="2"/>
              <a:buChar char="Ø"/>
            </a:pPr>
            <a:r>
              <a:rPr lang="en-US" dirty="0"/>
              <a:t>Tools used in weather forecasting</a:t>
            </a:r>
          </a:p>
          <a:p>
            <a:pPr>
              <a:buFont typeface="Wingdings" panose="05000000000000000000" pitchFamily="2" charset="2"/>
              <a:buChar char="Ø"/>
            </a:pPr>
            <a:r>
              <a:rPr lang="en-US" dirty="0"/>
              <a:t>Methods of weather forecasting </a:t>
            </a:r>
          </a:p>
          <a:p>
            <a:pPr>
              <a:buFont typeface="Wingdings" panose="05000000000000000000" pitchFamily="2" charset="2"/>
              <a:buChar char="Ø"/>
            </a:pPr>
            <a:r>
              <a:rPr lang="en-US" dirty="0"/>
              <a:t>Conclusion</a:t>
            </a:r>
          </a:p>
          <a:p>
            <a:pPr>
              <a:buFont typeface="Wingdings" panose="05000000000000000000" pitchFamily="2" charset="2"/>
              <a:buChar char="Ø"/>
            </a:pPr>
            <a:r>
              <a:rPr lang="en-US" dirty="0"/>
              <a:t>References </a:t>
            </a:r>
          </a:p>
          <a:p>
            <a:pPr>
              <a:buFont typeface="Wingdings" panose="05000000000000000000" pitchFamily="2" charset="2"/>
              <a:buChar char="Ø"/>
            </a:pPr>
            <a:r>
              <a:rPr lang="en-US" dirty="0"/>
              <a:t>Q &amp; A </a:t>
            </a:r>
          </a:p>
          <a:p>
            <a:endParaRPr lang="en-IN" dirty="0"/>
          </a:p>
        </p:txBody>
      </p:sp>
    </p:spTree>
    <p:extLst>
      <p:ext uri="{BB962C8B-B14F-4D97-AF65-F5344CB8AC3E}">
        <p14:creationId xmlns:p14="http://schemas.microsoft.com/office/powerpoint/2010/main" val="2043149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DA451-68CB-0EE7-D727-8DBF678E848C}"/>
              </a:ext>
            </a:extLst>
          </p:cNvPr>
          <p:cNvSpPr>
            <a:spLocks noGrp="1"/>
          </p:cNvSpPr>
          <p:nvPr>
            <p:ph type="title"/>
          </p:nvPr>
        </p:nvSpPr>
        <p:spPr/>
        <p:txBody>
          <a:bodyPr/>
          <a:lstStyle/>
          <a:p>
            <a:r>
              <a:rPr lang="en-US" b="1" u="sng" dirty="0"/>
              <a:t>STATISTICAL FORECASTING METHOD:</a:t>
            </a:r>
            <a:endParaRPr lang="en-IN" b="1" u="sng" dirty="0"/>
          </a:p>
        </p:txBody>
      </p:sp>
      <p:sp>
        <p:nvSpPr>
          <p:cNvPr id="3" name="Content Placeholder 2">
            <a:extLst>
              <a:ext uri="{FF2B5EF4-FFF2-40B4-BE49-F238E27FC236}">
                <a16:creationId xmlns:a16="http://schemas.microsoft.com/office/drawing/2014/main" id="{1C8CE462-311F-00D5-5596-635D09E4F006}"/>
              </a:ext>
            </a:extLst>
          </p:cNvPr>
          <p:cNvSpPr>
            <a:spLocks noGrp="1"/>
          </p:cNvSpPr>
          <p:nvPr>
            <p:ph idx="1"/>
          </p:nvPr>
        </p:nvSpPr>
        <p:spPr>
          <a:xfrm>
            <a:off x="838200" y="1491175"/>
            <a:ext cx="10515600" cy="5001700"/>
          </a:xfrm>
        </p:spPr>
        <p:txBody>
          <a:bodyPr/>
          <a:lstStyle/>
          <a:p>
            <a:r>
              <a:rPr lang="en-US" dirty="0"/>
              <a:t>This methods involve using historical weather data and mathematical model to predict future weather conditions.</a:t>
            </a:r>
          </a:p>
          <a:p>
            <a:r>
              <a:rPr lang="en-US" dirty="0"/>
              <a:t>In this method correlations and regressions are calculated using weather elements. </a:t>
            </a:r>
          </a:p>
          <a:p>
            <a:r>
              <a:rPr lang="en-US" dirty="0"/>
              <a:t>Records of average temperatures, average rainfall and average snowfall over the years give forecasters an idea of what the weather is "supposed to be like" at a certain time of the year.</a:t>
            </a:r>
          </a:p>
          <a:p>
            <a:r>
              <a:rPr lang="en-US" dirty="0"/>
              <a:t>This method is useful for long range weather forecast. </a:t>
            </a:r>
          </a:p>
          <a:p>
            <a:endParaRPr lang="en-US" dirty="0"/>
          </a:p>
          <a:p>
            <a:pPr>
              <a:buFont typeface="Wingdings" panose="05000000000000000000" pitchFamily="2" charset="2"/>
              <a:buChar char="v"/>
            </a:pPr>
            <a:r>
              <a:rPr lang="en-US" dirty="0"/>
              <a:t>Basically there are two statistical approaches to forecasting </a:t>
            </a:r>
            <a:r>
              <a:rPr lang="en-US" dirty="0" err="1"/>
              <a:t>e.g</a:t>
            </a:r>
            <a:r>
              <a:rPr lang="en-US" dirty="0"/>
              <a:t> </a:t>
            </a:r>
          </a:p>
          <a:p>
            <a:pPr marL="0" indent="0">
              <a:buNone/>
            </a:pPr>
            <a:r>
              <a:rPr lang="en-IN" dirty="0"/>
              <a:t>   1) Data of past records </a:t>
            </a:r>
          </a:p>
          <a:p>
            <a:pPr marL="0" indent="0">
              <a:buNone/>
            </a:pPr>
            <a:r>
              <a:rPr lang="en-IN" dirty="0"/>
              <a:t>   2) Regularity or periodicity approach </a:t>
            </a:r>
          </a:p>
          <a:p>
            <a:pPr marL="0" indent="0">
              <a:buNone/>
            </a:pPr>
            <a:endParaRPr lang="en-IN" dirty="0"/>
          </a:p>
          <a:p>
            <a:pPr marL="0" indent="0">
              <a:buNone/>
            </a:pPr>
            <a:endParaRPr lang="en-IN" dirty="0"/>
          </a:p>
          <a:p>
            <a:pPr marL="0" indent="0">
              <a:buNone/>
            </a:pPr>
            <a:endParaRPr lang="en-IN" dirty="0"/>
          </a:p>
          <a:p>
            <a:pPr marL="0" indent="0">
              <a:buNone/>
            </a:pPr>
            <a:endParaRPr lang="en-US" dirty="0"/>
          </a:p>
        </p:txBody>
      </p:sp>
    </p:spTree>
    <p:extLst>
      <p:ext uri="{BB962C8B-B14F-4D97-AF65-F5344CB8AC3E}">
        <p14:creationId xmlns:p14="http://schemas.microsoft.com/office/powerpoint/2010/main" val="2481090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E1C91D-BB4A-CE71-EE61-A814710D0A4F}"/>
              </a:ext>
            </a:extLst>
          </p:cNvPr>
          <p:cNvSpPr>
            <a:spLocks noGrp="1"/>
          </p:cNvSpPr>
          <p:nvPr>
            <p:ph idx="1"/>
          </p:nvPr>
        </p:nvSpPr>
        <p:spPr>
          <a:xfrm>
            <a:off x="622300" y="659899"/>
            <a:ext cx="10756900" cy="5538201"/>
          </a:xfrm>
        </p:spPr>
        <p:txBody>
          <a:bodyPr>
            <a:normAutofit/>
          </a:bodyPr>
          <a:lstStyle/>
          <a:p>
            <a:pPr>
              <a:buFont typeface="Wingdings" panose="05000000000000000000" pitchFamily="2" charset="2"/>
              <a:buChar char="v"/>
            </a:pPr>
            <a:r>
              <a:rPr lang="en-US" dirty="0"/>
              <a:t>For the first approach i.e. </a:t>
            </a:r>
            <a:r>
              <a:rPr lang="en-US" b="1" i="1" dirty="0"/>
              <a:t>past data approach, </a:t>
            </a:r>
            <a:r>
              <a:rPr lang="en-US" dirty="0"/>
              <a:t>advance statistical methods such as correlation, regression, factor analysis etc. are used to derive average weather condition which may recur in future at least for a season or a year.</a:t>
            </a:r>
          </a:p>
          <a:p>
            <a:endParaRPr lang="en-US" b="1" i="1" dirty="0"/>
          </a:p>
          <a:p>
            <a:endParaRPr lang="en-US" b="1" i="1" dirty="0"/>
          </a:p>
          <a:p>
            <a:pPr>
              <a:buFont typeface="Wingdings" panose="05000000000000000000" pitchFamily="2" charset="2"/>
              <a:buChar char="v"/>
            </a:pPr>
            <a:r>
              <a:rPr lang="en-IN" b="1" i="1" dirty="0">
                <a:solidFill>
                  <a:srgbClr val="FFFF00"/>
                </a:solidFill>
              </a:rPr>
              <a:t>Regularity/periodicity or analogue approach </a:t>
            </a:r>
            <a:r>
              <a:rPr lang="en-IN" dirty="0"/>
              <a:t>includes the consideration and statistical analysis of </a:t>
            </a:r>
          </a:p>
          <a:p>
            <a:pPr marL="0" indent="0">
              <a:buNone/>
            </a:pPr>
            <a:r>
              <a:rPr lang="en-IN" b="1" i="1" dirty="0"/>
              <a:t>  </a:t>
            </a:r>
            <a:r>
              <a:rPr lang="en-IN" i="1" dirty="0"/>
              <a:t>1)Selection of repetitive of common weather events.</a:t>
            </a:r>
          </a:p>
          <a:p>
            <a:pPr marL="0" indent="0">
              <a:buNone/>
            </a:pPr>
            <a:r>
              <a:rPr lang="en-IN" i="1" dirty="0"/>
              <a:t>  2)Identification of recurrence intervals of some extreme weather events.</a:t>
            </a:r>
          </a:p>
          <a:p>
            <a:pPr marL="0" indent="0">
              <a:buNone/>
            </a:pPr>
            <a:r>
              <a:rPr lang="en-IN" i="1" dirty="0"/>
              <a:t>  3)Establishment of continuity of weather events or periodicity of cyclic patterns.</a:t>
            </a:r>
          </a:p>
          <a:p>
            <a:pPr marL="0" indent="0">
              <a:lnSpc>
                <a:spcPct val="100000"/>
              </a:lnSpc>
              <a:buNone/>
            </a:pPr>
            <a:r>
              <a:rPr lang="en-IN" i="1" dirty="0"/>
              <a:t>  4)Identification of analogous weather situation which occurred in the past and at</a:t>
            </a:r>
          </a:p>
          <a:p>
            <a:pPr marL="0" indent="0">
              <a:lnSpc>
                <a:spcPct val="100000"/>
              </a:lnSpc>
              <a:buNone/>
            </a:pPr>
            <a:r>
              <a:rPr lang="en-IN" i="1" dirty="0"/>
              <a:t>    the present and future projection of occurrences of similar situations in future.</a:t>
            </a:r>
          </a:p>
        </p:txBody>
      </p:sp>
    </p:spTree>
    <p:extLst>
      <p:ext uri="{BB962C8B-B14F-4D97-AF65-F5344CB8AC3E}">
        <p14:creationId xmlns:p14="http://schemas.microsoft.com/office/powerpoint/2010/main" val="167775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941F-E19F-933D-DF0D-2229E6683AAC}"/>
              </a:ext>
            </a:extLst>
          </p:cNvPr>
          <p:cNvSpPr>
            <a:spLocks noGrp="1"/>
          </p:cNvSpPr>
          <p:nvPr>
            <p:ph type="title"/>
          </p:nvPr>
        </p:nvSpPr>
        <p:spPr/>
        <p:txBody>
          <a:bodyPr/>
          <a:lstStyle/>
          <a:p>
            <a:r>
              <a:rPr lang="en-US" b="1" u="sng" dirty="0"/>
              <a:t>CONCLUSION:</a:t>
            </a:r>
            <a:endParaRPr lang="en-IN" b="1" u="sng" dirty="0"/>
          </a:p>
        </p:txBody>
      </p:sp>
      <p:sp>
        <p:nvSpPr>
          <p:cNvPr id="3" name="Content Placeholder 2">
            <a:extLst>
              <a:ext uri="{FF2B5EF4-FFF2-40B4-BE49-F238E27FC236}">
                <a16:creationId xmlns:a16="http://schemas.microsoft.com/office/drawing/2014/main" id="{3054CFCD-9825-9700-CA14-20C42A9975C3}"/>
              </a:ext>
            </a:extLst>
          </p:cNvPr>
          <p:cNvSpPr>
            <a:spLocks noGrp="1"/>
          </p:cNvSpPr>
          <p:nvPr>
            <p:ph idx="1"/>
          </p:nvPr>
        </p:nvSpPr>
        <p:spPr>
          <a:xfrm>
            <a:off x="838200" y="1547446"/>
            <a:ext cx="10515600" cy="4945429"/>
          </a:xfrm>
        </p:spPr>
        <p:txBody>
          <a:bodyPr>
            <a:normAutofit/>
          </a:bodyPr>
          <a:lstStyle/>
          <a:p>
            <a:r>
              <a:rPr lang="en-US" dirty="0"/>
              <a:t>Weather forecasting is a complex and challenging science that depends on the efficient interplay of weather observation, data analysis by meteorologists and computers, and rapid communication systems. Meteorologists have achieved a very respectable level of skill for shortrange weather forecasting. Further improvement is expected with denser surface and upper air observational networks, more precise numerical models of the atmosphere, larger and faster computers and more are to be realized. However, continued international cooperation is essential, for the atmosphere is a continuous fluid that knows no political boundaries. So far, the accuracy of long range forecasting has been minimal, but the short range forecasting has been of immense help and advantage to the world at large today</a:t>
            </a:r>
            <a:endParaRPr lang="en-IN" dirty="0"/>
          </a:p>
        </p:txBody>
      </p:sp>
    </p:spTree>
    <p:extLst>
      <p:ext uri="{BB962C8B-B14F-4D97-AF65-F5344CB8AC3E}">
        <p14:creationId xmlns:p14="http://schemas.microsoft.com/office/powerpoint/2010/main" val="3294701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EE255-56D1-B346-8421-88DF1F765BE9}"/>
              </a:ext>
            </a:extLst>
          </p:cNvPr>
          <p:cNvSpPr>
            <a:spLocks noGrp="1"/>
          </p:cNvSpPr>
          <p:nvPr>
            <p:ph type="title"/>
          </p:nvPr>
        </p:nvSpPr>
        <p:spPr/>
        <p:txBody>
          <a:bodyPr/>
          <a:lstStyle/>
          <a:p>
            <a:r>
              <a:rPr lang="en-IN" dirty="0"/>
              <a:t>REFERENCES</a:t>
            </a:r>
          </a:p>
        </p:txBody>
      </p:sp>
      <p:sp>
        <p:nvSpPr>
          <p:cNvPr id="3" name="Content Placeholder 2">
            <a:extLst>
              <a:ext uri="{FF2B5EF4-FFF2-40B4-BE49-F238E27FC236}">
                <a16:creationId xmlns:a16="http://schemas.microsoft.com/office/drawing/2014/main" id="{F5AAA22F-3F7A-5D38-5809-F47E608930A0}"/>
              </a:ext>
            </a:extLst>
          </p:cNvPr>
          <p:cNvSpPr>
            <a:spLocks noGrp="1"/>
          </p:cNvSpPr>
          <p:nvPr>
            <p:ph idx="1"/>
          </p:nvPr>
        </p:nvSpPr>
        <p:spPr/>
        <p:txBody>
          <a:bodyPr/>
          <a:lstStyle/>
          <a:p>
            <a:r>
              <a:rPr lang="en-IN" dirty="0">
                <a:hlinkClick r:id="rId2"/>
              </a:rPr>
              <a:t>http://www.justagriculture.in</a:t>
            </a:r>
            <a:endParaRPr lang="en-IN" dirty="0"/>
          </a:p>
          <a:p>
            <a:r>
              <a:rPr lang="en-US" dirty="0"/>
              <a:t>International Journal of Engineering Research &amp; Technology (IJERT) Vol. 2 Issue 12, December - 2013 IJERT ISSN: 2278-0181</a:t>
            </a:r>
            <a:endParaRPr lang="en-IN" dirty="0"/>
          </a:p>
          <a:p>
            <a:r>
              <a:rPr lang="en-US" dirty="0"/>
              <a:t>Ackerman, S. A. and Knox, J. A. (2003). Meteorology: Understanding the Atmosphere. Brooks/Cole USA, pp 362 – 379</a:t>
            </a:r>
          </a:p>
          <a:p>
            <a:endParaRPr lang="en-IN" dirty="0"/>
          </a:p>
        </p:txBody>
      </p:sp>
    </p:spTree>
    <p:extLst>
      <p:ext uri="{BB962C8B-B14F-4D97-AF65-F5344CB8AC3E}">
        <p14:creationId xmlns:p14="http://schemas.microsoft.com/office/powerpoint/2010/main" val="4159312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B51531-2C03-8CF9-251D-17ED9C05EAD8}"/>
              </a:ext>
            </a:extLst>
          </p:cNvPr>
          <p:cNvSpPr>
            <a:spLocks noGrp="1"/>
          </p:cNvSpPr>
          <p:nvPr>
            <p:ph type="title"/>
          </p:nvPr>
        </p:nvSpPr>
        <p:spPr>
          <a:xfrm>
            <a:off x="2402644" y="2573753"/>
            <a:ext cx="7386711" cy="1325563"/>
          </a:xfrm>
        </p:spPr>
        <p:txBody>
          <a:bodyPr/>
          <a:lstStyle/>
          <a:p>
            <a:r>
              <a:rPr lang="en-US" dirty="0"/>
              <a:t>   </a:t>
            </a:r>
            <a:r>
              <a:rPr lang="en-US" b="1" i="1" dirty="0">
                <a:latin typeface="Algerian" panose="04020705040A02060702" pitchFamily="82" charset="0"/>
              </a:rPr>
              <a:t>THANK YOU EVERYBODY </a:t>
            </a:r>
            <a:endParaRPr lang="en-IN" b="1" i="1" dirty="0">
              <a:latin typeface="Algerian" panose="04020705040A02060702" pitchFamily="82" charset="0"/>
            </a:endParaRPr>
          </a:p>
        </p:txBody>
      </p:sp>
    </p:spTree>
    <p:extLst>
      <p:ext uri="{BB962C8B-B14F-4D97-AF65-F5344CB8AC3E}">
        <p14:creationId xmlns:p14="http://schemas.microsoft.com/office/powerpoint/2010/main" val="3866587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73B89-E6FB-22E5-CD4D-A25FB694DE24}"/>
              </a:ext>
            </a:extLst>
          </p:cNvPr>
          <p:cNvSpPr>
            <a:spLocks noGrp="1"/>
          </p:cNvSpPr>
          <p:nvPr>
            <p:ph type="title"/>
          </p:nvPr>
        </p:nvSpPr>
        <p:spPr/>
        <p:txBody>
          <a:bodyPr/>
          <a:lstStyle/>
          <a:p>
            <a:r>
              <a:rPr lang="en-US" b="1" u="sng" dirty="0"/>
              <a:t>INTRODUCTION: </a:t>
            </a:r>
            <a:endParaRPr lang="en-IN" b="1" u="sng" dirty="0"/>
          </a:p>
        </p:txBody>
      </p:sp>
      <p:sp>
        <p:nvSpPr>
          <p:cNvPr id="3" name="Content Placeholder 2">
            <a:extLst>
              <a:ext uri="{FF2B5EF4-FFF2-40B4-BE49-F238E27FC236}">
                <a16:creationId xmlns:a16="http://schemas.microsoft.com/office/drawing/2014/main" id="{137C5EE5-CC11-5843-A899-A7D1073399A7}"/>
              </a:ext>
            </a:extLst>
          </p:cNvPr>
          <p:cNvSpPr>
            <a:spLocks noGrp="1"/>
          </p:cNvSpPr>
          <p:nvPr>
            <p:ph idx="1"/>
          </p:nvPr>
        </p:nvSpPr>
        <p:spPr/>
        <p:txBody>
          <a:bodyPr/>
          <a:lstStyle/>
          <a:p>
            <a:pPr>
              <a:buFont typeface="Wingdings" panose="05000000000000000000" pitchFamily="2" charset="2"/>
              <a:buChar char="v"/>
            </a:pPr>
            <a:r>
              <a:rPr lang="en-US" dirty="0"/>
              <a:t>What is weather </a:t>
            </a:r>
            <a:r>
              <a:rPr lang="en-IN" dirty="0"/>
              <a:t>?</a:t>
            </a:r>
          </a:p>
          <a:p>
            <a:pPr marL="0" indent="0">
              <a:buNone/>
            </a:pPr>
            <a:r>
              <a:rPr lang="en-US" dirty="0"/>
              <a:t> Weather is the state of the atmosphere</a:t>
            </a:r>
          </a:p>
          <a:p>
            <a:pPr marL="0" indent="0">
              <a:buNone/>
            </a:pPr>
            <a:r>
              <a:rPr lang="en-US" dirty="0"/>
              <a:t> describing for example the degree to which </a:t>
            </a:r>
          </a:p>
          <a:p>
            <a:pPr marL="0" indent="0">
              <a:buNone/>
            </a:pPr>
            <a:r>
              <a:rPr lang="en-US" dirty="0"/>
              <a:t> it is hot or cold, wet or dry,    </a:t>
            </a:r>
          </a:p>
          <a:p>
            <a:pPr marL="0" indent="0">
              <a:buNone/>
            </a:pPr>
            <a:r>
              <a:rPr lang="en-US" dirty="0"/>
              <a:t> calm or stormy, clear or cloudy.</a:t>
            </a:r>
          </a:p>
          <a:p>
            <a:endParaRPr lang="en-US" dirty="0"/>
          </a:p>
        </p:txBody>
      </p:sp>
      <p:pic>
        <p:nvPicPr>
          <p:cNvPr id="5" name="Picture 4">
            <a:extLst>
              <a:ext uri="{FF2B5EF4-FFF2-40B4-BE49-F238E27FC236}">
                <a16:creationId xmlns:a16="http://schemas.microsoft.com/office/drawing/2014/main" id="{7EC28B2A-B011-2844-6F32-7482EA308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9452" y="2052918"/>
            <a:ext cx="4175950" cy="2781743"/>
          </a:xfrm>
          <a:prstGeom prst="rect">
            <a:avLst/>
          </a:prstGeom>
        </p:spPr>
      </p:pic>
    </p:spTree>
    <p:extLst>
      <p:ext uri="{BB962C8B-B14F-4D97-AF65-F5344CB8AC3E}">
        <p14:creationId xmlns:p14="http://schemas.microsoft.com/office/powerpoint/2010/main" val="1194758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717F-9BC7-A3A1-6411-5A3C2ED6103B}"/>
              </a:ext>
            </a:extLst>
          </p:cNvPr>
          <p:cNvSpPr>
            <a:spLocks noGrp="1"/>
          </p:cNvSpPr>
          <p:nvPr>
            <p:ph type="title"/>
          </p:nvPr>
        </p:nvSpPr>
        <p:spPr/>
        <p:txBody>
          <a:bodyPr/>
          <a:lstStyle/>
          <a:p>
            <a:r>
              <a:rPr lang="en-US" b="1" u="sng" dirty="0"/>
              <a:t>Weather forecast:</a:t>
            </a:r>
            <a:endParaRPr lang="en-IN" b="1" u="sng" dirty="0"/>
          </a:p>
        </p:txBody>
      </p:sp>
      <p:sp>
        <p:nvSpPr>
          <p:cNvPr id="3" name="Content Placeholder 2">
            <a:extLst>
              <a:ext uri="{FF2B5EF4-FFF2-40B4-BE49-F238E27FC236}">
                <a16:creationId xmlns:a16="http://schemas.microsoft.com/office/drawing/2014/main" id="{9AEF57EB-68F0-406D-65BC-577EC0A3CE4C}"/>
              </a:ext>
            </a:extLst>
          </p:cNvPr>
          <p:cNvSpPr>
            <a:spLocks noGrp="1"/>
          </p:cNvSpPr>
          <p:nvPr>
            <p:ph idx="1"/>
          </p:nvPr>
        </p:nvSpPr>
        <p:spPr/>
        <p:txBody>
          <a:bodyPr>
            <a:normAutofit lnSpcReduction="10000"/>
          </a:bodyPr>
          <a:lstStyle/>
          <a:p>
            <a:pPr marL="0" indent="0">
              <a:buNone/>
            </a:pPr>
            <a:r>
              <a:rPr lang="en-US" dirty="0"/>
              <a:t>Weather forecasting is the application which </a:t>
            </a:r>
          </a:p>
          <a:p>
            <a:pPr marL="0" indent="0">
              <a:buNone/>
            </a:pPr>
            <a:r>
              <a:rPr lang="en-US" dirty="0"/>
              <a:t>combines  science and technology to predict </a:t>
            </a:r>
          </a:p>
          <a:p>
            <a:pPr marL="0" indent="0">
              <a:buNone/>
            </a:pPr>
            <a:r>
              <a:rPr lang="en-US" dirty="0"/>
              <a:t>the state of atmosphere for future time at a</a:t>
            </a:r>
          </a:p>
          <a:p>
            <a:pPr marL="0" indent="0">
              <a:buNone/>
            </a:pPr>
            <a:r>
              <a:rPr lang="en-US" dirty="0"/>
              <a:t> given location. It typically includes information </a:t>
            </a:r>
          </a:p>
          <a:p>
            <a:pPr marL="0" indent="0">
              <a:buNone/>
            </a:pPr>
            <a:r>
              <a:rPr lang="en-US" dirty="0"/>
              <a:t>about temperature, humidity, precipitation, </a:t>
            </a:r>
          </a:p>
          <a:p>
            <a:pPr marL="0" indent="0">
              <a:buNone/>
            </a:pPr>
            <a:r>
              <a:rPr lang="en-US" dirty="0"/>
              <a:t>wind speed and direction, cloud cover , and</a:t>
            </a:r>
          </a:p>
          <a:p>
            <a:pPr marL="0" indent="0">
              <a:buNone/>
            </a:pPr>
            <a:r>
              <a:rPr lang="en-US" dirty="0"/>
              <a:t> atmospheric pressure.</a:t>
            </a:r>
          </a:p>
          <a:p>
            <a:pPr marL="0" indent="0">
              <a:buNone/>
            </a:pPr>
            <a:endParaRPr lang="en-US" dirty="0"/>
          </a:p>
          <a:p>
            <a:pPr marL="0" indent="0">
              <a:buNone/>
            </a:pPr>
            <a:r>
              <a:rPr lang="en-US" dirty="0"/>
              <a:t>Weather forecasting entails predicting how the </a:t>
            </a:r>
          </a:p>
          <a:p>
            <a:pPr marL="0" indent="0">
              <a:buNone/>
            </a:pPr>
            <a:r>
              <a:rPr lang="en-US" dirty="0"/>
              <a:t>present state of the atmosphere will change.  </a:t>
            </a:r>
            <a:endParaRPr lang="en-IN" dirty="0"/>
          </a:p>
        </p:txBody>
      </p:sp>
      <p:pic>
        <p:nvPicPr>
          <p:cNvPr id="5" name="Picture 4">
            <a:extLst>
              <a:ext uri="{FF2B5EF4-FFF2-40B4-BE49-F238E27FC236}">
                <a16:creationId xmlns:a16="http://schemas.microsoft.com/office/drawing/2014/main" id="{F48681F9-6987-7B92-F037-9C206DA09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859" y="609601"/>
            <a:ext cx="3955548" cy="5521376"/>
          </a:xfrm>
          <a:prstGeom prst="rect">
            <a:avLst/>
          </a:prstGeom>
        </p:spPr>
      </p:pic>
    </p:spTree>
    <p:extLst>
      <p:ext uri="{BB962C8B-B14F-4D97-AF65-F5344CB8AC3E}">
        <p14:creationId xmlns:p14="http://schemas.microsoft.com/office/powerpoint/2010/main" val="865478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B22E5-C6CC-3D1C-1DF7-71F7BF988A10}"/>
              </a:ext>
            </a:extLst>
          </p:cNvPr>
          <p:cNvSpPr>
            <a:spLocks noGrp="1"/>
          </p:cNvSpPr>
          <p:nvPr>
            <p:ph type="title"/>
          </p:nvPr>
        </p:nvSpPr>
        <p:spPr>
          <a:xfrm>
            <a:off x="524657" y="452718"/>
            <a:ext cx="9526178" cy="851426"/>
          </a:xfrm>
        </p:spPr>
        <p:txBody>
          <a:bodyPr/>
          <a:lstStyle/>
          <a:p>
            <a:r>
              <a:rPr lang="en-US" sz="4000" dirty="0"/>
              <a:t>Importance of weather forecasting:</a:t>
            </a:r>
            <a:endParaRPr lang="en-IN" sz="4000" dirty="0"/>
          </a:p>
        </p:txBody>
      </p:sp>
      <p:sp>
        <p:nvSpPr>
          <p:cNvPr id="4" name="Content Placeholder 3">
            <a:extLst>
              <a:ext uri="{FF2B5EF4-FFF2-40B4-BE49-F238E27FC236}">
                <a16:creationId xmlns:a16="http://schemas.microsoft.com/office/drawing/2014/main" id="{5807EC17-3236-682D-858E-62417F3081D1}"/>
              </a:ext>
            </a:extLst>
          </p:cNvPr>
          <p:cNvSpPr>
            <a:spLocks noGrp="1"/>
          </p:cNvSpPr>
          <p:nvPr>
            <p:ph idx="1"/>
          </p:nvPr>
        </p:nvSpPr>
        <p:spPr>
          <a:xfrm>
            <a:off x="524656" y="1473428"/>
            <a:ext cx="11152681" cy="5092264"/>
          </a:xfrm>
        </p:spPr>
        <p:txBody>
          <a:bodyPr>
            <a:normAutofit/>
          </a:bodyPr>
          <a:lstStyle/>
          <a:p>
            <a:pPr marL="0" indent="0">
              <a:buNone/>
            </a:pPr>
            <a:r>
              <a:rPr lang="en-US" dirty="0"/>
              <a:t>Weather forecasting is used in many situation. few examples are discussed below</a:t>
            </a:r>
          </a:p>
          <a:p>
            <a:r>
              <a:rPr lang="en-US" b="1" u="sng" dirty="0"/>
              <a:t>Agriculture :</a:t>
            </a:r>
            <a:endParaRPr lang="en-US" dirty="0"/>
          </a:p>
          <a:p>
            <a:pPr marL="0" indent="0">
              <a:buNone/>
            </a:pPr>
            <a:endParaRPr lang="en-US" dirty="0"/>
          </a:p>
          <a:p>
            <a:pPr marL="0" indent="0">
              <a:buNone/>
            </a:pPr>
            <a:endParaRPr lang="en-US" dirty="0"/>
          </a:p>
          <a:p>
            <a:pPr marL="0" indent="0">
              <a:buNone/>
            </a:pPr>
            <a:endParaRPr lang="en-US" dirty="0"/>
          </a:p>
          <a:p>
            <a:pPr>
              <a:buFont typeface="Wingdings" panose="05000000000000000000" pitchFamily="2" charset="2"/>
              <a:buChar char="Ø"/>
            </a:pPr>
            <a:r>
              <a:rPr lang="en-IN" b="1" u="sng" dirty="0"/>
              <a:t>Transportation :</a:t>
            </a:r>
          </a:p>
          <a:p>
            <a:pPr>
              <a:buFont typeface="Wingdings" panose="05000000000000000000" pitchFamily="2" charset="2"/>
              <a:buChar char="Ø"/>
            </a:pPr>
            <a:endParaRPr lang="en-IN" b="1" u="sng" dirty="0"/>
          </a:p>
          <a:p>
            <a:pPr>
              <a:buFont typeface="Wingdings" panose="05000000000000000000" pitchFamily="2" charset="2"/>
              <a:buChar char="Ø"/>
            </a:pPr>
            <a:endParaRPr lang="en-IN" b="1" u="sng" dirty="0"/>
          </a:p>
          <a:p>
            <a:pPr marL="0" indent="0">
              <a:buNone/>
            </a:pPr>
            <a:endParaRPr lang="en-IN" dirty="0"/>
          </a:p>
          <a:p>
            <a:pPr>
              <a:buFont typeface="Wingdings" panose="05000000000000000000" pitchFamily="2" charset="2"/>
              <a:buChar char="Ø"/>
            </a:pPr>
            <a:r>
              <a:rPr lang="en-IN" b="1" u="sng" dirty="0"/>
              <a:t>Construction:</a:t>
            </a:r>
            <a:endParaRPr lang="en-IN" dirty="0"/>
          </a:p>
          <a:p>
            <a:pPr marL="0" indent="0">
              <a:buNone/>
            </a:pPr>
            <a:endParaRPr lang="en-IN" b="1" u="sng" dirty="0"/>
          </a:p>
        </p:txBody>
      </p:sp>
      <p:pic>
        <p:nvPicPr>
          <p:cNvPr id="7" name="Picture 6">
            <a:extLst>
              <a:ext uri="{FF2B5EF4-FFF2-40B4-BE49-F238E27FC236}">
                <a16:creationId xmlns:a16="http://schemas.microsoft.com/office/drawing/2014/main" id="{AD149A9E-B0A8-E3B6-DAC5-24C31E5C272A}"/>
              </a:ext>
            </a:extLst>
          </p:cNvPr>
          <p:cNvPicPr>
            <a:picLocks noChangeAspect="1"/>
          </p:cNvPicPr>
          <p:nvPr/>
        </p:nvPicPr>
        <p:blipFill>
          <a:blip r:embed="rId2"/>
          <a:stretch>
            <a:fillRect/>
          </a:stretch>
        </p:blipFill>
        <p:spPr>
          <a:xfrm>
            <a:off x="4155006" y="1892850"/>
            <a:ext cx="2595563" cy="1536150"/>
          </a:xfrm>
          <a:prstGeom prst="rect">
            <a:avLst/>
          </a:prstGeom>
        </p:spPr>
      </p:pic>
      <p:pic>
        <p:nvPicPr>
          <p:cNvPr id="5" name="Picture 4">
            <a:extLst>
              <a:ext uri="{FF2B5EF4-FFF2-40B4-BE49-F238E27FC236}">
                <a16:creationId xmlns:a16="http://schemas.microsoft.com/office/drawing/2014/main" id="{F221E1C6-AF7F-9492-664C-0B469C28C003}"/>
              </a:ext>
            </a:extLst>
          </p:cNvPr>
          <p:cNvPicPr>
            <a:picLocks noChangeAspect="1"/>
          </p:cNvPicPr>
          <p:nvPr/>
        </p:nvPicPr>
        <p:blipFill>
          <a:blip r:embed="rId3"/>
          <a:stretch>
            <a:fillRect/>
          </a:stretch>
        </p:blipFill>
        <p:spPr>
          <a:xfrm>
            <a:off x="4155006" y="3503838"/>
            <a:ext cx="2413416" cy="1522418"/>
          </a:xfrm>
          <a:prstGeom prst="rect">
            <a:avLst/>
          </a:prstGeom>
        </p:spPr>
      </p:pic>
      <p:pic>
        <p:nvPicPr>
          <p:cNvPr id="8" name="Picture 7">
            <a:extLst>
              <a:ext uri="{FF2B5EF4-FFF2-40B4-BE49-F238E27FC236}">
                <a16:creationId xmlns:a16="http://schemas.microsoft.com/office/drawing/2014/main" id="{0AE0C7D3-6239-D8C7-228A-C7417747BFC8}"/>
              </a:ext>
            </a:extLst>
          </p:cNvPr>
          <p:cNvPicPr>
            <a:picLocks noChangeAspect="1"/>
          </p:cNvPicPr>
          <p:nvPr/>
        </p:nvPicPr>
        <p:blipFill>
          <a:blip r:embed="rId4"/>
          <a:stretch>
            <a:fillRect/>
          </a:stretch>
        </p:blipFill>
        <p:spPr>
          <a:xfrm>
            <a:off x="4063932" y="5101094"/>
            <a:ext cx="2595564" cy="1567969"/>
          </a:xfrm>
          <a:prstGeom prst="rect">
            <a:avLst/>
          </a:prstGeom>
        </p:spPr>
      </p:pic>
    </p:spTree>
    <p:extLst>
      <p:ext uri="{BB962C8B-B14F-4D97-AF65-F5344CB8AC3E}">
        <p14:creationId xmlns:p14="http://schemas.microsoft.com/office/powerpoint/2010/main" val="3484624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EA85EC-AD31-43F0-7E31-636684DEB1F0}"/>
              </a:ext>
            </a:extLst>
          </p:cNvPr>
          <p:cNvSpPr>
            <a:spLocks noGrp="1"/>
          </p:cNvSpPr>
          <p:nvPr>
            <p:ph idx="1"/>
          </p:nvPr>
        </p:nvSpPr>
        <p:spPr>
          <a:xfrm>
            <a:off x="539645" y="299804"/>
            <a:ext cx="10897849" cy="6400800"/>
          </a:xfrm>
        </p:spPr>
        <p:txBody>
          <a:bodyPr/>
          <a:lstStyle/>
          <a:p>
            <a:r>
              <a:rPr lang="en-US" b="1" u="sng" dirty="0"/>
              <a:t>Public health:</a:t>
            </a: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a:buFont typeface="Wingdings" panose="05000000000000000000" pitchFamily="2" charset="2"/>
              <a:buChar char="Ø"/>
            </a:pPr>
            <a:r>
              <a:rPr lang="en-US" b="1" u="sng" dirty="0"/>
              <a:t>Scientific Research :</a:t>
            </a:r>
            <a:r>
              <a:rPr lang="en-US" dirty="0"/>
              <a:t> </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r>
              <a:rPr lang="en-US" b="1" u="sng" dirty="0"/>
              <a:t>Natural resource management: </a:t>
            </a:r>
            <a:endParaRPr lang="en-IN" b="1" u="sng" dirty="0"/>
          </a:p>
          <a:p>
            <a:pPr marL="0" indent="0">
              <a:buNone/>
            </a:pPr>
            <a:endParaRPr lang="en-US" dirty="0"/>
          </a:p>
        </p:txBody>
      </p:sp>
      <p:pic>
        <p:nvPicPr>
          <p:cNvPr id="4" name="Picture 3">
            <a:extLst>
              <a:ext uri="{FF2B5EF4-FFF2-40B4-BE49-F238E27FC236}">
                <a16:creationId xmlns:a16="http://schemas.microsoft.com/office/drawing/2014/main" id="{BC37F71B-A286-DF81-1988-5ED9C35E22B9}"/>
              </a:ext>
            </a:extLst>
          </p:cNvPr>
          <p:cNvPicPr>
            <a:picLocks noChangeAspect="1"/>
          </p:cNvPicPr>
          <p:nvPr/>
        </p:nvPicPr>
        <p:blipFill>
          <a:blip r:embed="rId2"/>
          <a:stretch>
            <a:fillRect/>
          </a:stretch>
        </p:blipFill>
        <p:spPr>
          <a:xfrm>
            <a:off x="5193935" y="299804"/>
            <a:ext cx="2599807" cy="1274163"/>
          </a:xfrm>
          <a:prstGeom prst="rect">
            <a:avLst/>
          </a:prstGeom>
        </p:spPr>
      </p:pic>
      <p:pic>
        <p:nvPicPr>
          <p:cNvPr id="6" name="Picture 5">
            <a:extLst>
              <a:ext uri="{FF2B5EF4-FFF2-40B4-BE49-F238E27FC236}">
                <a16:creationId xmlns:a16="http://schemas.microsoft.com/office/drawing/2014/main" id="{BA03E30C-84DD-EFE0-707C-0C6A1A17119F}"/>
              </a:ext>
            </a:extLst>
          </p:cNvPr>
          <p:cNvPicPr>
            <a:picLocks noChangeAspect="1"/>
          </p:cNvPicPr>
          <p:nvPr/>
        </p:nvPicPr>
        <p:blipFill>
          <a:blip r:embed="rId3"/>
          <a:stretch>
            <a:fillRect/>
          </a:stretch>
        </p:blipFill>
        <p:spPr>
          <a:xfrm>
            <a:off x="5269617" y="2077074"/>
            <a:ext cx="2524125" cy="1714500"/>
          </a:xfrm>
          <a:prstGeom prst="rect">
            <a:avLst/>
          </a:prstGeom>
        </p:spPr>
      </p:pic>
      <p:pic>
        <p:nvPicPr>
          <p:cNvPr id="8" name="Picture 7">
            <a:extLst>
              <a:ext uri="{FF2B5EF4-FFF2-40B4-BE49-F238E27FC236}">
                <a16:creationId xmlns:a16="http://schemas.microsoft.com/office/drawing/2014/main" id="{2573E586-B898-FE11-B24C-CB00D12F19B6}"/>
              </a:ext>
            </a:extLst>
          </p:cNvPr>
          <p:cNvPicPr>
            <a:picLocks noChangeAspect="1"/>
          </p:cNvPicPr>
          <p:nvPr/>
        </p:nvPicPr>
        <p:blipFill>
          <a:blip r:embed="rId4"/>
          <a:stretch>
            <a:fillRect/>
          </a:stretch>
        </p:blipFill>
        <p:spPr>
          <a:xfrm>
            <a:off x="5269617" y="4752740"/>
            <a:ext cx="2667000" cy="1609725"/>
          </a:xfrm>
          <a:prstGeom prst="rect">
            <a:avLst/>
          </a:prstGeom>
        </p:spPr>
      </p:pic>
    </p:spTree>
    <p:extLst>
      <p:ext uri="{BB962C8B-B14F-4D97-AF65-F5344CB8AC3E}">
        <p14:creationId xmlns:p14="http://schemas.microsoft.com/office/powerpoint/2010/main" val="1166621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64A89-B492-64D1-2C64-6B650885CC58}"/>
              </a:ext>
            </a:extLst>
          </p:cNvPr>
          <p:cNvSpPr>
            <a:spLocks noGrp="1"/>
          </p:cNvSpPr>
          <p:nvPr>
            <p:ph type="title"/>
          </p:nvPr>
        </p:nvSpPr>
        <p:spPr>
          <a:xfrm>
            <a:off x="486509" y="168178"/>
            <a:ext cx="9585960" cy="689952"/>
          </a:xfrm>
        </p:spPr>
        <p:txBody>
          <a:bodyPr>
            <a:normAutofit fontScale="90000"/>
          </a:bodyPr>
          <a:lstStyle/>
          <a:p>
            <a:r>
              <a:rPr lang="en-US" b="1" dirty="0"/>
              <a:t>How weather is forecasted:</a:t>
            </a:r>
            <a:endParaRPr lang="en-IN" b="1" dirty="0"/>
          </a:p>
        </p:txBody>
      </p:sp>
      <p:sp>
        <p:nvSpPr>
          <p:cNvPr id="3" name="Content Placeholder 2">
            <a:extLst>
              <a:ext uri="{FF2B5EF4-FFF2-40B4-BE49-F238E27FC236}">
                <a16:creationId xmlns:a16="http://schemas.microsoft.com/office/drawing/2014/main" id="{5D25904D-7486-D815-E2DB-306A37270277}"/>
              </a:ext>
            </a:extLst>
          </p:cNvPr>
          <p:cNvSpPr>
            <a:spLocks noGrp="1"/>
          </p:cNvSpPr>
          <p:nvPr>
            <p:ph idx="1"/>
          </p:nvPr>
        </p:nvSpPr>
        <p:spPr>
          <a:xfrm>
            <a:off x="486508" y="858130"/>
            <a:ext cx="11453288" cy="5831692"/>
          </a:xfrm>
        </p:spPr>
        <p:txBody>
          <a:bodyPr>
            <a:normAutofit/>
          </a:bodyPr>
          <a:lstStyle/>
          <a:p>
            <a:pPr marL="0" indent="0">
              <a:buNone/>
            </a:pPr>
            <a:r>
              <a:rPr lang="en-US" dirty="0"/>
              <a:t>In ancient times, forecasting mostly based on weather pattern observation and guessing current weather condition.</a:t>
            </a:r>
          </a:p>
          <a:p>
            <a:pPr>
              <a:buFont typeface="Wingdings" panose="05000000000000000000" pitchFamily="2" charset="2"/>
              <a:buChar char="ü"/>
            </a:pPr>
            <a:r>
              <a:rPr lang="en-US" b="1" i="1" dirty="0"/>
              <a:t>  </a:t>
            </a:r>
            <a:r>
              <a:rPr lang="en-US" b="1" i="1" dirty="0">
                <a:solidFill>
                  <a:srgbClr val="FFFF00"/>
                </a:solidFill>
              </a:rPr>
              <a:t>The following technique used for weather prediction</a:t>
            </a:r>
            <a:r>
              <a:rPr lang="en-US" i="1" dirty="0">
                <a:solidFill>
                  <a:srgbClr val="FFFF00"/>
                </a:solidFill>
              </a:rPr>
              <a:t>.</a:t>
            </a:r>
          </a:p>
          <a:p>
            <a:pPr>
              <a:buFont typeface="Wingdings" panose="05000000000000000000" pitchFamily="2" charset="2"/>
              <a:buChar char="v"/>
            </a:pPr>
            <a:r>
              <a:rPr lang="en-US" b="1" u="sng" dirty="0">
                <a:solidFill>
                  <a:srgbClr val="FFFF00"/>
                </a:solidFill>
              </a:rPr>
              <a:t>Persistence</a:t>
            </a:r>
            <a:r>
              <a:rPr lang="en-US" b="1" u="sng" dirty="0"/>
              <a:t> :</a:t>
            </a:r>
            <a:r>
              <a:rPr lang="en-US" dirty="0"/>
              <a:t>  This method of forecasting relies upon today’s </a:t>
            </a:r>
          </a:p>
          <a:p>
            <a:pPr marL="0" indent="0">
              <a:buNone/>
            </a:pPr>
            <a:r>
              <a:rPr lang="en-US" dirty="0"/>
              <a:t>condition to forecast the condition of tomorrow.</a:t>
            </a:r>
          </a:p>
          <a:p>
            <a:pPr>
              <a:buFont typeface="Wingdings" panose="05000000000000000000" pitchFamily="2" charset="2"/>
              <a:buChar char="v"/>
            </a:pPr>
            <a:r>
              <a:rPr lang="en-US" b="1" u="sng" dirty="0">
                <a:solidFill>
                  <a:srgbClr val="FFFF00"/>
                </a:solidFill>
              </a:rPr>
              <a:t>Use of a Barometer</a:t>
            </a:r>
            <a:r>
              <a:rPr lang="en-US" b="1" u="sng" dirty="0"/>
              <a:t>: </a:t>
            </a:r>
            <a:r>
              <a:rPr lang="en-US" dirty="0"/>
              <a:t>In this method atmospheric pressure is </a:t>
            </a:r>
          </a:p>
          <a:p>
            <a:pPr marL="0" indent="0">
              <a:buNone/>
            </a:pPr>
            <a:r>
              <a:rPr lang="en-US" dirty="0"/>
              <a:t>measured. If the pressure drop is rapid, a low pressure system </a:t>
            </a:r>
          </a:p>
          <a:p>
            <a:pPr marL="0" indent="0">
              <a:buNone/>
            </a:pPr>
            <a:r>
              <a:rPr lang="en-US" dirty="0"/>
              <a:t>is approaching, and there is a greater chance of rain. Rapid </a:t>
            </a:r>
          </a:p>
          <a:p>
            <a:pPr marL="0" indent="0">
              <a:buNone/>
            </a:pPr>
            <a:r>
              <a:rPr lang="en-US" dirty="0"/>
              <a:t>pressure rises are associated with improving weather conditions, </a:t>
            </a:r>
          </a:p>
          <a:p>
            <a:pPr marL="0" indent="0">
              <a:buNone/>
            </a:pPr>
            <a:r>
              <a:rPr lang="en-US" dirty="0"/>
              <a:t>such as clearing skies.</a:t>
            </a:r>
          </a:p>
          <a:p>
            <a:pPr>
              <a:buFont typeface="Wingdings" panose="05000000000000000000" pitchFamily="2" charset="2"/>
              <a:buChar char="v"/>
            </a:pPr>
            <a:r>
              <a:rPr lang="en-US" b="1" u="sng" dirty="0">
                <a:solidFill>
                  <a:srgbClr val="FFFF00"/>
                </a:solidFill>
              </a:rPr>
              <a:t>Looking at the sky</a:t>
            </a:r>
            <a:r>
              <a:rPr lang="en-US" dirty="0"/>
              <a:t>: Thickening of cloud cover or the invasion </a:t>
            </a:r>
          </a:p>
          <a:p>
            <a:pPr marL="0" indent="0">
              <a:buNone/>
            </a:pPr>
            <a:r>
              <a:rPr lang="en-US" dirty="0"/>
              <a:t>of a higher cloud deck is indicative of rain in the near future.</a:t>
            </a:r>
            <a:endParaRPr lang="en-IN" dirty="0"/>
          </a:p>
        </p:txBody>
      </p:sp>
      <p:pic>
        <p:nvPicPr>
          <p:cNvPr id="5" name="Picture 4">
            <a:extLst>
              <a:ext uri="{FF2B5EF4-FFF2-40B4-BE49-F238E27FC236}">
                <a16:creationId xmlns:a16="http://schemas.microsoft.com/office/drawing/2014/main" id="{9256185D-8839-611C-59FF-FBAF46EB6C14}"/>
              </a:ext>
            </a:extLst>
          </p:cNvPr>
          <p:cNvPicPr>
            <a:picLocks noChangeAspect="1"/>
          </p:cNvPicPr>
          <p:nvPr/>
        </p:nvPicPr>
        <p:blipFill rotWithShape="1">
          <a:blip r:embed="rId2">
            <a:extLst>
              <a:ext uri="{28A0092B-C50C-407E-A947-70E740481C1C}">
                <a14:useLocalDpi xmlns:a14="http://schemas.microsoft.com/office/drawing/2010/main" val="0"/>
              </a:ext>
            </a:extLst>
          </a:blip>
          <a:srcRect t="5479" b="5058"/>
          <a:stretch/>
        </p:blipFill>
        <p:spPr>
          <a:xfrm>
            <a:off x="8411384" y="2200218"/>
            <a:ext cx="3322169" cy="2232058"/>
          </a:xfrm>
          <a:prstGeom prst="rect">
            <a:avLst/>
          </a:prstGeom>
        </p:spPr>
      </p:pic>
      <p:pic>
        <p:nvPicPr>
          <p:cNvPr id="7" name="Picture 6">
            <a:extLst>
              <a:ext uri="{FF2B5EF4-FFF2-40B4-BE49-F238E27FC236}">
                <a16:creationId xmlns:a16="http://schemas.microsoft.com/office/drawing/2014/main" id="{CB46158C-B949-C89E-E547-6D155E46D656}"/>
              </a:ext>
            </a:extLst>
          </p:cNvPr>
          <p:cNvPicPr>
            <a:picLocks noChangeAspect="1"/>
          </p:cNvPicPr>
          <p:nvPr/>
        </p:nvPicPr>
        <p:blipFill>
          <a:blip r:embed="rId3"/>
          <a:stretch>
            <a:fillRect/>
          </a:stretch>
        </p:blipFill>
        <p:spPr>
          <a:xfrm>
            <a:off x="8617626" y="4777252"/>
            <a:ext cx="3087865" cy="1788440"/>
          </a:xfrm>
          <a:prstGeom prst="rect">
            <a:avLst/>
          </a:prstGeom>
        </p:spPr>
      </p:pic>
    </p:spTree>
    <p:extLst>
      <p:ext uri="{BB962C8B-B14F-4D97-AF65-F5344CB8AC3E}">
        <p14:creationId xmlns:p14="http://schemas.microsoft.com/office/powerpoint/2010/main" val="91493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BF3CF7-CBD4-5499-6A08-9A4964771857}"/>
              </a:ext>
            </a:extLst>
          </p:cNvPr>
          <p:cNvSpPr>
            <a:spLocks noGrp="1"/>
          </p:cNvSpPr>
          <p:nvPr>
            <p:ph idx="1"/>
          </p:nvPr>
        </p:nvSpPr>
        <p:spPr>
          <a:xfrm>
            <a:off x="581856" y="585143"/>
            <a:ext cx="10515600" cy="4729920"/>
          </a:xfrm>
        </p:spPr>
        <p:txBody>
          <a:bodyPr>
            <a:normAutofit/>
          </a:bodyPr>
          <a:lstStyle/>
          <a:p>
            <a:pPr>
              <a:buFont typeface="Wingdings" panose="05000000000000000000" pitchFamily="2" charset="2"/>
              <a:buChar char="Ø"/>
            </a:pPr>
            <a:r>
              <a:rPr lang="en-US" dirty="0"/>
              <a:t>In the past, the human forecaster was responsible for generating the entire weather forecast based upon available observations. Today, human input is generally become wide range based on various parameters such as modern tools for observing atmospheric parameters(temperature, pressure, wind speed and direction, humidity ,etc.) and also can interpret with modern technology such as supercomputer to calculate complex problem. Thus nowadays weather forecasting becomes near accurate than the past.</a:t>
            </a:r>
            <a:endParaRPr lang="en-IN" dirty="0"/>
          </a:p>
        </p:txBody>
      </p:sp>
      <p:pic>
        <p:nvPicPr>
          <p:cNvPr id="4" name="Picture 3">
            <a:extLst>
              <a:ext uri="{FF2B5EF4-FFF2-40B4-BE49-F238E27FC236}">
                <a16:creationId xmlns:a16="http://schemas.microsoft.com/office/drawing/2014/main" id="{11127676-59B4-F6EE-CF2D-6B46ADA83C3C}"/>
              </a:ext>
            </a:extLst>
          </p:cNvPr>
          <p:cNvPicPr>
            <a:picLocks noChangeAspect="1"/>
          </p:cNvPicPr>
          <p:nvPr/>
        </p:nvPicPr>
        <p:blipFill rotWithShape="1">
          <a:blip r:embed="rId2">
            <a:extLst>
              <a:ext uri="{28A0092B-C50C-407E-A947-70E740481C1C}">
                <a14:useLocalDpi xmlns:a14="http://schemas.microsoft.com/office/drawing/2010/main" val="0"/>
              </a:ext>
            </a:extLst>
          </a:blip>
          <a:srcRect t="5246" b="4919"/>
          <a:stretch/>
        </p:blipFill>
        <p:spPr>
          <a:xfrm>
            <a:off x="3375077" y="2950103"/>
            <a:ext cx="5111646" cy="2870063"/>
          </a:xfrm>
          <a:prstGeom prst="rect">
            <a:avLst/>
          </a:prstGeom>
        </p:spPr>
      </p:pic>
    </p:spTree>
    <p:extLst>
      <p:ext uri="{BB962C8B-B14F-4D97-AF65-F5344CB8AC3E}">
        <p14:creationId xmlns:p14="http://schemas.microsoft.com/office/powerpoint/2010/main" val="1557827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DE720-FBBC-C248-1CEC-287E10EAA544}"/>
              </a:ext>
            </a:extLst>
          </p:cNvPr>
          <p:cNvSpPr>
            <a:spLocks noGrp="1"/>
          </p:cNvSpPr>
          <p:nvPr>
            <p:ph type="title"/>
          </p:nvPr>
        </p:nvSpPr>
        <p:spPr>
          <a:xfrm>
            <a:off x="601140" y="452718"/>
            <a:ext cx="9448713" cy="716515"/>
          </a:xfrm>
        </p:spPr>
        <p:txBody>
          <a:bodyPr/>
          <a:lstStyle/>
          <a:p>
            <a:r>
              <a:rPr lang="en-US" sz="2800" b="1" dirty="0"/>
              <a:t>Tools used in weather forecasting:</a:t>
            </a:r>
            <a:endParaRPr lang="en-IN" sz="2800" b="1" dirty="0"/>
          </a:p>
        </p:txBody>
      </p:sp>
      <p:sp>
        <p:nvSpPr>
          <p:cNvPr id="3" name="Content Placeholder 2">
            <a:extLst>
              <a:ext uri="{FF2B5EF4-FFF2-40B4-BE49-F238E27FC236}">
                <a16:creationId xmlns:a16="http://schemas.microsoft.com/office/drawing/2014/main" id="{4CBFA890-D523-6D99-48D8-F8F61786C48F}"/>
              </a:ext>
            </a:extLst>
          </p:cNvPr>
          <p:cNvSpPr>
            <a:spLocks noGrp="1"/>
          </p:cNvSpPr>
          <p:nvPr>
            <p:ph idx="1"/>
          </p:nvPr>
        </p:nvSpPr>
        <p:spPr>
          <a:xfrm>
            <a:off x="601140" y="1169234"/>
            <a:ext cx="10701444" cy="5381468"/>
          </a:xfrm>
        </p:spPr>
        <p:txBody>
          <a:bodyPr/>
          <a:lstStyle/>
          <a:p>
            <a:pPr marL="457200" indent="-457200">
              <a:buAutoNum type="arabicPeriod"/>
            </a:pPr>
            <a:r>
              <a:rPr lang="en-US" dirty="0"/>
              <a:t>Radiosonde                                                   3. Satellite data </a:t>
            </a:r>
          </a:p>
          <a:p>
            <a:pPr marL="457200" indent="-457200">
              <a:buAutoNum type="arabicPeriod"/>
            </a:pPr>
            <a:endParaRPr lang="en-US" dirty="0"/>
          </a:p>
          <a:p>
            <a:pPr marL="457200" indent="-457200">
              <a:buAutoNum type="arabicPeriod"/>
            </a:pPr>
            <a:endParaRPr lang="en-US" dirty="0"/>
          </a:p>
          <a:p>
            <a:pPr marL="457200" indent="-457200">
              <a:buAutoNum type="arabicPeriod"/>
            </a:pPr>
            <a:endParaRPr lang="en-US" dirty="0"/>
          </a:p>
          <a:p>
            <a:pPr marL="457200" indent="-457200">
              <a:buAutoNum type="arabicPeriod"/>
            </a:pPr>
            <a:endParaRPr lang="en-US" dirty="0"/>
          </a:p>
          <a:p>
            <a:pPr marL="457200" indent="-457200">
              <a:buAutoNum type="arabicPeriod" startAt="2"/>
            </a:pPr>
            <a:r>
              <a:rPr lang="en-US" dirty="0"/>
              <a:t>Doppler radar                                             4. Radar   </a:t>
            </a:r>
          </a:p>
          <a:p>
            <a:pPr marL="457200" indent="-457200">
              <a:buAutoNum type="arabicPeriod" startAt="2"/>
            </a:pPr>
            <a:endParaRPr lang="en-IN" dirty="0"/>
          </a:p>
        </p:txBody>
      </p:sp>
      <p:pic>
        <p:nvPicPr>
          <p:cNvPr id="5" name="Picture 4">
            <a:extLst>
              <a:ext uri="{FF2B5EF4-FFF2-40B4-BE49-F238E27FC236}">
                <a16:creationId xmlns:a16="http://schemas.microsoft.com/office/drawing/2014/main" id="{60E7EAE1-F32C-B5F5-8D6F-F62BA29D752E}"/>
              </a:ext>
            </a:extLst>
          </p:cNvPr>
          <p:cNvPicPr>
            <a:picLocks noChangeAspect="1"/>
          </p:cNvPicPr>
          <p:nvPr/>
        </p:nvPicPr>
        <p:blipFill>
          <a:blip r:embed="rId2"/>
          <a:stretch>
            <a:fillRect/>
          </a:stretch>
        </p:blipFill>
        <p:spPr>
          <a:xfrm>
            <a:off x="3582728" y="1024953"/>
            <a:ext cx="1588880" cy="2054009"/>
          </a:xfrm>
          <a:prstGeom prst="rect">
            <a:avLst/>
          </a:prstGeom>
        </p:spPr>
      </p:pic>
      <p:pic>
        <p:nvPicPr>
          <p:cNvPr id="7" name="Picture 6">
            <a:extLst>
              <a:ext uri="{FF2B5EF4-FFF2-40B4-BE49-F238E27FC236}">
                <a16:creationId xmlns:a16="http://schemas.microsoft.com/office/drawing/2014/main" id="{5E049D21-4B45-AFF8-80F8-493B358D8129}"/>
              </a:ext>
            </a:extLst>
          </p:cNvPr>
          <p:cNvPicPr>
            <a:picLocks noChangeAspect="1"/>
          </p:cNvPicPr>
          <p:nvPr/>
        </p:nvPicPr>
        <p:blipFill>
          <a:blip r:embed="rId3"/>
          <a:stretch>
            <a:fillRect/>
          </a:stretch>
        </p:blipFill>
        <p:spPr>
          <a:xfrm>
            <a:off x="3248455" y="3517066"/>
            <a:ext cx="2257425" cy="2171700"/>
          </a:xfrm>
          <a:prstGeom prst="rect">
            <a:avLst/>
          </a:prstGeom>
        </p:spPr>
      </p:pic>
      <p:pic>
        <p:nvPicPr>
          <p:cNvPr id="9" name="Picture 8">
            <a:extLst>
              <a:ext uri="{FF2B5EF4-FFF2-40B4-BE49-F238E27FC236}">
                <a16:creationId xmlns:a16="http://schemas.microsoft.com/office/drawing/2014/main" id="{1730C398-4048-0245-DB02-32E2A9FB0AF6}"/>
              </a:ext>
            </a:extLst>
          </p:cNvPr>
          <p:cNvPicPr>
            <a:picLocks noChangeAspect="1"/>
          </p:cNvPicPr>
          <p:nvPr/>
        </p:nvPicPr>
        <p:blipFill>
          <a:blip r:embed="rId4"/>
          <a:stretch>
            <a:fillRect/>
          </a:stretch>
        </p:blipFill>
        <p:spPr>
          <a:xfrm>
            <a:off x="8333113" y="1169233"/>
            <a:ext cx="2969471" cy="1912849"/>
          </a:xfrm>
          <a:prstGeom prst="rect">
            <a:avLst/>
          </a:prstGeom>
        </p:spPr>
      </p:pic>
      <p:pic>
        <p:nvPicPr>
          <p:cNvPr id="11" name="Picture 10">
            <a:extLst>
              <a:ext uri="{FF2B5EF4-FFF2-40B4-BE49-F238E27FC236}">
                <a16:creationId xmlns:a16="http://schemas.microsoft.com/office/drawing/2014/main" id="{3B01C574-510F-4477-68C2-A1A906373F11}"/>
              </a:ext>
            </a:extLst>
          </p:cNvPr>
          <p:cNvPicPr>
            <a:picLocks noChangeAspect="1"/>
          </p:cNvPicPr>
          <p:nvPr/>
        </p:nvPicPr>
        <p:blipFill>
          <a:blip r:embed="rId5"/>
          <a:stretch>
            <a:fillRect/>
          </a:stretch>
        </p:blipFill>
        <p:spPr>
          <a:xfrm>
            <a:off x="8333113" y="3642843"/>
            <a:ext cx="2052675" cy="2439972"/>
          </a:xfrm>
          <a:prstGeom prst="rect">
            <a:avLst/>
          </a:prstGeom>
        </p:spPr>
      </p:pic>
    </p:spTree>
    <p:extLst>
      <p:ext uri="{BB962C8B-B14F-4D97-AF65-F5344CB8AC3E}">
        <p14:creationId xmlns:p14="http://schemas.microsoft.com/office/powerpoint/2010/main" val="102862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1187</TotalTime>
  <Words>1404</Words>
  <Application>Microsoft Office PowerPoint</Application>
  <PresentationFormat>Widescreen</PresentationFormat>
  <Paragraphs>166</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Algerian</vt:lpstr>
      <vt:lpstr>Arial Rounded MT Bold</vt:lpstr>
      <vt:lpstr>Calibri</vt:lpstr>
      <vt:lpstr>Cambria Math</vt:lpstr>
      <vt:lpstr>Century Gothic</vt:lpstr>
      <vt:lpstr>Wingdings</vt:lpstr>
      <vt:lpstr>Wingdings 3</vt:lpstr>
      <vt:lpstr>Ion</vt:lpstr>
      <vt:lpstr>WEATHER FORECASTING METHODS</vt:lpstr>
      <vt:lpstr>Today’s Discussion</vt:lpstr>
      <vt:lpstr>INTRODUCTION: </vt:lpstr>
      <vt:lpstr>Weather forecast:</vt:lpstr>
      <vt:lpstr>Importance of weather forecasting:</vt:lpstr>
      <vt:lpstr>PowerPoint Presentation</vt:lpstr>
      <vt:lpstr>How weather is forecasted:</vt:lpstr>
      <vt:lpstr>PowerPoint Presentation</vt:lpstr>
      <vt:lpstr>Tools used in weather forecasting:</vt:lpstr>
      <vt:lpstr>PowerPoint Presentation</vt:lpstr>
      <vt:lpstr>Forecasting methods :</vt:lpstr>
      <vt:lpstr>Synoptic Forecasting Method:</vt:lpstr>
      <vt:lpstr>PowerPoint Presentation</vt:lpstr>
      <vt:lpstr>PowerPoint Presentation</vt:lpstr>
      <vt:lpstr>PowerPoint Presentation</vt:lpstr>
      <vt:lpstr>Prognostic Chart:</vt:lpstr>
      <vt:lpstr>NUMERICAL METHOD OF FORECASTING:</vt:lpstr>
      <vt:lpstr>PowerPoint Presentation</vt:lpstr>
      <vt:lpstr>PowerPoint Presentation</vt:lpstr>
      <vt:lpstr>STATISTICAL FORECASTING METHOD:</vt:lpstr>
      <vt:lpstr>PowerPoint Presentation</vt:lpstr>
      <vt:lpstr>CONCLUSION:</vt:lpstr>
      <vt:lpstr>REFERENCES</vt:lpstr>
      <vt:lpstr>   THANK YOU EVERYBODY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FORECASTING METHODS</dc:title>
  <dc:creator>sohinur rahman</dc:creator>
  <cp:lastModifiedBy>sohinur rahman</cp:lastModifiedBy>
  <cp:revision>23</cp:revision>
  <dcterms:created xsi:type="dcterms:W3CDTF">2024-04-25T02:23:19Z</dcterms:created>
  <dcterms:modified xsi:type="dcterms:W3CDTF">2024-04-29T03:43:05Z</dcterms:modified>
</cp:coreProperties>
</file>