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69" r:id="rId17"/>
    <p:sldId id="271" r:id="rId18"/>
    <p:sldId id="272" r:id="rId19"/>
    <p:sldId id="273" r:id="rId20"/>
    <p:sldId id="274" r:id="rId21"/>
    <p:sldId id="275" r:id="rId22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56" y="-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510F8-CDD4-42A2-9D7B-87FED1A6307B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FE485-E7EF-4392-BF31-68BB72D19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FE485-E7EF-4392-BF31-68BB72D19A8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40080" y="1371600"/>
            <a:ext cx="942197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0080" y="3228536"/>
            <a:ext cx="9425635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81D2-C9A5-433F-8CCE-8A37E3432B5C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A655-1E32-4CD8-9DD7-CC24C4AF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81D2-C9A5-433F-8CCE-8A37E3432B5C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A655-1E32-4CD8-9DD7-CC24C4AF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914402"/>
            <a:ext cx="246888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914402"/>
            <a:ext cx="722376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81D2-C9A5-433F-8CCE-8A37E3432B5C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A655-1E32-4CD8-9DD7-CC24C4AF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81D2-C9A5-433F-8CCE-8A37E3432B5C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A655-1E32-4CD8-9DD7-CC24C4AF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422" y="1316736"/>
            <a:ext cx="932688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6422" y="2704664"/>
            <a:ext cx="932688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81D2-C9A5-433F-8CCE-8A37E3432B5C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A655-1E32-4CD8-9DD7-CC24C4AF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04088"/>
            <a:ext cx="987552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920085"/>
            <a:ext cx="484632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920085"/>
            <a:ext cx="484632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81D2-C9A5-433F-8CCE-8A37E3432B5C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A655-1E32-4CD8-9DD7-CC24C4AF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04088"/>
            <a:ext cx="987552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855248"/>
            <a:ext cx="4848226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4031" y="1859758"/>
            <a:ext cx="485013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48640" y="2514600"/>
            <a:ext cx="4848226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514600"/>
            <a:ext cx="485013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81D2-C9A5-433F-8CCE-8A37E3432B5C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A655-1E32-4CD8-9DD7-CC24C4AF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704088"/>
            <a:ext cx="996696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81D2-C9A5-433F-8CCE-8A37E3432B5C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A655-1E32-4CD8-9DD7-CC24C4AF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81D2-C9A5-433F-8CCE-8A37E3432B5C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A655-1E32-4CD8-9DD7-CC24C4AF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14352"/>
            <a:ext cx="329184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22960" y="1676400"/>
            <a:ext cx="329184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90060" y="1676400"/>
            <a:ext cx="613410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81D2-C9A5-433F-8CCE-8A37E3432B5C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A655-1E32-4CD8-9DD7-CC24C4AF8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798904" y="1108077"/>
            <a:ext cx="630936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9604961" y="5359769"/>
            <a:ext cx="18653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1176997"/>
            <a:ext cx="265541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0" y="2828785"/>
            <a:ext cx="265176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481D2-C9A5-433F-8CCE-8A37E3432B5C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92640" y="6356351"/>
            <a:ext cx="731520" cy="365125"/>
          </a:xfrm>
        </p:spPr>
        <p:txBody>
          <a:bodyPr/>
          <a:lstStyle/>
          <a:p>
            <a:fld id="{6ED2A655-1E32-4CD8-9DD7-CC24C4AF8C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182952" y="1199517"/>
            <a:ext cx="5541264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1430" y="5816600"/>
            <a:ext cx="1099566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257800" y="6219826"/>
            <a:ext cx="5715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1430" y="-7144"/>
            <a:ext cx="1099566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257800" y="-7144"/>
            <a:ext cx="5715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48640" y="704088"/>
            <a:ext cx="987552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48640" y="1935480"/>
            <a:ext cx="987552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D481D2-C9A5-433F-8CCE-8A37E3432B5C}" type="datetimeFigureOut">
              <a:rPr lang="en-US" smtClean="0"/>
              <a:pPr/>
              <a:t>5/2/2024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00400" y="6356351"/>
            <a:ext cx="402336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509760" y="6356351"/>
            <a:ext cx="914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D2A655-1E32-4CD8-9DD7-CC24C4AF8CD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2821" y="202408"/>
            <a:ext cx="1101665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Presentation/np.jpe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Presentation/my1.jpg" TargetMode="External"/><Relationship Id="rId2" Type="http://schemas.openxmlformats.org/officeDocument/2006/relationships/hyperlink" Target="Presentation/vvv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Presentation/SUB%20TROPIC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Presentation/my1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Presentation/my1.jpg" TargetMode="External"/><Relationship Id="rId2" Type="http://schemas.openxmlformats.org/officeDocument/2006/relationships/hyperlink" Target="Presentation/SUB%20POLAAAAR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Presentation/my1.jpg" TargetMode="External"/><Relationship Id="rId2" Type="http://schemas.openxmlformats.org/officeDocument/2006/relationships/hyperlink" Target="Presentation/POLAR%20H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Presentation/NAAAAAAA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Presentation/MMMMMMM.jpg" TargetMode="External"/><Relationship Id="rId2" Type="http://schemas.openxmlformats.org/officeDocument/2006/relationships/hyperlink" Target="Presentation/SSSSSSSSSS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Presentation/SN.jpg" TargetMode="External"/><Relationship Id="rId2" Type="http://schemas.openxmlformats.org/officeDocument/2006/relationships/hyperlink" Target="Presentation/POLAR%20CELL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Presentation/ns.jpg" TargetMode="External"/><Relationship Id="rId2" Type="http://schemas.openxmlformats.org/officeDocument/2006/relationships/hyperlink" Target="Presentation/FERREL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ddit.com/r/worldbuilding/comments/10vz76u/circulation_pressure_and_wind_currents/?rdt=41601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Presentation/atm.jpe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Presentation/pmi.jpeg" TargetMode="External"/><Relationship Id="rId7" Type="http://schemas.openxmlformats.org/officeDocument/2006/relationships/image" Target="../media/image7.jpeg"/><Relationship Id="rId2" Type="http://schemas.openxmlformats.org/officeDocument/2006/relationships/hyperlink" Target="Presentation/1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hyperlink" Target="Presentation/2.jpe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Presentation/np.jpeg" TargetMode="External"/><Relationship Id="rId2" Type="http://schemas.openxmlformats.org/officeDocument/2006/relationships/hyperlink" Target="Presentation/Picture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Presentation/np.jpe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Presentation/cor2.jpeg" TargetMode="External"/><Relationship Id="rId2" Type="http://schemas.openxmlformats.org/officeDocument/2006/relationships/hyperlink" Target="Presentation/cor.jpe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676400"/>
            <a:ext cx="7827581" cy="1470025"/>
          </a:xfrm>
        </p:spPr>
        <p:txBody>
          <a:bodyPr>
            <a:noAutofit/>
          </a:bodyPr>
          <a:lstStyle/>
          <a:p>
            <a:r>
              <a:rPr lang="en-US" sz="4800" b="1" i="1" dirty="0" smtClean="0">
                <a:solidFill>
                  <a:schemeClr val="tx1"/>
                </a:solidFill>
                <a:effectLst/>
                <a:latin typeface="Copperplate Gothic Bold" pitchFamily="34" charset="0"/>
              </a:rPr>
              <a:t>Pressure Belt  and  	Atmospheric Circulation</a:t>
            </a:r>
            <a:endParaRPr lang="en-US" sz="4800" b="1" i="1" dirty="0">
              <a:solidFill>
                <a:schemeClr val="tx1"/>
              </a:solidFill>
              <a:effectLst/>
              <a:latin typeface="Copperplate Gothic Bold" pitchFamily="34" charset="0"/>
            </a:endParaRPr>
          </a:p>
        </p:txBody>
      </p:sp>
      <p:pic>
        <p:nvPicPr>
          <p:cNvPr id="4" name="Picture 3" descr="log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1" y="228600"/>
            <a:ext cx="2834640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0" y="5486401"/>
            <a:ext cx="2926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Date of presentation:-</a:t>
            </a:r>
          </a:p>
          <a:p>
            <a:r>
              <a:rPr lang="en-US" b="1" smtClean="0"/>
              <a:t>12/03/2024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4495800"/>
            <a:ext cx="495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2400" b="1" i="1" dirty="0" smtClean="0">
                <a:latin typeface="Consolas" pitchFamily="49" charset="0"/>
                <a:cs typeface="Times New Roman" pitchFamily="18" charset="0"/>
              </a:rPr>
              <a:t>Presented By :-</a:t>
            </a:r>
          </a:p>
          <a:p>
            <a:pPr lvl="2" algn="just"/>
            <a:r>
              <a:rPr lang="en-US" sz="2400" b="1" i="1" dirty="0" err="1" smtClean="0">
                <a:latin typeface="Consolas" pitchFamily="49" charset="0"/>
                <a:cs typeface="Times New Roman" pitchFamily="18" charset="0"/>
              </a:rPr>
              <a:t>Partha</a:t>
            </a:r>
            <a:r>
              <a:rPr lang="en-US" sz="2400" b="1" i="1" dirty="0" smtClean="0">
                <a:latin typeface="Consolas" pitchFamily="49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onsolas" pitchFamily="49" charset="0"/>
                <a:cs typeface="Times New Roman" pitchFamily="18" charset="0"/>
              </a:rPr>
              <a:t>Pratim</a:t>
            </a:r>
            <a:r>
              <a:rPr lang="en-US" sz="2400" b="1" i="1" dirty="0" smtClean="0">
                <a:latin typeface="Consolas" pitchFamily="49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onsolas" pitchFamily="49" charset="0"/>
                <a:cs typeface="Times New Roman" pitchFamily="18" charset="0"/>
              </a:rPr>
              <a:t>Sarma</a:t>
            </a:r>
            <a:r>
              <a:rPr lang="en-US" sz="2400" b="1" i="1" dirty="0" smtClean="0">
                <a:latin typeface="Consolas" pitchFamily="49" charset="0"/>
                <a:cs typeface="Times New Roman" pitchFamily="18" charset="0"/>
              </a:rPr>
              <a:t> &amp;</a:t>
            </a:r>
          </a:p>
          <a:p>
            <a:pPr lvl="2" algn="just"/>
            <a:r>
              <a:rPr lang="en-US" sz="2400" b="1" i="1" dirty="0" err="1" smtClean="0">
                <a:latin typeface="Consolas" pitchFamily="49" charset="0"/>
                <a:cs typeface="Times New Roman" pitchFamily="18" charset="0"/>
              </a:rPr>
              <a:t>Nur</a:t>
            </a:r>
            <a:r>
              <a:rPr lang="en-US" sz="2400" b="1" i="1" dirty="0" smtClean="0">
                <a:latin typeface="Consolas" pitchFamily="49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onsolas" pitchFamily="49" charset="0"/>
                <a:cs typeface="Times New Roman" pitchFamily="18" charset="0"/>
              </a:rPr>
              <a:t>Alom</a:t>
            </a:r>
            <a:r>
              <a:rPr lang="en-US" sz="2400" b="1" i="1" dirty="0" smtClean="0">
                <a:latin typeface="Consolas" pitchFamily="49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onsolas" pitchFamily="49" charset="0"/>
                <a:cs typeface="Times New Roman" pitchFamily="18" charset="0"/>
              </a:rPr>
              <a:t>Ansari</a:t>
            </a:r>
            <a:endParaRPr lang="en-US" sz="2400" b="1" i="1" dirty="0" smtClean="0">
              <a:latin typeface="Consolas" pitchFamily="49" charset="0"/>
              <a:cs typeface="Times New Roman" pitchFamily="18" charset="0"/>
            </a:endParaRPr>
          </a:p>
          <a:p>
            <a:pPr lvl="2" algn="just"/>
            <a:r>
              <a:rPr lang="en-US" sz="2400" b="1" i="1" dirty="0" err="1" smtClean="0">
                <a:latin typeface="Consolas" pitchFamily="49" charset="0"/>
                <a:cs typeface="Times New Roman" pitchFamily="18" charset="0"/>
              </a:rPr>
              <a:t>M.Sc</a:t>
            </a:r>
            <a:r>
              <a:rPr lang="en-US" sz="2400" b="1" i="1" dirty="0" smtClean="0">
                <a:latin typeface="Consolas" pitchFamily="49" charset="0"/>
                <a:cs typeface="Times New Roman" pitchFamily="18" charset="0"/>
              </a:rPr>
              <a:t> 4</a:t>
            </a:r>
            <a:r>
              <a:rPr lang="en-US" sz="2400" b="1" i="1" baseline="30000" dirty="0" smtClean="0">
                <a:latin typeface="Consolas" pitchFamily="49" charset="0"/>
                <a:cs typeface="Times New Roman" pitchFamily="18" charset="0"/>
              </a:rPr>
              <a:t>th</a:t>
            </a:r>
            <a:r>
              <a:rPr lang="en-US" sz="2400" b="1" i="1" dirty="0" smtClean="0">
                <a:latin typeface="Consolas" pitchFamily="49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Consolas" pitchFamily="49" charset="0"/>
                <a:cs typeface="Times New Roman" pitchFamily="18" charset="0"/>
              </a:rPr>
              <a:t>sem</a:t>
            </a:r>
            <a:r>
              <a:rPr lang="en-US" sz="2400" b="1" i="1" dirty="0" smtClean="0">
                <a:latin typeface="Consolas" pitchFamily="49" charset="0"/>
                <a:cs typeface="Times New Roman" pitchFamily="18" charset="0"/>
              </a:rPr>
              <a:t> </a:t>
            </a:r>
          </a:p>
          <a:p>
            <a:pPr lvl="2" algn="just"/>
            <a:r>
              <a:rPr lang="en-US" sz="2400" b="1" i="1" dirty="0" smtClean="0">
                <a:latin typeface="Consolas" pitchFamily="49" charset="0"/>
                <a:cs typeface="Times New Roman" pitchFamily="18" charset="0"/>
              </a:rPr>
              <a:t>Department of Physics</a:t>
            </a:r>
            <a:endParaRPr lang="en-US" sz="2400" b="1" i="1" dirty="0">
              <a:latin typeface="Consolas" pitchFamily="49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10287000" cy="11430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Copperplate Gothic Bold" pitchFamily="34" charset="0"/>
              </a:rPr>
              <a:t/>
            </a:r>
            <a:br>
              <a:rPr lang="en-US" sz="4000" dirty="0" smtClean="0">
                <a:latin typeface="Copperplate Gothic Bold" pitchFamily="34" charset="0"/>
              </a:rPr>
            </a:br>
            <a:r>
              <a:rPr lang="en-US" sz="4400" i="1" dirty="0" smtClean="0">
                <a:latin typeface="Copperplate Gothic Bold" pitchFamily="34" charset="0"/>
              </a:rPr>
              <a:t>Different types of pressure belt:-</a:t>
            </a:r>
            <a:r>
              <a:rPr lang="en-US" sz="4000" i="1" dirty="0" smtClean="0">
                <a:latin typeface="Copperplate Gothic Bold" pitchFamily="34" charset="0"/>
              </a:rPr>
              <a:t/>
            </a:r>
            <a:br>
              <a:rPr lang="en-US" sz="4000" i="1" dirty="0" smtClean="0">
                <a:latin typeface="Copperplate Gothic Bold" pitchFamily="34" charset="0"/>
              </a:rPr>
            </a:br>
            <a:endParaRPr lang="en-US" sz="4000" i="1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9416"/>
            <a:ext cx="8061960" cy="4846320"/>
          </a:xfrm>
        </p:spPr>
        <p:txBody>
          <a:bodyPr/>
          <a:lstStyle/>
          <a:p>
            <a:pPr>
              <a:buNone/>
            </a:pPr>
            <a:r>
              <a:rPr lang="en-US" b="1" i="1" dirty="0" smtClean="0">
                <a:latin typeface="Consolas" pitchFamily="49" charset="0"/>
              </a:rPr>
              <a:t>There are Seven Different pressure belts-</a:t>
            </a:r>
          </a:p>
          <a:p>
            <a:pPr>
              <a:buNone/>
            </a:pPr>
            <a:endParaRPr lang="en-US" b="1" i="1" dirty="0" smtClean="0">
              <a:latin typeface="Consolas" pitchFamily="49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i="1" dirty="0" smtClean="0">
                <a:latin typeface="Consolas" pitchFamily="49" charset="0"/>
              </a:rPr>
              <a:t>Equatorial low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latin typeface="Consolas" pitchFamily="49" charset="0"/>
              </a:rPr>
              <a:t>Subtropical High (North And South)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latin typeface="Consolas" pitchFamily="49" charset="0"/>
              </a:rPr>
              <a:t>Sub polar low (North and South)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latin typeface="Consolas" pitchFamily="49" charset="0"/>
              </a:rPr>
              <a:t>Polar High (North and South)</a:t>
            </a:r>
          </a:p>
          <a:p>
            <a:r>
              <a:rPr lang="en-US" sz="1800" b="1" i="1" dirty="0" smtClean="0">
                <a:latin typeface="Consolas" pitchFamily="49" charset="0"/>
                <a:hlinkClick r:id="rId2" action="ppaction://hlinkfile"/>
              </a:rPr>
              <a:t>Presentation\np.jpeg</a:t>
            </a:r>
            <a:endParaRPr lang="en-US" sz="1800" b="1" i="1" dirty="0" smtClean="0">
              <a:latin typeface="Consolas" pitchFamily="49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9875520" cy="1143000"/>
          </a:xfrm>
        </p:spPr>
        <p:txBody>
          <a:bodyPr>
            <a:normAutofit fontScale="90000"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4400" i="1" dirty="0" smtClean="0">
                <a:latin typeface="Copperplate Gothic Bold" pitchFamily="34" charset="0"/>
              </a:rPr>
              <a:t>Equatorial low pressure belt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7772400" cy="5181600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latin typeface="Consolas" pitchFamily="49" charset="0"/>
              </a:rPr>
              <a:t>Also known as the </a:t>
            </a:r>
            <a:r>
              <a:rPr lang="en-US" sz="2400" b="1" i="1" dirty="0" err="1" smtClean="0">
                <a:latin typeface="Consolas" pitchFamily="49" charset="0"/>
              </a:rPr>
              <a:t>Intertropical</a:t>
            </a:r>
            <a:r>
              <a:rPr lang="en-US" sz="2400" b="1" i="1" dirty="0" smtClean="0">
                <a:latin typeface="Consolas" pitchFamily="49" charset="0"/>
              </a:rPr>
              <a:t> Convergence Zone (ITCZ).</a:t>
            </a:r>
          </a:p>
          <a:p>
            <a:r>
              <a:rPr lang="en-US" sz="2400" b="1" i="1" dirty="0" smtClean="0">
                <a:latin typeface="Consolas" pitchFamily="49" charset="0"/>
              </a:rPr>
              <a:t>Typically within the range of 5 degrees north and south of the equator.</a:t>
            </a:r>
          </a:p>
          <a:p>
            <a:r>
              <a:rPr lang="en-US" sz="2400" b="1" i="1" dirty="0" smtClean="0">
                <a:latin typeface="Consolas" pitchFamily="49" charset="0"/>
              </a:rPr>
              <a:t>Vertical rays of the Sun – High temperature – air becomes warm and rises over the equatorial region (convection) to the top of the troposphere – results in low pressure.</a:t>
            </a:r>
          </a:p>
          <a:p>
            <a:r>
              <a:rPr lang="en-US" sz="2400" b="1" i="1" dirty="0" smtClean="0">
                <a:latin typeface="Consolas" pitchFamily="49" charset="0"/>
              </a:rPr>
              <a:t>This belt is also known as the Belt of Calms or the Belt of Doldrums.</a:t>
            </a:r>
            <a:endParaRPr lang="en-US" sz="1600" b="1" i="1" dirty="0" smtClean="0">
              <a:latin typeface="Consolas" pitchFamily="49" charset="0"/>
            </a:endParaRPr>
          </a:p>
          <a:p>
            <a:r>
              <a:rPr lang="en-US" sz="1600" b="1" i="1" dirty="0" smtClean="0">
                <a:latin typeface="Consolas" pitchFamily="49" charset="0"/>
                <a:hlinkClick r:id="rId2" action="ppaction://hlinkfile"/>
              </a:rPr>
              <a:t>Presentation\vvv.jpg</a:t>
            </a:r>
            <a:endParaRPr lang="en-US" sz="1600" b="1" i="1" dirty="0" smtClean="0">
              <a:latin typeface="Consolas" pitchFamily="49" charset="0"/>
            </a:endParaRPr>
          </a:p>
          <a:p>
            <a:r>
              <a:rPr lang="en-US" sz="1600" b="1" i="1" dirty="0" smtClean="0">
                <a:latin typeface="Consolas" pitchFamily="49" charset="0"/>
                <a:hlinkClick r:id="rId3" action="ppaction://hlinkfile"/>
              </a:rPr>
              <a:t>Presentation\my1.jpg</a:t>
            </a:r>
            <a:endParaRPr lang="en-US" sz="1600" b="1" i="1" dirty="0">
              <a:latin typeface="Consolas" pitchFamily="49" charset="0"/>
            </a:endParaRPr>
          </a:p>
        </p:txBody>
      </p:sp>
      <p:pic>
        <p:nvPicPr>
          <p:cNvPr id="4" name="Picture 3" descr="NNN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4267200"/>
            <a:ext cx="2990851" cy="2209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B TROP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295399"/>
            <a:ext cx="2971800" cy="21686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9875520" cy="1143000"/>
          </a:xfrm>
        </p:spPr>
        <p:txBody>
          <a:bodyPr>
            <a:normAutofit fontScale="90000"/>
          </a:bodyPr>
          <a:lstStyle/>
          <a:p>
            <a:pPr marL="914400" indent="-914400"/>
            <a:r>
              <a:rPr lang="en-US" sz="4400" i="1" dirty="0" smtClean="0">
                <a:latin typeface="Copperplate Gothic Bold" pitchFamily="34" charset="0"/>
              </a:rPr>
              <a:t>2.	SUB TROPICAL HIGH BELT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7696200" cy="4846320"/>
          </a:xfrm>
        </p:spPr>
        <p:txBody>
          <a:bodyPr>
            <a:normAutofit fontScale="92500"/>
          </a:bodyPr>
          <a:lstStyle/>
          <a:p>
            <a:r>
              <a:rPr lang="en-US" b="1" i="1" dirty="0" smtClean="0">
                <a:latin typeface="Consolas" pitchFamily="49" charset="0"/>
              </a:rPr>
              <a:t>Located between 25°N to 35°N and 25°S to 35°S.</a:t>
            </a:r>
          </a:p>
          <a:p>
            <a:r>
              <a:rPr lang="en-US" b="1" i="1" dirty="0" smtClean="0">
                <a:latin typeface="Consolas" pitchFamily="49" charset="0"/>
              </a:rPr>
              <a:t>As the equatorial jet stream moves toward the Poles, it begins to cool and sink down at about 30° North and South of the Equator.</a:t>
            </a:r>
          </a:p>
          <a:p>
            <a:r>
              <a:rPr lang="en-US" b="1" i="1" dirty="0" smtClean="0">
                <a:latin typeface="Consolas" pitchFamily="49" charset="0"/>
              </a:rPr>
              <a:t> pressure belt is referred to as the Horse Latitudes.</a:t>
            </a:r>
          </a:p>
          <a:p>
            <a:r>
              <a:rPr lang="en-US" b="1" i="1" dirty="0" smtClean="0">
                <a:latin typeface="Consolas" pitchFamily="49" charset="0"/>
              </a:rPr>
              <a:t>contribute to the formation of subtropical deserts such as the Sahara in Africa and the </a:t>
            </a:r>
            <a:r>
              <a:rPr lang="en-US" b="1" i="1" dirty="0" err="1" smtClean="0">
                <a:latin typeface="Consolas" pitchFamily="49" charset="0"/>
              </a:rPr>
              <a:t>Sonoran</a:t>
            </a:r>
            <a:r>
              <a:rPr lang="en-US" b="1" i="1" dirty="0" smtClean="0">
                <a:latin typeface="Consolas" pitchFamily="49" charset="0"/>
              </a:rPr>
              <a:t> Desert in North America.</a:t>
            </a:r>
          </a:p>
          <a:p>
            <a:r>
              <a:rPr lang="en-US" sz="1500" b="1" i="1" dirty="0" smtClean="0">
                <a:latin typeface="Consolas" pitchFamily="49" charset="0"/>
                <a:hlinkClick r:id="rId3" action="ppaction://hlinkfile"/>
              </a:rPr>
              <a:t>Presentation\SUB TROPIC.jpg</a:t>
            </a:r>
            <a:endParaRPr lang="en-US" sz="1500" b="1" i="1" dirty="0" smtClean="0">
              <a:latin typeface="Consolas" pitchFamily="49" charset="0"/>
            </a:endParaRPr>
          </a:p>
          <a:p>
            <a:r>
              <a:rPr lang="en-US" sz="1500" b="1" i="1" dirty="0" smtClean="0">
                <a:latin typeface="Consolas" pitchFamily="49" charset="0"/>
                <a:hlinkClick r:id="rId4" action="ppaction://hlinkfile"/>
              </a:rPr>
              <a:t>Presentation\my1.jpg</a:t>
            </a:r>
            <a:endParaRPr lang="en-US" sz="1500" b="1" i="1" dirty="0" smtClean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9875520" cy="1143000"/>
          </a:xfrm>
        </p:spPr>
        <p:txBody>
          <a:bodyPr>
            <a:normAutofit fontScale="90000"/>
          </a:bodyPr>
          <a:lstStyle/>
          <a:p>
            <a:r>
              <a:rPr lang="en-US" sz="4000" i="1" dirty="0" smtClean="0">
                <a:latin typeface="Copperplate Gothic Bold" pitchFamily="34" charset="0"/>
              </a:rPr>
              <a:t>3.	SUB POLAR LOW PRESSURE BELT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9416"/>
            <a:ext cx="6309360" cy="4791384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 smtClean="0">
                <a:latin typeface="Consolas" pitchFamily="49" charset="0"/>
              </a:rPr>
              <a:t>Located between 60°N to 65°N and 60°S to 65°S.</a:t>
            </a:r>
          </a:p>
          <a:p>
            <a:r>
              <a:rPr lang="en-US" b="1" i="1" dirty="0" smtClean="0">
                <a:latin typeface="Consolas" pitchFamily="49" charset="0"/>
              </a:rPr>
              <a:t>These belts experience stormy weather and  cyclonic activity especially during the winters.</a:t>
            </a:r>
          </a:p>
          <a:p>
            <a:r>
              <a:rPr lang="en-US" b="1" i="1" dirty="0" err="1" smtClean="0">
                <a:latin typeface="Consolas" pitchFamily="49" charset="0"/>
              </a:rPr>
              <a:t>Coriolis</a:t>
            </a:r>
            <a:r>
              <a:rPr lang="en-US" b="1" i="1" dirty="0" smtClean="0">
                <a:latin typeface="Consolas" pitchFamily="49" charset="0"/>
              </a:rPr>
              <a:t> force and pressure gradient force are balance by the centrifugal force in those region, leads to the low pressure.</a:t>
            </a:r>
          </a:p>
          <a:p>
            <a:r>
              <a:rPr lang="en-US" b="1" i="1" dirty="0" smtClean="0">
                <a:latin typeface="Consolas" pitchFamily="49" charset="0"/>
              </a:rPr>
              <a:t>Centrifugal force is the apparent outward force on a mass when it is rotated. It is maximum on Equator</a:t>
            </a:r>
          </a:p>
          <a:p>
            <a:r>
              <a:rPr lang="en-US" sz="1700" b="1" i="1" dirty="0" smtClean="0">
                <a:latin typeface="Consolas" pitchFamily="49" charset="0"/>
                <a:hlinkClick r:id="rId2" action="ppaction://hlinkfile"/>
              </a:rPr>
              <a:t>Presentation\SUB POLAAAAR.jpg</a:t>
            </a:r>
            <a:endParaRPr lang="en-US" sz="1700" b="1" i="1" dirty="0" smtClean="0">
              <a:latin typeface="Consolas" pitchFamily="49" charset="0"/>
            </a:endParaRPr>
          </a:p>
          <a:p>
            <a:r>
              <a:rPr lang="en-US" sz="1700" b="1" i="1" dirty="0" smtClean="0">
                <a:latin typeface="Consolas" pitchFamily="49" charset="0"/>
                <a:hlinkClick r:id="rId3" action="ppaction://hlinkfile"/>
              </a:rPr>
              <a:t>Presentation\my1.jpg</a:t>
            </a:r>
            <a:endParaRPr lang="en-US" sz="1700" b="1" i="1" dirty="0">
              <a:latin typeface="Consolas" pitchFamily="49" charset="0"/>
            </a:endParaRPr>
          </a:p>
        </p:txBody>
      </p:sp>
      <p:pic>
        <p:nvPicPr>
          <p:cNvPr id="4" name="Picture 3" descr="photo_2024-03-06_16-35-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60" y="2590800"/>
            <a:ext cx="3749040" cy="2628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9875520" cy="1143000"/>
          </a:xfrm>
        </p:spPr>
        <p:txBody>
          <a:bodyPr>
            <a:normAutofit fontScale="90000"/>
          </a:bodyPr>
          <a:lstStyle/>
          <a:p>
            <a:r>
              <a:rPr lang="en-US" sz="4400" i="1" dirty="0" smtClean="0">
                <a:latin typeface="Copperplate Gothic Bold" pitchFamily="34" charset="0"/>
              </a:rPr>
              <a:t>4.	POLAR HIGH PRESSURE BELT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70" y="1295400"/>
            <a:ext cx="5943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i="1" spc="-15" dirty="0" smtClean="0">
                <a:latin typeface="Consolas" pitchFamily="49" charset="0"/>
                <a:cs typeface="Calibri"/>
              </a:rPr>
              <a:t>Located </a:t>
            </a:r>
            <a:r>
              <a:rPr lang="en-US" sz="2800" b="1" i="1" spc="-10" dirty="0" smtClean="0">
                <a:latin typeface="Consolas" pitchFamily="49" charset="0"/>
                <a:cs typeface="Calibri"/>
              </a:rPr>
              <a:t>between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85°N </a:t>
            </a:r>
            <a:r>
              <a:rPr lang="en-US" sz="2800" b="1" i="1" spc="-15" dirty="0" smtClean="0">
                <a:latin typeface="Consolas" pitchFamily="49" charset="0"/>
                <a:cs typeface="Calibri"/>
              </a:rPr>
              <a:t>to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90°N 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and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85°S </a:t>
            </a:r>
            <a:r>
              <a:rPr lang="en-US" sz="2800" b="1" i="1" spc="-25" dirty="0" smtClean="0">
                <a:latin typeface="Consolas" pitchFamily="49" charset="0"/>
                <a:cs typeface="Calibri"/>
              </a:rPr>
              <a:t>to </a:t>
            </a:r>
            <a:r>
              <a:rPr lang="en-US" sz="2800" b="1" i="1" spc="-20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90°S.</a:t>
            </a:r>
          </a:p>
          <a:p>
            <a:r>
              <a:rPr lang="en-US" sz="2800" b="1" i="1" spc="-15" dirty="0" smtClean="0">
                <a:latin typeface="Consolas" pitchFamily="49" charset="0"/>
                <a:cs typeface="Calibri"/>
              </a:rPr>
              <a:t>Polar</a:t>
            </a:r>
            <a:r>
              <a:rPr lang="en-US" sz="2800" b="1" i="1" spc="-10" dirty="0" smtClean="0">
                <a:latin typeface="Consolas" pitchFamily="49" charset="0"/>
                <a:cs typeface="Calibri"/>
              </a:rPr>
              <a:t> Regions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10" dirty="0" smtClean="0">
                <a:latin typeface="Consolas" pitchFamily="49" charset="0"/>
                <a:cs typeface="Calibri"/>
              </a:rPr>
              <a:t>experience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10" dirty="0" smtClean="0">
                <a:latin typeface="Consolas" pitchFamily="49" charset="0"/>
                <a:cs typeface="Calibri"/>
              </a:rPr>
              <a:t>cold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10" dirty="0" smtClean="0">
                <a:latin typeface="Consolas" pitchFamily="49" charset="0"/>
                <a:cs typeface="Calibri"/>
              </a:rPr>
              <a:t>climatic </a:t>
            </a:r>
            <a:r>
              <a:rPr lang="en-US" sz="2800" b="1" i="1" spc="-530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10" dirty="0" smtClean="0">
                <a:latin typeface="Consolas" pitchFamily="49" charset="0"/>
                <a:cs typeface="Calibri"/>
              </a:rPr>
              <a:t>conditions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as</a:t>
            </a:r>
            <a:r>
              <a:rPr lang="en-US" sz="2800" b="1" i="1" spc="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the</a:t>
            </a:r>
            <a:r>
              <a:rPr lang="en-US" sz="2800" b="1" i="1" spc="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35" dirty="0" smtClean="0">
                <a:latin typeface="Consolas" pitchFamily="49" charset="0"/>
                <a:cs typeface="Calibri"/>
              </a:rPr>
              <a:t>rays</a:t>
            </a:r>
            <a:r>
              <a:rPr lang="en-US" sz="2800" b="1" i="1" spc="-30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of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 the</a:t>
            </a:r>
            <a:r>
              <a:rPr lang="en-US" sz="2800" b="1" i="1" spc="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Sun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15" dirty="0" smtClean="0">
                <a:latin typeface="Consolas" pitchFamily="49" charset="0"/>
                <a:cs typeface="Calibri"/>
              </a:rPr>
              <a:t>are </a:t>
            </a:r>
            <a:r>
              <a:rPr lang="en-US" sz="2800" b="1" i="1" spc="-10" dirty="0" smtClean="0">
                <a:latin typeface="Consolas" pitchFamily="49" charset="0"/>
                <a:cs typeface="Calibri"/>
              </a:rPr>
              <a:t> extremely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10" dirty="0" smtClean="0">
                <a:latin typeface="Consolas" pitchFamily="49" charset="0"/>
                <a:cs typeface="Calibri"/>
              </a:rPr>
              <a:t>slanting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-</a:t>
            </a:r>
            <a:r>
              <a:rPr lang="en-US" sz="2800" b="1" i="1" spc="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the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 air</a:t>
            </a:r>
            <a:r>
              <a:rPr lang="en-US" sz="2800" b="1" i="1" spc="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is</a:t>
            </a:r>
            <a:r>
              <a:rPr lang="en-US" sz="2800" b="1" i="1" spc="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dense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 and </a:t>
            </a:r>
            <a:r>
              <a:rPr lang="en-US" sz="2800" b="1" i="1" spc="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35" dirty="0" smtClean="0">
                <a:latin typeface="Consolas" pitchFamily="49" charset="0"/>
                <a:cs typeface="Calibri"/>
              </a:rPr>
              <a:t>heavy.</a:t>
            </a:r>
            <a:endParaRPr lang="en-US" sz="2800" b="1" i="1" dirty="0" smtClean="0">
              <a:latin typeface="Consolas" pitchFamily="49" charset="0"/>
              <a:cs typeface="Calibri"/>
            </a:endParaRPr>
          </a:p>
          <a:p>
            <a:r>
              <a:rPr lang="en-US" sz="2800" b="1" i="1" dirty="0" smtClean="0">
                <a:latin typeface="Consolas" pitchFamily="49" charset="0"/>
                <a:cs typeface="Calibri"/>
              </a:rPr>
              <a:t>On the polar region centrifugal is minimum that leads high pressure.</a:t>
            </a:r>
          </a:p>
          <a:p>
            <a:pPr marL="241300" indent="-228600" algn="just">
              <a:lnSpc>
                <a:spcPts val="2735"/>
              </a:lnSpc>
              <a:spcBef>
                <a:spcPts val="705"/>
              </a:spcBef>
              <a:tabLst>
                <a:tab pos="241300" algn="l"/>
              </a:tabLst>
            </a:pPr>
            <a:r>
              <a:rPr lang="en-US" sz="2800" b="1" i="1" dirty="0" smtClean="0">
                <a:latin typeface="Consolas" pitchFamily="49" charset="0"/>
                <a:cs typeface="Calibri"/>
              </a:rPr>
              <a:t>Air</a:t>
            </a:r>
            <a:r>
              <a:rPr lang="en-US" sz="2800" b="1" i="1" spc="70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15" dirty="0" smtClean="0">
                <a:latin typeface="Consolas" pitchFamily="49" charset="0"/>
                <a:cs typeface="Calibri"/>
              </a:rPr>
              <a:t>from</a:t>
            </a:r>
            <a:r>
              <a:rPr lang="en-US" sz="2800" b="1" i="1" spc="60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15" dirty="0" smtClean="0">
                <a:latin typeface="Consolas" pitchFamily="49" charset="0"/>
                <a:cs typeface="Calibri"/>
              </a:rPr>
              <a:t>60°N</a:t>
            </a:r>
            <a:r>
              <a:rPr lang="en-US" sz="2800" b="1" i="1" spc="60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and</a:t>
            </a:r>
            <a:r>
              <a:rPr lang="en-US" sz="2800" b="1" i="1" spc="60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60°S</a:t>
            </a:r>
            <a:r>
              <a:rPr lang="en-US" sz="2800" b="1" i="1" spc="70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also</a:t>
            </a:r>
            <a:r>
              <a:rPr lang="en-US" sz="2800" b="1" i="1" spc="5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descends</a:t>
            </a:r>
            <a:r>
              <a:rPr lang="en-US" sz="2800" b="1" i="1" spc="70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in</a:t>
            </a:r>
            <a:r>
              <a:rPr lang="en-US" sz="2800" b="1" i="1" spc="6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the</a:t>
            </a:r>
            <a:endParaRPr lang="en-US" sz="2800" b="1" i="1" dirty="0" smtClean="0">
              <a:latin typeface="Consolas" pitchFamily="49" charset="0"/>
              <a:cs typeface="Calibri"/>
            </a:endParaRPr>
          </a:p>
          <a:p>
            <a:pPr marL="241300" algn="just">
              <a:lnSpc>
                <a:spcPts val="2735"/>
              </a:lnSpc>
              <a:buNone/>
            </a:pPr>
            <a:r>
              <a:rPr lang="en-US" sz="2800" b="1" i="1" spc="-5" dirty="0" smtClean="0">
                <a:latin typeface="Consolas" pitchFamily="49" charset="0"/>
                <a:cs typeface="Calibri"/>
              </a:rPr>
              <a:t>	polar</a:t>
            </a:r>
            <a:r>
              <a:rPr lang="en-US" sz="2800" b="1" i="1" spc="-30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10" dirty="0" smtClean="0">
                <a:latin typeface="Consolas" pitchFamily="49" charset="0"/>
                <a:cs typeface="Calibri"/>
              </a:rPr>
              <a:t>region.</a:t>
            </a:r>
          </a:p>
          <a:p>
            <a:pPr marL="241300" algn="just">
              <a:lnSpc>
                <a:spcPts val="2735"/>
              </a:lnSpc>
            </a:pPr>
            <a:r>
              <a:rPr lang="en-US" sz="1900" b="1" i="1" spc="-10" dirty="0" smtClean="0">
                <a:latin typeface="Consolas" pitchFamily="49" charset="0"/>
                <a:cs typeface="Calibri"/>
                <a:hlinkClick r:id="rId2" action="ppaction://hlinkfile"/>
              </a:rPr>
              <a:t>Presentation\POLAR H.jpg</a:t>
            </a:r>
            <a:endParaRPr lang="en-US" sz="1900" b="1" i="1" spc="-10" dirty="0" smtClean="0">
              <a:latin typeface="Consolas" pitchFamily="49" charset="0"/>
              <a:cs typeface="Calibri"/>
            </a:endParaRPr>
          </a:p>
          <a:p>
            <a:pPr marL="241300" algn="just">
              <a:lnSpc>
                <a:spcPts val="2735"/>
              </a:lnSpc>
            </a:pPr>
            <a:r>
              <a:rPr lang="en-US" sz="1900" b="1" i="1" spc="-10" dirty="0" smtClean="0">
                <a:latin typeface="Consolas" pitchFamily="49" charset="0"/>
                <a:cs typeface="Calibri"/>
                <a:hlinkClick r:id="rId3" action="ppaction://hlinkfile"/>
              </a:rPr>
              <a:t>Presentation\my1.jpg</a:t>
            </a:r>
            <a:endParaRPr lang="en-US" sz="1900" b="1" i="1" spc="-10" dirty="0" smtClean="0">
              <a:latin typeface="Consolas" pitchFamily="49" charset="0"/>
              <a:cs typeface="Calibri"/>
            </a:endParaRPr>
          </a:p>
          <a:p>
            <a:pPr marL="241300" algn="just">
              <a:lnSpc>
                <a:spcPts val="2735"/>
              </a:lnSpc>
              <a:buNone/>
            </a:pPr>
            <a:endParaRPr lang="en-US" sz="2800" b="1" i="1" dirty="0" smtClean="0">
              <a:latin typeface="Consolas" pitchFamily="49" charset="0"/>
              <a:cs typeface="Calibri"/>
            </a:endParaRPr>
          </a:p>
          <a:p>
            <a:endParaRPr lang="en-US" sz="2800" dirty="0" smtClean="0">
              <a:latin typeface="Calibri"/>
              <a:cs typeface="Calibri"/>
            </a:endParaRPr>
          </a:p>
          <a:p>
            <a:endParaRPr lang="en-US" dirty="0"/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81800" y="2209800"/>
            <a:ext cx="3566160" cy="30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839200" cy="1295400"/>
          </a:xfrm>
        </p:spPr>
        <p:txBody>
          <a:bodyPr>
            <a:noAutofit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i="1" dirty="0" smtClean="0">
                <a:latin typeface="Copperplate Gothic Bold" pitchFamily="34" charset="0"/>
              </a:rPr>
              <a:t>GLOBAL ATMOSPHERIC CIRCULATION</a:t>
            </a:r>
            <a:endParaRPr lang="en-US" sz="4000" i="1" dirty="0">
              <a:latin typeface="Copperplate Gothic Bold" pitchFamily="34" charset="0"/>
            </a:endParaRPr>
          </a:p>
        </p:txBody>
      </p:sp>
      <p:pic>
        <p:nvPicPr>
          <p:cNvPr id="4" name="object 2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2133600"/>
            <a:ext cx="7010400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1219200"/>
            <a:ext cx="8686799" cy="114300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latin typeface="Copperplate Gothic Bold" pitchFamily="34" charset="0"/>
              </a:rPr>
              <a:t>DEFINITION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7086600" cy="53340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2800" b="1" i="1" dirty="0" smtClean="0">
                <a:latin typeface="Consolas" pitchFamily="49" charset="0"/>
              </a:rPr>
              <a:t>Atmospheric circulation refers to the large-scale movement of air around the Earth driven by a combination of factors such as solar heating, the rotation of the Earth, and variations in surface temperature and pressure.</a:t>
            </a:r>
          </a:p>
          <a:p>
            <a:endParaRPr lang="en-US" sz="2800" b="1" i="1" dirty="0" smtClean="0">
              <a:latin typeface="Consolas" pitchFamily="49" charset="0"/>
            </a:endParaRPr>
          </a:p>
          <a:p>
            <a:r>
              <a:rPr lang="en-US" sz="2800" b="1" i="1" dirty="0" smtClean="0">
                <a:latin typeface="Consolas" pitchFamily="49" charset="0"/>
              </a:rPr>
              <a:t>The atmospheric circulation can be viewed as a heat engine driven by the Sun's energy , its govern by the law of thermodynamics</a:t>
            </a:r>
            <a:r>
              <a:rPr lang="en-US" b="1" i="1" dirty="0" smtClean="0">
                <a:latin typeface="Consolas" pitchFamily="49" charset="0"/>
              </a:rPr>
              <a:t>.</a:t>
            </a:r>
          </a:p>
          <a:p>
            <a:r>
              <a:rPr lang="en-US" sz="1600" b="1" i="1" dirty="0" smtClean="0">
                <a:latin typeface="Consolas" pitchFamily="49" charset="0"/>
                <a:hlinkClick r:id="rId3" action="ppaction://hlinkfile"/>
              </a:rPr>
              <a:t>Presentation\NAAAAAAA.jpg</a:t>
            </a:r>
            <a:endParaRPr lang="en-US" sz="1600" b="1" i="1" dirty="0" smtClean="0">
              <a:latin typeface="Consolas" pitchFamily="49" charset="0"/>
            </a:endParaRPr>
          </a:p>
        </p:txBody>
      </p:sp>
      <p:pic>
        <p:nvPicPr>
          <p:cNvPr id="8" name="Picture 7" descr="NAAAAAA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91400" y="4105223"/>
            <a:ext cx="3263812" cy="2371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-228600"/>
            <a:ext cx="8686799" cy="1143000"/>
          </a:xfrm>
        </p:spPr>
        <p:txBody>
          <a:bodyPr/>
          <a:lstStyle/>
          <a:p>
            <a:r>
              <a:rPr lang="en-US" i="1" dirty="0" smtClean="0">
                <a:latin typeface="Copperplate Gothic Bold" pitchFamily="34" charset="0"/>
              </a:rPr>
              <a:t>Hadley cell</a:t>
            </a:r>
            <a:endParaRPr lang="en-US" i="1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391400" cy="5638800"/>
          </a:xfrm>
        </p:spPr>
        <p:txBody>
          <a:bodyPr>
            <a:normAutofit fontScale="92500" lnSpcReduction="10000"/>
          </a:bodyPr>
          <a:lstStyle/>
          <a:p>
            <a:r>
              <a:rPr lang="en-US" b="1" i="1" dirty="0" smtClean="0">
                <a:latin typeface="Consolas" pitchFamily="49" charset="0"/>
              </a:rPr>
              <a:t>It is a large-scale circulation pattern that occurs in both the Northern and Southern Hemispheres, primarily between the equator and about 30 degrees latitude in each direction.</a:t>
            </a:r>
          </a:p>
          <a:p>
            <a:r>
              <a:rPr lang="en-US" b="1" i="1" dirty="0" smtClean="0">
                <a:latin typeface="Consolas" pitchFamily="49" charset="0"/>
              </a:rPr>
              <a:t>Named after George Hadley</a:t>
            </a:r>
          </a:p>
          <a:p>
            <a:r>
              <a:rPr lang="en-US" b="1" i="1" dirty="0" smtClean="0">
                <a:latin typeface="Consolas" pitchFamily="49" charset="0"/>
              </a:rPr>
              <a:t>Plays a crucial role in redistributing heat and moisture around the globe.</a:t>
            </a:r>
          </a:p>
          <a:p>
            <a:r>
              <a:rPr lang="en-US" b="1" i="1" dirty="0" smtClean="0">
                <a:latin typeface="Consolas" pitchFamily="49" charset="0"/>
              </a:rPr>
              <a:t>Intense solar heating at the equator causes warm air to rise, creating a low-pressure zone. As the air rises, it expands and cools, leading to the formation of clouds and precipitation.</a:t>
            </a:r>
          </a:p>
          <a:p>
            <a:r>
              <a:rPr lang="en-US" b="1" i="1" dirty="0" smtClean="0">
                <a:latin typeface="Consolas" pitchFamily="49" charset="0"/>
              </a:rPr>
              <a:t>it is a thermal cell</a:t>
            </a:r>
          </a:p>
          <a:p>
            <a:r>
              <a:rPr lang="en-US" sz="1700" b="1" i="1" dirty="0" smtClean="0">
                <a:latin typeface="Consolas" pitchFamily="49" charset="0"/>
                <a:hlinkClick r:id="rId2" action="ppaction://hlinkfile"/>
              </a:rPr>
              <a:t>Presentation\SSSSSSSSSS.jpg</a:t>
            </a:r>
            <a:endParaRPr lang="en-US" sz="1700" b="1" i="1" dirty="0" smtClean="0">
              <a:latin typeface="Consolas" pitchFamily="49" charset="0"/>
            </a:endParaRPr>
          </a:p>
          <a:p>
            <a:r>
              <a:rPr lang="en-US" sz="1700" b="1" i="1" dirty="0" smtClean="0">
                <a:latin typeface="Consolas" pitchFamily="49" charset="0"/>
                <a:hlinkClick r:id="rId3" action="ppaction://hlinkfile"/>
              </a:rPr>
              <a:t>Presentation\MMMMMMM.jpg</a:t>
            </a:r>
            <a:endParaRPr lang="en-US" sz="1700" b="1" i="1" dirty="0" smtClean="0">
              <a:latin typeface="Consolas" pitchFamily="49" charset="0"/>
            </a:endParaRPr>
          </a:p>
          <a:p>
            <a:endParaRPr lang="en-US" b="1" i="1" dirty="0" smtClean="0">
              <a:latin typeface="Consolas" pitchFamily="49" charset="0"/>
            </a:endParaRPr>
          </a:p>
          <a:p>
            <a:endParaRPr lang="en-US" b="1" i="1" dirty="0">
              <a:latin typeface="Consolas" pitchFamily="49" charset="0"/>
            </a:endParaRPr>
          </a:p>
        </p:txBody>
      </p:sp>
      <p:pic>
        <p:nvPicPr>
          <p:cNvPr id="5" name="Picture 4" descr="SSSSSSSS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35040" y="1066800"/>
            <a:ext cx="2812146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9875520" cy="11430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latin typeface="Copperplate Gothic Bold" pitchFamily="34" charset="0"/>
              </a:rPr>
              <a:t>POLAR CELL</a:t>
            </a:r>
            <a:r>
              <a:rPr lang="en-US" dirty="0" smtClean="0">
                <a:latin typeface="Copperplate Gothic Bold" pitchFamily="34" charset="0"/>
              </a:rPr>
              <a:t/>
            </a:r>
            <a:br>
              <a:rPr lang="en-US" dirty="0" smtClean="0">
                <a:latin typeface="Copperplate Gothic Bold" pitchFamily="34" charset="0"/>
              </a:rPr>
            </a:b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73152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i="1" spc="-5" dirty="0" smtClean="0">
                <a:latin typeface="Consolas" pitchFamily="49" charset="0"/>
                <a:cs typeface="Calibri"/>
              </a:rPr>
              <a:t>It </a:t>
            </a:r>
            <a:r>
              <a:rPr lang="en-US" sz="2800" b="1" i="1" spc="-15" dirty="0" smtClean="0">
                <a:latin typeface="Consolas" pitchFamily="49" charset="0"/>
                <a:cs typeface="Calibri"/>
              </a:rPr>
              <a:t>features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part of the 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air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rising </a:t>
            </a:r>
            <a:r>
              <a:rPr lang="en-US" sz="2800" b="1" i="1" spc="-15" dirty="0" smtClean="0">
                <a:latin typeface="Consolas" pitchFamily="49" charset="0"/>
                <a:cs typeface="Calibri"/>
              </a:rPr>
              <a:t>at </a:t>
            </a:r>
            <a:r>
              <a:rPr lang="en-US" sz="2800" b="1" i="1" spc="-10" dirty="0" smtClean="0">
                <a:latin typeface="Consolas" pitchFamily="49" charset="0"/>
                <a:cs typeface="Calibri"/>
              </a:rPr>
              <a:t>60°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 latitude</a:t>
            </a:r>
            <a:r>
              <a:rPr lang="en-US" sz="2800" b="1" i="1" spc="53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10" dirty="0" smtClean="0">
                <a:latin typeface="Consolas" pitchFamily="49" charset="0"/>
                <a:cs typeface="Calibri"/>
              </a:rPr>
              <a:t>flowing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20" dirty="0" smtClean="0">
                <a:latin typeface="Consolas" pitchFamily="49" charset="0"/>
                <a:cs typeface="Calibri"/>
              </a:rPr>
              <a:t>towards</a:t>
            </a:r>
            <a:r>
              <a:rPr lang="en-US" sz="2800" b="1" i="1" spc="-15" dirty="0" smtClean="0">
                <a:latin typeface="Consolas" pitchFamily="49" charset="0"/>
                <a:cs typeface="Calibri"/>
              </a:rPr>
              <a:t> Poles, </a:t>
            </a:r>
            <a:r>
              <a:rPr lang="en-US" sz="2800" b="1" i="1" spc="-530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descending, 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and then </a:t>
            </a:r>
            <a:r>
              <a:rPr lang="en-US" sz="2800" b="1" i="1" spc="-10" dirty="0" smtClean="0">
                <a:latin typeface="Consolas" pitchFamily="49" charset="0"/>
                <a:cs typeface="Calibri"/>
              </a:rPr>
              <a:t>returning </a:t>
            </a:r>
            <a:r>
              <a:rPr lang="en-US" sz="2800" b="1" i="1" spc="-20" dirty="0" smtClean="0">
                <a:latin typeface="Consolas" pitchFamily="49" charset="0"/>
                <a:cs typeface="Calibri"/>
              </a:rPr>
              <a:t>towards </a:t>
            </a:r>
            <a:r>
              <a:rPr lang="en-US" sz="2800" b="1" i="1" spc="-1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sub-polar</a:t>
            </a:r>
            <a:r>
              <a:rPr lang="en-US" sz="2800" b="1" i="1" spc="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10" dirty="0" smtClean="0">
                <a:latin typeface="Consolas" pitchFamily="49" charset="0"/>
                <a:cs typeface="Calibri"/>
              </a:rPr>
              <a:t>region.</a:t>
            </a:r>
            <a:endParaRPr lang="en-US" sz="2800" b="1" i="1" dirty="0" smtClean="0">
              <a:latin typeface="Consolas" pitchFamily="49" charset="0"/>
              <a:cs typeface="Calibri"/>
            </a:endParaRPr>
          </a:p>
          <a:p>
            <a:r>
              <a:rPr lang="en-US" sz="2800" b="1" i="1" spc="-15" dirty="0" smtClean="0">
                <a:latin typeface="Consolas" pitchFamily="49" charset="0"/>
                <a:cs typeface="Calibri"/>
              </a:rPr>
              <a:t>Part</a:t>
            </a:r>
            <a:r>
              <a:rPr lang="en-US" sz="2800" b="1" i="1" spc="-10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of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the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 air</a:t>
            </a:r>
            <a:r>
              <a:rPr lang="en-US" sz="2800" b="1" i="1" spc="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rising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15" dirty="0" smtClean="0">
                <a:latin typeface="Consolas" pitchFamily="49" charset="0"/>
                <a:cs typeface="Calibri"/>
              </a:rPr>
              <a:t>at</a:t>
            </a:r>
            <a:r>
              <a:rPr lang="en-US" sz="2800" b="1" i="1" spc="-10" dirty="0" smtClean="0">
                <a:latin typeface="Consolas" pitchFamily="49" charset="0"/>
                <a:cs typeface="Calibri"/>
              </a:rPr>
              <a:t> 60°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10" dirty="0" smtClean="0">
                <a:latin typeface="Consolas" pitchFamily="49" charset="0"/>
                <a:cs typeface="Calibri"/>
              </a:rPr>
              <a:t>latitude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15" dirty="0" smtClean="0">
                <a:latin typeface="Consolas" pitchFamily="49" charset="0"/>
                <a:cs typeface="Calibri"/>
              </a:rPr>
              <a:t>diverges</a:t>
            </a:r>
            <a:r>
              <a:rPr lang="en-US" sz="2800" b="1" i="1" spc="-10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15" dirty="0" smtClean="0">
                <a:latin typeface="Consolas" pitchFamily="49" charset="0"/>
                <a:cs typeface="Calibri"/>
              </a:rPr>
              <a:t>at</a:t>
            </a:r>
            <a:r>
              <a:rPr lang="en-US" sz="2800" b="1" i="1" spc="-10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high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altitude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20" dirty="0" smtClean="0">
                <a:latin typeface="Consolas" pitchFamily="49" charset="0"/>
                <a:cs typeface="Calibri"/>
              </a:rPr>
              <a:t>toward</a:t>
            </a:r>
            <a:r>
              <a:rPr lang="en-US" sz="2800" b="1" i="1" spc="-1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the </a:t>
            </a:r>
            <a:r>
              <a:rPr lang="en-US" sz="2800" b="1" i="1" spc="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poles</a:t>
            </a:r>
            <a:r>
              <a:rPr lang="en-US" sz="2800" b="1" i="1" spc="-1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and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10" dirty="0" smtClean="0">
                <a:latin typeface="Consolas" pitchFamily="49" charset="0"/>
                <a:cs typeface="Calibri"/>
              </a:rPr>
              <a:t>creates</a:t>
            </a:r>
            <a:r>
              <a:rPr lang="en-US" sz="2800" b="1" i="1" spc="-2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the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 polar</a:t>
            </a:r>
            <a:r>
              <a:rPr lang="en-US" sz="2800" b="1" i="1" spc="-20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cell.</a:t>
            </a:r>
          </a:p>
          <a:p>
            <a:r>
              <a:rPr lang="en-US" b="1" i="1" dirty="0" smtClean="0">
                <a:latin typeface="Consolas" pitchFamily="49" charset="0"/>
              </a:rPr>
              <a:t>The descending air near the poles creates surface winds known as the polar easterlies. These winds blow from the poles towards lower latitudes, generally between 60 and 90 degrees latitude.</a:t>
            </a:r>
          </a:p>
          <a:p>
            <a:r>
              <a:rPr lang="en-US" b="1" i="1" dirty="0" smtClean="0">
                <a:latin typeface="Consolas" pitchFamily="49" charset="0"/>
              </a:rPr>
              <a:t>It is also a thermal cell.</a:t>
            </a:r>
          </a:p>
          <a:p>
            <a:r>
              <a:rPr lang="en-US" sz="1900" b="1" i="1" dirty="0" smtClean="0">
                <a:latin typeface="Consolas" pitchFamily="49" charset="0"/>
                <a:hlinkClick r:id="rId2" action="ppaction://hlinkfile"/>
              </a:rPr>
              <a:t>Presentation\POLAR CELL.jpg</a:t>
            </a:r>
            <a:endParaRPr lang="en-US" sz="1900" b="1" i="1" dirty="0" smtClean="0">
              <a:latin typeface="Consolas" pitchFamily="49" charset="0"/>
            </a:endParaRPr>
          </a:p>
          <a:p>
            <a:r>
              <a:rPr lang="en-US" sz="1900" b="1" i="1" smtClean="0">
                <a:latin typeface="Consolas" pitchFamily="49" charset="0"/>
                <a:hlinkClick r:id="rId3" action="ppaction://hlinkfile"/>
              </a:rPr>
              <a:t>Presentation\SN.jpg</a:t>
            </a:r>
            <a:endParaRPr lang="en-US" sz="1900" b="1" i="1" dirty="0" smtClean="0">
              <a:latin typeface="Consolas" pitchFamily="49" charset="0"/>
            </a:endParaRPr>
          </a:p>
          <a:p>
            <a:endParaRPr lang="en-US" dirty="0"/>
          </a:p>
        </p:txBody>
      </p:sp>
      <p:pic>
        <p:nvPicPr>
          <p:cNvPr id="5" name="Picture 4" descr="POLAR CE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609600"/>
            <a:ext cx="2895600" cy="3693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228600"/>
            <a:ext cx="9875520" cy="1143000"/>
          </a:xfrm>
        </p:spPr>
        <p:txBody>
          <a:bodyPr>
            <a:normAutofit fontScale="90000"/>
          </a:bodyPr>
          <a:lstStyle/>
          <a:p>
            <a:r>
              <a:rPr lang="en-US" i="1" dirty="0" err="1" smtClean="0">
                <a:latin typeface="Copperplate Gothic Bold" pitchFamily="34" charset="0"/>
              </a:rPr>
              <a:t>Ferrel</a:t>
            </a:r>
            <a:r>
              <a:rPr lang="en-US" i="1" dirty="0" smtClean="0">
                <a:latin typeface="Copperplate Gothic Bold" pitchFamily="34" charset="0"/>
              </a:rPr>
              <a:t> cell</a:t>
            </a:r>
            <a:br>
              <a:rPr lang="en-US" i="1" dirty="0" smtClean="0">
                <a:latin typeface="Copperplate Gothic Bold" pitchFamily="34" charset="0"/>
              </a:rPr>
            </a:br>
            <a:endParaRPr lang="en-US" i="1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7223760" cy="5105400"/>
          </a:xfrm>
        </p:spPr>
        <p:txBody>
          <a:bodyPr>
            <a:normAutofit fontScale="85000" lnSpcReduction="10000"/>
          </a:bodyPr>
          <a:lstStyle/>
          <a:p>
            <a:pPr marL="241300" marR="5080" indent="-228600" algn="just">
              <a:lnSpc>
                <a:spcPts val="2590"/>
              </a:lnSpc>
              <a:spcBef>
                <a:spcPts val="425"/>
              </a:spcBef>
              <a:tabLst>
                <a:tab pos="241300" algn="l"/>
              </a:tabLst>
            </a:pPr>
            <a:r>
              <a:rPr lang="en-US" sz="2800" b="1" i="1" spc="-5" dirty="0" smtClean="0">
                <a:latin typeface="Consolas" pitchFamily="49" charset="0"/>
                <a:cs typeface="Calibri"/>
              </a:rPr>
              <a:t>The term </a:t>
            </a:r>
            <a:r>
              <a:rPr lang="en-US" sz="2800" b="1" i="1" spc="-15" dirty="0" smtClean="0">
                <a:latin typeface="Consolas" pitchFamily="49" charset="0"/>
                <a:cs typeface="Calibri"/>
              </a:rPr>
              <a:t>was first </a:t>
            </a:r>
            <a:r>
              <a:rPr lang="en-US" sz="2800" b="1" i="1" spc="-10" dirty="0" smtClean="0">
                <a:latin typeface="Consolas" pitchFamily="49" charset="0"/>
                <a:cs typeface="Calibri"/>
              </a:rPr>
              <a:t>proposed by 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William </a:t>
            </a:r>
            <a:r>
              <a:rPr lang="en-US" sz="2800" b="1" i="1" spc="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15" dirty="0" err="1" smtClean="0">
                <a:latin typeface="Consolas" pitchFamily="49" charset="0"/>
                <a:cs typeface="Calibri"/>
              </a:rPr>
              <a:t>Ferrel</a:t>
            </a:r>
            <a:r>
              <a:rPr lang="en-US" sz="2800" b="1" i="1" spc="-10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in</a:t>
            </a:r>
            <a:r>
              <a:rPr lang="en-US" sz="2800" b="1" i="1" spc="-10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1856</a:t>
            </a:r>
          </a:p>
          <a:p>
            <a:pPr marL="241300" marR="5080" indent="-228600" algn="just">
              <a:lnSpc>
                <a:spcPct val="90000"/>
              </a:lnSpc>
              <a:spcBef>
                <a:spcPts val="975"/>
              </a:spcBef>
              <a:tabLst>
                <a:tab pos="241300" algn="l"/>
              </a:tabLst>
            </a:pPr>
            <a:r>
              <a:rPr lang="en-US" sz="2800" b="1" i="1" spc="-5" dirty="0" smtClean="0">
                <a:latin typeface="Consolas" pitchFamily="49" charset="0"/>
                <a:cs typeface="Calibri"/>
              </a:rPr>
              <a:t>It 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is a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global atmospheric </a:t>
            </a:r>
            <a:r>
              <a:rPr lang="en-US" sz="2800" b="1" i="1" spc="-10" dirty="0" smtClean="0">
                <a:latin typeface="Consolas" pitchFamily="49" charset="0"/>
                <a:cs typeface="Calibri"/>
              </a:rPr>
              <a:t>circulation </a:t>
            </a:r>
            <a:r>
              <a:rPr lang="en-US" sz="2800" b="1" i="1" spc="-15" dirty="0" smtClean="0">
                <a:latin typeface="Consolas" pitchFamily="49" charset="0"/>
                <a:cs typeface="Calibri"/>
              </a:rPr>
              <a:t>that </a:t>
            </a:r>
            <a:r>
              <a:rPr lang="en-US" sz="2800" b="1" i="1" spc="-530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15" dirty="0" smtClean="0">
                <a:latin typeface="Consolas" pitchFamily="49" charset="0"/>
                <a:cs typeface="Calibri"/>
              </a:rPr>
              <a:t>features</a:t>
            </a:r>
            <a:r>
              <a:rPr lang="en-US" sz="2800" b="1" i="1" spc="-10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part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of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 the</a:t>
            </a:r>
            <a:r>
              <a:rPr lang="en-US" sz="2800" b="1" i="1" spc="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air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rising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20" dirty="0" smtClean="0">
                <a:latin typeface="Consolas" pitchFamily="49" charset="0"/>
                <a:cs typeface="Calibri"/>
              </a:rPr>
              <a:t>at</a:t>
            </a:r>
            <a:r>
              <a:rPr lang="en-US" sz="2800" b="1" i="1" spc="-1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60° 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latitude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flowing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20" dirty="0" smtClean="0">
                <a:latin typeface="Consolas" pitchFamily="49" charset="0"/>
                <a:cs typeface="Calibri"/>
              </a:rPr>
              <a:t>towards</a:t>
            </a:r>
            <a:r>
              <a:rPr lang="en-US" sz="2800" b="1" i="1" spc="-1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40" dirty="0" smtClean="0">
                <a:latin typeface="Consolas" pitchFamily="49" charset="0"/>
                <a:cs typeface="Calibri"/>
              </a:rPr>
              <a:t>Equator, </a:t>
            </a:r>
            <a:r>
              <a:rPr lang="en-US" sz="2800" b="1" i="1" spc="-3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descending 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in the </a:t>
            </a:r>
            <a:r>
              <a:rPr lang="en-US" sz="2800" b="1" i="1" spc="-10" dirty="0" smtClean="0">
                <a:latin typeface="Consolas" pitchFamily="49" charset="0"/>
                <a:cs typeface="Calibri"/>
              </a:rPr>
              <a:t>subtropics, 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and </a:t>
            </a:r>
            <a:r>
              <a:rPr lang="en-US" sz="2800" b="1" i="1" spc="-10" dirty="0" smtClean="0">
                <a:latin typeface="Consolas" pitchFamily="49" charset="0"/>
                <a:cs typeface="Calibri"/>
              </a:rPr>
              <a:t>then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10" dirty="0" smtClean="0">
                <a:latin typeface="Consolas" pitchFamily="49" charset="0"/>
                <a:cs typeface="Calibri"/>
              </a:rPr>
              <a:t>returning </a:t>
            </a:r>
            <a:r>
              <a:rPr lang="en-US" sz="2800" b="1" i="1" spc="-20" dirty="0" smtClean="0">
                <a:latin typeface="Consolas" pitchFamily="49" charset="0"/>
                <a:cs typeface="Calibri"/>
              </a:rPr>
              <a:t>towards</a:t>
            </a:r>
            <a:r>
              <a:rPr lang="en-US" sz="2800" b="1" i="1" spc="-1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sub-polar</a:t>
            </a:r>
            <a:r>
              <a:rPr lang="en-US" sz="2800" b="1" i="1" spc="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10" dirty="0" smtClean="0">
                <a:latin typeface="Consolas" pitchFamily="49" charset="0"/>
                <a:cs typeface="Calibri"/>
              </a:rPr>
              <a:t>region.</a:t>
            </a:r>
            <a:endParaRPr lang="en-US" sz="2800" b="1" i="1" spc="-5" dirty="0" smtClean="0">
              <a:latin typeface="Consolas" pitchFamily="49" charset="0"/>
              <a:cs typeface="Calibri"/>
            </a:endParaRPr>
          </a:p>
          <a:p>
            <a:pPr marL="241300" indent="-228600" algn="just">
              <a:spcBef>
                <a:spcPts val="710"/>
              </a:spcBef>
              <a:tabLst>
                <a:tab pos="241300" algn="l"/>
              </a:tabLst>
            </a:pPr>
            <a:r>
              <a:rPr lang="en-US" sz="2800" b="1" i="1" spc="-5" dirty="0" smtClean="0">
                <a:latin typeface="Consolas" pitchFamily="49" charset="0"/>
                <a:cs typeface="Calibri"/>
              </a:rPr>
              <a:t>This</a:t>
            </a:r>
            <a:r>
              <a:rPr lang="en-US" sz="2800" b="1" i="1" spc="-10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circulation</a:t>
            </a:r>
            <a:r>
              <a:rPr lang="en-US" sz="2800" b="1" i="1" spc="-3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15" dirty="0" smtClean="0">
                <a:latin typeface="Consolas" pitchFamily="49" charset="0"/>
                <a:cs typeface="Calibri"/>
              </a:rPr>
              <a:t>creates </a:t>
            </a:r>
            <a:r>
              <a:rPr lang="en-US" sz="2800" b="1" i="1" dirty="0" smtClean="0">
                <a:latin typeface="Consolas" pitchFamily="49" charset="0"/>
                <a:cs typeface="Calibri"/>
              </a:rPr>
              <a:t>the</a:t>
            </a:r>
            <a:r>
              <a:rPr lang="en-US" sz="2800" b="1" i="1" spc="-5" dirty="0" smtClean="0">
                <a:latin typeface="Consolas" pitchFamily="49" charset="0"/>
                <a:cs typeface="Calibri"/>
              </a:rPr>
              <a:t> </a:t>
            </a:r>
            <a:r>
              <a:rPr lang="en-US" sz="2800" b="1" i="1" spc="-15" dirty="0" err="1" smtClean="0">
                <a:latin typeface="Consolas" pitchFamily="49" charset="0"/>
                <a:cs typeface="Calibri"/>
              </a:rPr>
              <a:t>Westerlies</a:t>
            </a:r>
            <a:endParaRPr lang="en-US" sz="2800" b="1" i="1" spc="-15" dirty="0" smtClean="0">
              <a:latin typeface="Consolas" pitchFamily="49" charset="0"/>
              <a:cs typeface="Calibri"/>
            </a:endParaRPr>
          </a:p>
          <a:p>
            <a:pPr marL="241300" indent="-228600" algn="just">
              <a:spcBef>
                <a:spcPts val="710"/>
              </a:spcBef>
              <a:tabLst>
                <a:tab pos="241300" algn="l"/>
              </a:tabLst>
            </a:pPr>
            <a:r>
              <a:rPr lang="en-US" b="1" i="1" dirty="0" smtClean="0">
                <a:latin typeface="Consolas" pitchFamily="49" charset="0"/>
              </a:rPr>
              <a:t>wind flows in the direction opposite to Hadley cell and Polar cell.</a:t>
            </a:r>
          </a:p>
          <a:p>
            <a:pPr marL="241300" indent="-228600" algn="just">
              <a:spcBef>
                <a:spcPts val="710"/>
              </a:spcBef>
              <a:tabLst>
                <a:tab pos="241300" algn="l"/>
              </a:tabLst>
            </a:pPr>
            <a:r>
              <a:rPr lang="en-US" b="1" i="1" dirty="0" err="1" smtClean="0">
                <a:latin typeface="Consolas" pitchFamily="49" charset="0"/>
              </a:rPr>
              <a:t>Ferrel</a:t>
            </a:r>
            <a:r>
              <a:rPr lang="en-US" b="1" i="1" dirty="0" smtClean="0">
                <a:latin typeface="Consolas" pitchFamily="49" charset="0"/>
              </a:rPr>
              <a:t> cell is a mechanical cell because it is created due to the pressure gradient</a:t>
            </a:r>
          </a:p>
          <a:p>
            <a:pPr marL="241300" indent="-228600" algn="just">
              <a:spcBef>
                <a:spcPts val="710"/>
              </a:spcBef>
              <a:tabLst>
                <a:tab pos="241300" algn="l"/>
              </a:tabLst>
            </a:pPr>
            <a:r>
              <a:rPr lang="en-US" sz="2100" b="1" i="1" dirty="0" smtClean="0">
                <a:latin typeface="Consolas" pitchFamily="49" charset="0"/>
                <a:hlinkClick r:id="rId2" action="ppaction://hlinkfile"/>
              </a:rPr>
              <a:t>Presentation\FERREL.png</a:t>
            </a:r>
            <a:endParaRPr lang="en-US" sz="2100" b="1" i="1" dirty="0" smtClean="0">
              <a:latin typeface="Consolas" pitchFamily="49" charset="0"/>
            </a:endParaRPr>
          </a:p>
          <a:p>
            <a:pPr marL="241300" indent="-228600" algn="just">
              <a:spcBef>
                <a:spcPts val="710"/>
              </a:spcBef>
              <a:tabLst>
                <a:tab pos="241300" algn="l"/>
              </a:tabLst>
            </a:pPr>
            <a:r>
              <a:rPr lang="en-US" sz="2100" b="1" i="1" dirty="0" smtClean="0">
                <a:latin typeface="Consolas" pitchFamily="49" charset="0"/>
                <a:hlinkClick r:id="rId3" action="ppaction://hlinkfile"/>
              </a:rPr>
              <a:t>Presentation\ns.jpg</a:t>
            </a:r>
            <a:endParaRPr lang="en-US" sz="2100" b="1" i="1" dirty="0" smtClean="0">
              <a:latin typeface="Consolas" pitchFamily="49" charset="0"/>
            </a:endParaRPr>
          </a:p>
        </p:txBody>
      </p:sp>
      <p:pic>
        <p:nvPicPr>
          <p:cNvPr id="5" name="Picture 4" descr="FERR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00" y="1752600"/>
            <a:ext cx="2971800" cy="2463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b="1" dirty="0" smtClean="0">
                <a:latin typeface="Consolas" pitchFamily="49" charset="0"/>
              </a:rPr>
              <a:t>Abstract</a:t>
            </a:r>
          </a:p>
          <a:p>
            <a:r>
              <a:rPr lang="en-US" sz="3000" b="1" dirty="0" smtClean="0">
                <a:latin typeface="Consolas" pitchFamily="49" charset="0"/>
              </a:rPr>
              <a:t>Introduction</a:t>
            </a:r>
          </a:p>
          <a:p>
            <a:r>
              <a:rPr lang="en-US" sz="3000" b="1" dirty="0" smtClean="0">
                <a:latin typeface="Consolas" pitchFamily="49" charset="0"/>
              </a:rPr>
              <a:t>Definition (pressure belt)</a:t>
            </a:r>
          </a:p>
          <a:p>
            <a:r>
              <a:rPr lang="en-US" sz="3000" b="1" dirty="0" smtClean="0">
                <a:latin typeface="Consolas" pitchFamily="49" charset="0"/>
              </a:rPr>
              <a:t>Cause of formation of pressure belts</a:t>
            </a:r>
          </a:p>
          <a:p>
            <a:r>
              <a:rPr lang="en-US" sz="3000" b="1" dirty="0" smtClean="0">
                <a:latin typeface="Consolas" pitchFamily="49" charset="0"/>
              </a:rPr>
              <a:t>Types of pressure belts</a:t>
            </a:r>
          </a:p>
          <a:p>
            <a:r>
              <a:rPr lang="en-US" sz="3000" b="1" dirty="0" smtClean="0">
                <a:latin typeface="Consolas" pitchFamily="49" charset="0"/>
              </a:rPr>
              <a:t>Definition (Atmospheric Circulation)</a:t>
            </a:r>
          </a:p>
          <a:p>
            <a:r>
              <a:rPr lang="en-US" sz="3000" b="1" dirty="0" smtClean="0">
                <a:latin typeface="Consolas" pitchFamily="49" charset="0"/>
              </a:rPr>
              <a:t>Different types of Cells</a:t>
            </a:r>
          </a:p>
          <a:p>
            <a:r>
              <a:rPr lang="en-US" sz="3000" b="1" dirty="0" smtClean="0">
                <a:latin typeface="Consolas" pitchFamily="49" charset="0"/>
              </a:rPr>
              <a:t>Credits and References</a:t>
            </a:r>
          </a:p>
          <a:p>
            <a:r>
              <a:rPr lang="en-US" sz="3000" b="1" dirty="0" smtClean="0">
                <a:latin typeface="Consolas" pitchFamily="49" charset="0"/>
              </a:rPr>
              <a:t>Thank you</a:t>
            </a:r>
          </a:p>
          <a:p>
            <a:r>
              <a:rPr lang="en-US" sz="3000" b="1" dirty="0" smtClean="0">
                <a:latin typeface="Consolas" pitchFamily="49" charset="0"/>
              </a:rPr>
              <a:t>Q &amp; A</a:t>
            </a:r>
          </a:p>
          <a:p>
            <a:endParaRPr lang="en-US" dirty="0" smtClean="0">
              <a:latin typeface="Agency FB" pitchFamily="34" charset="0"/>
            </a:endParaRPr>
          </a:p>
          <a:p>
            <a:endParaRPr lang="en-US" dirty="0">
              <a:latin typeface="Agency FB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4275" y="609600"/>
            <a:ext cx="3077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Contents: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pperplate Gothic Bold" pitchFamily="34" charset="0"/>
              </a:rPr>
              <a:t>Credits and references 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0" y="1981200"/>
            <a:ext cx="8839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2000" b="1" i="1" dirty="0" smtClean="0"/>
          </a:p>
          <a:p>
            <a:pPr>
              <a:buFont typeface="Wingdings" pitchFamily="2" charset="2"/>
              <a:buChar char="Ø"/>
            </a:pPr>
            <a:endParaRPr lang="en-US" sz="2000" b="1" i="1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i="1" dirty="0" smtClean="0"/>
              <a:t>Meteorology for Scientists and Engineers, 3rd Edition Copyright ©️ 2011, 2017 by Roland Stull.</a:t>
            </a:r>
          </a:p>
          <a:p>
            <a:pPr>
              <a:buFont typeface="Wingdings" pitchFamily="2" charset="2"/>
              <a:buChar char="Ø"/>
            </a:pPr>
            <a:endParaRPr lang="en-US" sz="2000" b="1" i="1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i="1" dirty="0" smtClean="0"/>
              <a:t>Fundamental of Physical Geography For Class - 11 - 11092 : NCERT: </a:t>
            </a:r>
            <a:r>
              <a:rPr lang="en-US" sz="2000" b="1" i="1" dirty="0" err="1" smtClean="0"/>
              <a:t>Amazon.in</a:t>
            </a:r>
            <a:r>
              <a:rPr lang="en-US" sz="2000" b="1" i="1" dirty="0" smtClean="0"/>
              <a:t>: Books.</a:t>
            </a:r>
          </a:p>
          <a:p>
            <a:pPr>
              <a:buFont typeface="Wingdings" pitchFamily="2" charset="2"/>
              <a:buChar char="Ø"/>
            </a:pPr>
            <a:endParaRPr lang="en-US" sz="2000" b="1" i="1" dirty="0" smtClean="0"/>
          </a:p>
          <a:p>
            <a:pPr>
              <a:buFont typeface="Wingdings" pitchFamily="2" charset="2"/>
              <a:buChar char="Ø"/>
            </a:pPr>
            <a:r>
              <a:rPr lang="en-US" sz="2000" b="1" i="1" dirty="0" smtClean="0">
                <a:hlinkClick r:id="rId2"/>
              </a:rPr>
              <a:t>https://www.reddit.com/r/worldbuilding/comments/10vz76u/circulation_pressure_and_wind_currents/?</a:t>
            </a:r>
            <a:r>
              <a:rPr lang="en-US" sz="2000" b="1" i="1" dirty="0" smtClean="0">
                <a:hlinkClick r:id="rId2"/>
              </a:rPr>
              <a:t>rdt=41601</a:t>
            </a:r>
            <a:endParaRPr lang="en-US" sz="2000" b="1" i="1" dirty="0" smtClean="0"/>
          </a:p>
          <a:p>
            <a:pPr>
              <a:buFont typeface="Wingdings" pitchFamily="2" charset="2"/>
              <a:buChar char="Ø"/>
            </a:pPr>
            <a:endParaRPr lang="en-US" sz="2000" b="1" i="1" smtClean="0"/>
          </a:p>
          <a:p>
            <a:pPr>
              <a:buFont typeface="Wingdings" pitchFamily="2" charset="2"/>
              <a:buChar char="Ø"/>
            </a:pPr>
            <a:r>
              <a:rPr lang="en-US" sz="2000" b="1" i="1" smtClean="0"/>
              <a:t>https</a:t>
            </a:r>
            <a:r>
              <a:rPr lang="en-US" sz="2000" b="1" i="1" smtClean="0"/>
              <a:t>://images.app.goo.gl/HK3FmxUuHkCwuvH26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935480"/>
            <a:ext cx="10424160" cy="492252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200" b="1" i="1" dirty="0" smtClean="0">
                <a:latin typeface="Bradley Hand ITC" pitchFamily="66" charset="0"/>
              </a:rPr>
              <a:t>     Sweet and simple questions will entertain  </a:t>
            </a:r>
            <a:r>
              <a:rPr lang="en-US" sz="3200" dirty="0" smtClean="0">
                <a:latin typeface="Bradley Hand ITC" pitchFamily="66" charset="0"/>
              </a:rPr>
              <a:t>: )</a:t>
            </a:r>
          </a:p>
          <a:p>
            <a:endParaRPr lang="en-US" sz="2800" b="1" i="1" dirty="0" smtClean="0"/>
          </a:p>
          <a:p>
            <a:pPr>
              <a:buNone/>
            </a:pPr>
            <a:endParaRPr lang="en-US" sz="2800" b="1" i="1" dirty="0" smtClean="0"/>
          </a:p>
          <a:p>
            <a:endParaRPr lang="en-US" sz="2800" i="1" dirty="0" smtClean="0"/>
          </a:p>
          <a:p>
            <a:pPr>
              <a:buNone/>
            </a:pPr>
            <a:r>
              <a:rPr lang="en-US" sz="3600" b="1" i="1" dirty="0" smtClean="0"/>
              <a:t>                             </a:t>
            </a:r>
            <a:r>
              <a:rPr lang="en-US" sz="4400" b="1" i="1" dirty="0" smtClean="0">
                <a:latin typeface="Bradley Hand ITC" pitchFamily="66" charset="0"/>
              </a:rPr>
              <a:t>THANK YOU</a:t>
            </a:r>
            <a:endParaRPr lang="en-US" sz="3600" b="1" i="1" dirty="0" smtClean="0">
              <a:latin typeface="Bradley Hand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itchFamily="34" charset="0"/>
              </a:rPr>
              <a:t>Abstract: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3000" b="1" dirty="0" smtClean="0">
                <a:latin typeface="Consolas" pitchFamily="49" charset="0"/>
              </a:rPr>
              <a:t>This presentation aims to explore-</a:t>
            </a:r>
          </a:p>
          <a:p>
            <a:pPr>
              <a:buNone/>
            </a:pPr>
            <a:endParaRPr lang="en-US" sz="3000" b="1" dirty="0" smtClean="0">
              <a:latin typeface="Consolas" pitchFamily="49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000" b="1" dirty="0" smtClean="0">
                <a:latin typeface="Consolas" pitchFamily="49" charset="0"/>
              </a:rPr>
              <a:t>The global pressure belts and the atmospheric circulation and the interconnected relationship between them.</a:t>
            </a:r>
          </a:p>
          <a:p>
            <a:pPr>
              <a:buNone/>
            </a:pPr>
            <a:endParaRPr lang="en-US" sz="3000" b="1" dirty="0" smtClean="0">
              <a:latin typeface="Consolas" pitchFamily="49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000" b="1" dirty="0" smtClean="0">
                <a:latin typeface="Consolas" pitchFamily="49" charset="0"/>
              </a:rPr>
              <a:t>Their significance in shaping regional climates and global phenomena and also the driving forces behind atmospheric circulation.</a:t>
            </a:r>
          </a:p>
          <a:p>
            <a:pPr>
              <a:buNone/>
            </a:pPr>
            <a:endParaRPr lang="en-US" sz="3000" b="1" dirty="0" smtClean="0">
              <a:latin typeface="Consolas" pitchFamily="49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000" b="1" dirty="0" smtClean="0">
                <a:latin typeface="Consolas" pitchFamily="49" charset="0"/>
              </a:rPr>
              <a:t> By the end of the presentation, we will have a deeper understanding of the intricate mechanisms governing pressure belts and atmospheric circulation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28600"/>
            <a:ext cx="987552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pperplate Gothic Bold" pitchFamily="34" charset="0"/>
              </a:rPr>
              <a:t>Introduction: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5943600" cy="484632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Consolas" pitchFamily="49" charset="0"/>
              </a:rPr>
              <a:t>Global Pressure Belt:</a:t>
            </a:r>
          </a:p>
          <a:p>
            <a:pPr>
              <a:buNone/>
            </a:pPr>
            <a:endParaRPr lang="en-US" sz="2800" b="1" dirty="0" smtClean="0">
              <a:latin typeface="Consolas" pitchFamily="49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Consolas" pitchFamily="49" charset="0"/>
              </a:rPr>
              <a:t>In this presentation the term “pressure refers typically to the “atmospheric pressure”.</a:t>
            </a:r>
          </a:p>
          <a:p>
            <a:pPr>
              <a:buFont typeface="Wingdings" pitchFamily="2" charset="2"/>
              <a:buChar char="Ø"/>
            </a:pPr>
            <a:r>
              <a:rPr lang="en-US" sz="1600" b="1" dirty="0" smtClean="0">
                <a:latin typeface="Consolas" pitchFamily="49" charset="0"/>
                <a:hlinkClick r:id="rId2" action="ppaction://hlinkfile"/>
              </a:rPr>
              <a:t>Presentation\atm.jpeg</a:t>
            </a:r>
            <a:endParaRPr lang="en-US" sz="1600" b="1" dirty="0" smtClean="0">
              <a:latin typeface="Consolas" pitchFamily="49" charset="0"/>
            </a:endParaRPr>
          </a:p>
        </p:txBody>
      </p:sp>
      <p:pic>
        <p:nvPicPr>
          <p:cNvPr id="5" name="Picture 4" descr="at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2818" y="1981200"/>
            <a:ext cx="5177582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987552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pperplate Gothic Bold" pitchFamily="34" charset="0"/>
              </a:rPr>
              <a:t>What is atmospheric pressure?</a:t>
            </a:r>
            <a:endParaRPr lang="en-US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9416"/>
            <a:ext cx="7223760" cy="4846320"/>
          </a:xfrm>
        </p:spPr>
        <p:txBody>
          <a:bodyPr>
            <a:noAutofit/>
          </a:bodyPr>
          <a:lstStyle/>
          <a:p>
            <a:r>
              <a:rPr lang="en-US" sz="2000" b="1" i="1" dirty="0" smtClean="0">
                <a:latin typeface="Consolas" pitchFamily="49" charset="0"/>
              </a:rPr>
              <a:t>The force exerted on the  earth surface by its atmosphere due to the gravitational pull of earth.</a:t>
            </a:r>
          </a:p>
          <a:p>
            <a:r>
              <a:rPr lang="en-US" sz="2000" b="1" i="1" dirty="0" smtClean="0">
                <a:latin typeface="Consolas" pitchFamily="49" charset="0"/>
              </a:rPr>
              <a:t>Atmospheric pressure is measured commonly in the unit of </a:t>
            </a:r>
            <a:r>
              <a:rPr lang="en-US" sz="2000" b="1" i="1" dirty="0" err="1" smtClean="0">
                <a:latin typeface="Consolas" pitchFamily="49" charset="0"/>
              </a:rPr>
              <a:t>millibar</a:t>
            </a:r>
            <a:r>
              <a:rPr lang="en-US" sz="2000" b="1" i="1" dirty="0" smtClean="0">
                <a:latin typeface="Consolas" pitchFamily="49" charset="0"/>
              </a:rPr>
              <a:t>, 1 </a:t>
            </a:r>
            <a:r>
              <a:rPr lang="en-US" sz="2000" b="1" i="1" dirty="0" err="1" smtClean="0">
                <a:latin typeface="Consolas" pitchFamily="49" charset="0"/>
              </a:rPr>
              <a:t>millibar</a:t>
            </a:r>
            <a:r>
              <a:rPr lang="en-US" sz="2000" b="1" i="1" dirty="0" smtClean="0">
                <a:latin typeface="Consolas" pitchFamily="49" charset="0"/>
              </a:rPr>
              <a:t> =100 Pa</a:t>
            </a:r>
          </a:p>
          <a:p>
            <a:r>
              <a:rPr lang="en-US" sz="2000" b="1" i="1" dirty="0" smtClean="0">
                <a:latin typeface="Consolas" pitchFamily="49" charset="0"/>
              </a:rPr>
              <a:t>Another well known unit is "atm“,1 </a:t>
            </a:r>
            <a:r>
              <a:rPr lang="en-US" sz="2000" b="1" i="1" dirty="0" err="1" smtClean="0">
                <a:latin typeface="Consolas" pitchFamily="49" charset="0"/>
              </a:rPr>
              <a:t>atm</a:t>
            </a:r>
            <a:r>
              <a:rPr lang="en-US" sz="2000" b="1" i="1" dirty="0" smtClean="0">
                <a:latin typeface="Consolas" pitchFamily="49" charset="0"/>
              </a:rPr>
              <a:t>=101325 Pa</a:t>
            </a:r>
          </a:p>
          <a:p>
            <a:r>
              <a:rPr lang="en-US" sz="2000" b="1" i="1" dirty="0" smtClean="0">
                <a:latin typeface="Consolas" pitchFamily="49" charset="0"/>
              </a:rPr>
              <a:t>Measured by an instrument called Barometer-mercury &amp;aneroid</a:t>
            </a:r>
          </a:p>
          <a:p>
            <a:pPr>
              <a:buNone/>
            </a:pPr>
            <a:r>
              <a:rPr lang="en-US" sz="1400" b="1" i="1" dirty="0" smtClean="0">
                <a:latin typeface="Consolas" pitchFamily="49" charset="0"/>
                <a:hlinkClick r:id="rId2" action="ppaction://hlinkfile"/>
              </a:rPr>
              <a:t>Presentation\1.jpeg</a:t>
            </a:r>
            <a:endParaRPr lang="en-US" sz="1400" b="1" i="1" dirty="0" smtClean="0">
              <a:latin typeface="Consolas" pitchFamily="49" charset="0"/>
            </a:endParaRPr>
          </a:p>
          <a:p>
            <a:pPr>
              <a:buNone/>
            </a:pPr>
            <a:r>
              <a:rPr lang="en-US" sz="1400" b="1" i="1" dirty="0" smtClean="0">
                <a:latin typeface="Consolas" pitchFamily="49" charset="0"/>
                <a:hlinkClick r:id="rId3" action="ppaction://hlinkfile"/>
              </a:rPr>
              <a:t>Presentation\pmi.jpeg</a:t>
            </a:r>
            <a:endParaRPr lang="en-US" sz="1400" b="1" i="1" dirty="0" smtClean="0">
              <a:latin typeface="Consolas" pitchFamily="49" charset="0"/>
            </a:endParaRPr>
          </a:p>
          <a:p>
            <a:pPr>
              <a:buNone/>
            </a:pPr>
            <a:r>
              <a:rPr lang="en-US" sz="1400" b="1" i="1" dirty="0" smtClean="0">
                <a:latin typeface="Consolas" pitchFamily="49" charset="0"/>
                <a:hlinkClick r:id="rId4" action="ppaction://hlinkfile"/>
              </a:rPr>
              <a:t>Presentation\2.jpeg</a:t>
            </a:r>
            <a:endParaRPr lang="en-US" sz="1400" b="1" i="1" dirty="0" smtClean="0">
              <a:latin typeface="Consolas" pitchFamily="49" charset="0"/>
            </a:endParaRPr>
          </a:p>
          <a:p>
            <a:pPr>
              <a:buNone/>
            </a:pPr>
            <a:endParaRPr lang="en-US" sz="2000" b="1" i="1" dirty="0" smtClean="0">
              <a:latin typeface="Consolas" pitchFamily="49" charset="0"/>
            </a:endParaRPr>
          </a:p>
        </p:txBody>
      </p:sp>
      <p:pic>
        <p:nvPicPr>
          <p:cNvPr id="4" name="Picture 3" descr="1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686800" y="609600"/>
            <a:ext cx="173736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2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991600" y="4572000"/>
            <a:ext cx="1348384" cy="1592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pmi.jpe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839200" y="2362200"/>
            <a:ext cx="1428394" cy="17492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/>
              <a:t>ATMOSPHERIC PRESSURE VARIATION</a:t>
            </a:r>
            <a:r>
              <a:rPr lang="en-US" dirty="0" smtClean="0"/>
              <a:t>:-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935480"/>
            <a:ext cx="6309360" cy="4389120"/>
          </a:xfrm>
        </p:spPr>
        <p:txBody>
          <a:bodyPr/>
          <a:lstStyle/>
          <a:p>
            <a:r>
              <a:rPr lang="en-US" b="1" i="1" dirty="0" smtClean="0">
                <a:latin typeface="Consolas" pitchFamily="49" charset="0"/>
              </a:rPr>
              <a:t>It refers to changes in air pressure at different altitudes or due to weather conditions.</a:t>
            </a:r>
          </a:p>
          <a:p>
            <a:r>
              <a:rPr lang="en-US" sz="2400" b="1" i="1" spc="-10" dirty="0" smtClean="0">
                <a:latin typeface="Consolas" pitchFamily="49" charset="0"/>
                <a:cs typeface="Calibri"/>
              </a:rPr>
              <a:t>Thermal expansion </a:t>
            </a:r>
            <a:r>
              <a:rPr lang="en-US" sz="2400" b="1" i="1" spc="-5" dirty="0" smtClean="0">
                <a:latin typeface="Consolas" pitchFamily="49" charset="0"/>
                <a:cs typeface="Calibri"/>
              </a:rPr>
              <a:t>&amp; </a:t>
            </a:r>
            <a:r>
              <a:rPr lang="en-US" sz="2400" b="1" i="1" spc="-10" dirty="0" smtClean="0">
                <a:latin typeface="Consolas" pitchFamily="49" charset="0"/>
                <a:cs typeface="Calibri"/>
              </a:rPr>
              <a:t>compression </a:t>
            </a:r>
            <a:r>
              <a:rPr lang="en-US" sz="2400" b="1" i="1" spc="-5" dirty="0" smtClean="0">
                <a:latin typeface="Consolas" pitchFamily="49" charset="0"/>
                <a:cs typeface="Calibri"/>
              </a:rPr>
              <a:t>of </a:t>
            </a:r>
            <a:r>
              <a:rPr lang="en-US" sz="2400" b="1" i="1" dirty="0" smtClean="0">
                <a:latin typeface="Consolas" pitchFamily="49" charset="0"/>
                <a:cs typeface="Calibri"/>
              </a:rPr>
              <a:t>air </a:t>
            </a:r>
            <a:r>
              <a:rPr lang="en-US" sz="2400" b="1" i="1" spc="-10" dirty="0" smtClean="0">
                <a:latin typeface="Consolas" pitchFamily="49" charset="0"/>
                <a:cs typeface="Calibri"/>
              </a:rPr>
              <a:t>results </a:t>
            </a:r>
            <a:r>
              <a:rPr lang="en-US" sz="2400" b="1" i="1" dirty="0" smtClean="0">
                <a:latin typeface="Consolas" pitchFamily="49" charset="0"/>
                <a:cs typeface="Calibri"/>
              </a:rPr>
              <a:t>in </a:t>
            </a:r>
            <a:r>
              <a:rPr lang="en-US" sz="2400" b="1" i="1" spc="-5" dirty="0" smtClean="0">
                <a:latin typeface="Consolas" pitchFamily="49" charset="0"/>
                <a:cs typeface="Calibri"/>
              </a:rPr>
              <a:t>atmospheric </a:t>
            </a:r>
            <a:r>
              <a:rPr lang="en-US" sz="2400" b="1" i="1" dirty="0" smtClean="0">
                <a:latin typeface="Consolas" pitchFamily="49" charset="0"/>
                <a:cs typeface="Calibri"/>
              </a:rPr>
              <a:t> </a:t>
            </a:r>
            <a:r>
              <a:rPr lang="en-US" sz="2400" b="1" i="1" spc="-15" dirty="0" smtClean="0">
                <a:latin typeface="Consolas" pitchFamily="49" charset="0"/>
                <a:cs typeface="Calibri"/>
              </a:rPr>
              <a:t>pressure</a:t>
            </a:r>
            <a:r>
              <a:rPr lang="en-US" sz="2400" b="1" i="1" spc="40" dirty="0" smtClean="0">
                <a:latin typeface="Consolas" pitchFamily="49" charset="0"/>
                <a:cs typeface="Calibri"/>
              </a:rPr>
              <a:t> </a:t>
            </a:r>
            <a:r>
              <a:rPr lang="en-US" sz="2400" b="1" i="1" spc="-10" dirty="0" smtClean="0">
                <a:latin typeface="Consolas" pitchFamily="49" charset="0"/>
                <a:cs typeface="Calibri"/>
              </a:rPr>
              <a:t>variations.</a:t>
            </a:r>
          </a:p>
          <a:p>
            <a:r>
              <a:rPr lang="en-US" sz="2400" b="1" i="1" dirty="0" smtClean="0">
                <a:latin typeface="Consolas" pitchFamily="49" charset="0"/>
              </a:rPr>
              <a:t>This variation is typically described using concepts like Boyle's Law or the ideal gas law.</a:t>
            </a:r>
            <a:endParaRPr lang="en-US" sz="2400" b="1" i="1" dirty="0" smtClean="0">
              <a:latin typeface="Consolas" pitchFamily="49" charset="0"/>
              <a:cs typeface="Calibri"/>
            </a:endParaRPr>
          </a:p>
          <a:p>
            <a:endParaRPr lang="en-US" b="1" i="1" dirty="0">
              <a:latin typeface="Consolas" pitchFamily="49" charset="0"/>
            </a:endParaRPr>
          </a:p>
        </p:txBody>
      </p:sp>
      <p:pic>
        <p:nvPicPr>
          <p:cNvPr id="5" name="Picture 4" descr="b u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286000"/>
            <a:ext cx="3886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" y="152400"/>
            <a:ext cx="9875520" cy="1143000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latin typeface="Copperplate Gothic Bold" pitchFamily="34" charset="0"/>
              </a:rPr>
              <a:t>What is pressure belt ?</a:t>
            </a:r>
            <a:endParaRPr lang="en-US" sz="4000" b="1" i="1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9416"/>
            <a:ext cx="5090160" cy="5096184"/>
          </a:xfrm>
        </p:spPr>
        <p:txBody>
          <a:bodyPr>
            <a:normAutofit/>
          </a:bodyPr>
          <a:lstStyle/>
          <a:p>
            <a:r>
              <a:rPr lang="en-US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2400" b="1" i="1" dirty="0" smtClean="0">
                <a:latin typeface="Consolas" pitchFamily="49" charset="0"/>
              </a:rPr>
              <a:t>A region on the earth that is dominated by either high pressure cells or low pressure cells is called a pressure belt. </a:t>
            </a:r>
          </a:p>
          <a:p>
            <a:endParaRPr lang="en-US" sz="2400" b="1" i="1" dirty="0" smtClean="0">
              <a:latin typeface="Consolas" pitchFamily="49" charset="0"/>
            </a:endParaRPr>
          </a:p>
          <a:p>
            <a:r>
              <a:rPr lang="en-US" sz="2400" b="1" i="1" dirty="0" smtClean="0">
                <a:latin typeface="Consolas" pitchFamily="49" charset="0"/>
              </a:rPr>
              <a:t>The horizontal distribution of air pressure across the latitudes is </a:t>
            </a:r>
            <a:r>
              <a:rPr lang="en-US" sz="2400" b="1" i="1" dirty="0" err="1" smtClean="0">
                <a:latin typeface="Consolas" pitchFamily="49" charset="0"/>
              </a:rPr>
              <a:t>characterised</a:t>
            </a:r>
            <a:r>
              <a:rPr lang="en-US" sz="2400" b="1" i="1" dirty="0" smtClean="0">
                <a:latin typeface="Consolas" pitchFamily="49" charset="0"/>
              </a:rPr>
              <a:t> by high or low-pressure belts.</a:t>
            </a:r>
          </a:p>
          <a:p>
            <a:r>
              <a:rPr lang="en-US" sz="1800" b="1" i="1" dirty="0" smtClean="0">
                <a:latin typeface="Consolas" pitchFamily="49" charset="0"/>
                <a:hlinkClick r:id="rId2" action="ppaction://hlinkfile"/>
              </a:rPr>
              <a:t>Presentation\Picture1.jpg</a:t>
            </a:r>
            <a:endParaRPr lang="en-US" sz="1800" b="1" i="1" dirty="0" smtClean="0">
              <a:latin typeface="Consolas" pitchFamily="49" charset="0"/>
            </a:endParaRPr>
          </a:p>
          <a:p>
            <a:r>
              <a:rPr lang="en-US" sz="1800" b="1" i="1" dirty="0" smtClean="0">
                <a:latin typeface="Consolas" pitchFamily="49" charset="0"/>
                <a:hlinkClick r:id="rId3" action="ppaction://hlinkfile"/>
              </a:rPr>
              <a:t>Presentation\np.jpeg</a:t>
            </a:r>
            <a:endParaRPr lang="en-US" sz="1800" b="1" i="1" dirty="0" smtClean="0">
              <a:latin typeface="Consolas" pitchFamily="49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72400" y="304800"/>
            <a:ext cx="2653046" cy="213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np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3581400"/>
            <a:ext cx="3178845" cy="2259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9875520" cy="1143000"/>
          </a:xfrm>
        </p:spPr>
        <p:txBody>
          <a:bodyPr>
            <a:noAutofit/>
          </a:bodyPr>
          <a:lstStyle/>
          <a:p>
            <a:r>
              <a:rPr lang="en-US" sz="4400" b="1" i="1" dirty="0" smtClean="0">
                <a:latin typeface="Copperplate Gothic Bold" pitchFamily="34" charset="0"/>
              </a:rPr>
              <a:t>Why pressure belt are formed?    </a:t>
            </a:r>
            <a:endParaRPr lang="en-US" sz="4400" b="1" i="1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7132320" cy="55626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r>
              <a:rPr lang="en-US" sz="2000" b="1" i="1" dirty="0" smtClean="0">
                <a:latin typeface="Consolas" pitchFamily="49" charset="0"/>
              </a:rPr>
              <a:t>Unequal Heating: The Earth's surface is heated unevenly by the sun due to variations in the angle of incidence of solar radiation</a:t>
            </a:r>
          </a:p>
          <a:p>
            <a:endParaRPr lang="en-US" sz="2000" b="1" i="1" dirty="0" smtClean="0">
              <a:latin typeface="Consolas" pitchFamily="49" charset="0"/>
            </a:endParaRPr>
          </a:p>
          <a:p>
            <a:r>
              <a:rPr lang="en-US" sz="2000" b="1" i="1" dirty="0" smtClean="0">
                <a:latin typeface="Consolas" pitchFamily="49" charset="0"/>
              </a:rPr>
              <a:t>Convection Currents: Warm air rises at the equator and moves towards the poles, while cooler air sinks and moves towards the equator.</a:t>
            </a:r>
          </a:p>
          <a:p>
            <a:endParaRPr lang="en-US" sz="2000" b="1" i="1" dirty="0" smtClean="0">
              <a:latin typeface="Consolas" pitchFamily="49" charset="0"/>
            </a:endParaRPr>
          </a:p>
          <a:p>
            <a:r>
              <a:rPr lang="en-US" sz="2000" b="1" i="1" dirty="0" smtClean="0">
                <a:latin typeface="Consolas" pitchFamily="49" charset="0"/>
              </a:rPr>
              <a:t>High and Low Pressure Areas: The convergence and divergence of air masses along the Earth's surface result in the formation of high and low-pressure systems</a:t>
            </a:r>
          </a:p>
          <a:p>
            <a:r>
              <a:rPr lang="en-US" sz="2000" b="1" i="1" dirty="0" err="1" smtClean="0">
                <a:latin typeface="Consolas" pitchFamily="49" charset="0"/>
              </a:rPr>
              <a:t>Coriolis</a:t>
            </a:r>
            <a:r>
              <a:rPr lang="en-US" sz="2000" b="1" i="1" dirty="0" smtClean="0">
                <a:latin typeface="Consolas" pitchFamily="49" charset="0"/>
              </a:rPr>
              <a:t> Effect:</a:t>
            </a:r>
          </a:p>
          <a:p>
            <a:r>
              <a:rPr lang="en-US" sz="2000" b="1" i="1" dirty="0" smtClean="0">
                <a:latin typeface="Consolas" pitchFamily="49" charset="0"/>
                <a:hlinkClick r:id="rId2" action="ppaction://hlinkfile"/>
              </a:rPr>
              <a:t>Presentation\np.jpeg</a:t>
            </a:r>
            <a:endParaRPr lang="en-US" sz="2000" b="1" i="1" dirty="0" smtClean="0">
              <a:latin typeface="Consolas" pitchFamily="49" charset="0"/>
            </a:endParaRPr>
          </a:p>
          <a:p>
            <a:endParaRPr lang="en-US" sz="2000" b="1" i="1" dirty="0" smtClean="0">
              <a:latin typeface="Consolas" pitchFamily="49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9875520" cy="1143000"/>
          </a:xfrm>
        </p:spPr>
        <p:txBody>
          <a:bodyPr>
            <a:noAutofit/>
          </a:bodyPr>
          <a:lstStyle/>
          <a:p>
            <a:r>
              <a:rPr lang="en-US" sz="4800" i="1" dirty="0" err="1" smtClean="0">
                <a:latin typeface="Copperplate Gothic Bold" pitchFamily="34" charset="0"/>
              </a:rPr>
              <a:t>Coriolis</a:t>
            </a:r>
            <a:r>
              <a:rPr lang="en-US" sz="4800" i="1" dirty="0" smtClean="0">
                <a:latin typeface="Copperplate Gothic Bold" pitchFamily="34" charset="0"/>
              </a:rPr>
              <a:t> force:-  </a:t>
            </a:r>
            <a:r>
              <a:rPr lang="en-US" sz="4800" dirty="0" smtClean="0">
                <a:latin typeface="Copperplate Gothic Bold" pitchFamily="34" charset="0"/>
              </a:rPr>
              <a:t/>
            </a:r>
            <a:br>
              <a:rPr lang="en-US" sz="4800" dirty="0" smtClean="0">
                <a:latin typeface="Copperplate Gothic Bold" pitchFamily="34" charset="0"/>
              </a:rPr>
            </a:br>
            <a:endParaRPr lang="en-US" sz="4800" dirty="0">
              <a:latin typeface="Copperplate Gothic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10058400" cy="5486400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latin typeface="Consolas" pitchFamily="49" charset="0"/>
              </a:rPr>
              <a:t>Basically </a:t>
            </a:r>
            <a:r>
              <a:rPr lang="en-US" sz="2400" b="1" i="1" dirty="0" err="1" smtClean="0">
                <a:latin typeface="Consolas" pitchFamily="49" charset="0"/>
              </a:rPr>
              <a:t>coriolis</a:t>
            </a:r>
            <a:r>
              <a:rPr lang="en-US" sz="2400" b="1" i="1" dirty="0" smtClean="0">
                <a:latin typeface="Consolas" pitchFamily="49" charset="0"/>
              </a:rPr>
              <a:t> force is a force exerted by a rotating frame on a body in  motion on that frame.</a:t>
            </a:r>
          </a:p>
          <a:p>
            <a:endParaRPr lang="en-US" sz="2400" b="1" i="1" dirty="0" smtClean="0">
              <a:latin typeface="Consolas" pitchFamily="49" charset="0"/>
            </a:endParaRPr>
          </a:p>
          <a:p>
            <a:r>
              <a:rPr lang="en-US" sz="2400" b="1" i="1" dirty="0" smtClean="0">
                <a:latin typeface="Consolas" pitchFamily="49" charset="0"/>
              </a:rPr>
              <a:t>in the context of earth , earth is a rotating frame ,due to its rotation the fluids such as wind flowing in the earth's frame of reference experience a deflection of path</a:t>
            </a:r>
          </a:p>
          <a:p>
            <a:endParaRPr lang="en-US" sz="2400" b="1" i="1" dirty="0" smtClean="0">
              <a:latin typeface="Consolas" pitchFamily="49" charset="0"/>
            </a:endParaRPr>
          </a:p>
          <a:p>
            <a:r>
              <a:rPr lang="en-US" sz="2400" b="1" i="1" dirty="0" smtClean="0">
                <a:latin typeface="Consolas" pitchFamily="49" charset="0"/>
              </a:rPr>
              <a:t>the wind flowing the northern hemisphere  deflected towards right while in the southern hemisphere it is deflected towards left.</a:t>
            </a:r>
          </a:p>
          <a:p>
            <a:r>
              <a:rPr lang="en-US" sz="1600" b="1" i="1" dirty="0" smtClean="0">
                <a:latin typeface="Consolas" pitchFamily="49" charset="0"/>
                <a:hlinkClick r:id="rId2" action="ppaction://hlinkfile"/>
              </a:rPr>
              <a:t>Presentation\cor.jpeg</a:t>
            </a:r>
            <a:endParaRPr lang="en-US" sz="1600" b="1" i="1" dirty="0" smtClean="0">
              <a:latin typeface="Consolas" pitchFamily="49" charset="0"/>
            </a:endParaRPr>
          </a:p>
          <a:p>
            <a:r>
              <a:rPr lang="en-US" sz="1600" b="1" i="1" dirty="0" smtClean="0">
                <a:latin typeface="Consolas" pitchFamily="49" charset="0"/>
                <a:hlinkClick r:id="rId3" action="ppaction://hlinkfile"/>
              </a:rPr>
              <a:t>Presentation\cor2.jpeg</a:t>
            </a:r>
            <a:endParaRPr lang="en-US" sz="1600" b="1" i="1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718</TotalTime>
  <Words>1106</Words>
  <Application>Microsoft Office PowerPoint</Application>
  <PresentationFormat>Custom</PresentationFormat>
  <Paragraphs>158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Flow</vt:lpstr>
      <vt:lpstr>Pressure Belt  and   Atmospheric Circulation</vt:lpstr>
      <vt:lpstr>Slide 2</vt:lpstr>
      <vt:lpstr>Abstract:</vt:lpstr>
      <vt:lpstr>Introduction:</vt:lpstr>
      <vt:lpstr>What is atmospheric pressure?</vt:lpstr>
      <vt:lpstr>ATMOSPHERIC PRESSURE VARIATION:-  </vt:lpstr>
      <vt:lpstr>What is pressure belt ?</vt:lpstr>
      <vt:lpstr>Why pressure belt are formed?    </vt:lpstr>
      <vt:lpstr>Coriolis force:-   </vt:lpstr>
      <vt:lpstr> Different types of pressure belt:- </vt:lpstr>
      <vt:lpstr>Equatorial low pressure belt </vt:lpstr>
      <vt:lpstr>2. SUB TROPICAL HIGH BELT </vt:lpstr>
      <vt:lpstr>3. SUB POLAR LOW PRESSURE BELT </vt:lpstr>
      <vt:lpstr>4. POLAR HIGH PRESSURE BELT  </vt:lpstr>
      <vt:lpstr> GLOBAL ATMOSPHERIC CIRCULATION</vt:lpstr>
      <vt:lpstr>DEFINITION   </vt:lpstr>
      <vt:lpstr>Hadley cell</vt:lpstr>
      <vt:lpstr>POLAR CELL </vt:lpstr>
      <vt:lpstr>Ferrel cell </vt:lpstr>
      <vt:lpstr>Credits and references 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Pressure Belt  and   Atmospheric Circulation</dc:title>
  <dc:creator>RajAryaan</dc:creator>
  <cp:lastModifiedBy>RajAryaan</cp:lastModifiedBy>
  <cp:revision>153</cp:revision>
  <dcterms:created xsi:type="dcterms:W3CDTF">2024-03-05T09:03:06Z</dcterms:created>
  <dcterms:modified xsi:type="dcterms:W3CDTF">2024-05-02T16:41:26Z</dcterms:modified>
</cp:coreProperties>
</file>