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16"/>
  </p:notesMasterIdLst>
  <p:sldIdLst>
    <p:sldId id="256" r:id="rId2"/>
    <p:sldId id="257" r:id="rId3"/>
    <p:sldId id="258" r:id="rId4"/>
    <p:sldId id="275" r:id="rId5"/>
    <p:sldId id="272" r:id="rId6"/>
    <p:sldId id="280" r:id="rId7"/>
    <p:sldId id="271" r:id="rId8"/>
    <p:sldId id="281" r:id="rId9"/>
    <p:sldId id="277" r:id="rId10"/>
    <p:sldId id="278" r:id="rId11"/>
    <p:sldId id="279" r:id="rId12"/>
    <p:sldId id="282"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IBUL ISLAM" initials="MI" lastIdx="1" clrIdx="0">
    <p:extLst>
      <p:ext uri="{19B8F6BF-5375-455C-9EA6-DF929625EA0E}">
        <p15:presenceInfo xmlns:p15="http://schemas.microsoft.com/office/powerpoint/2012/main" userId="64cf0fa28db933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85" d="100"/>
          <a:sy n="85"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4233D-00C3-423C-8A9C-F6150CA3DA17}" type="datetimeFigureOut">
              <a:rPr lang="en-IN" smtClean="0"/>
              <a:t>02-05-2024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40AD-332F-4784-8FC1-86EDB6961112}" type="slidenum">
              <a:rPr lang="en-IN" smtClean="0"/>
              <a:t>‹#›</a:t>
            </a:fld>
            <a:endParaRPr lang="en-IN"/>
          </a:p>
        </p:txBody>
      </p:sp>
    </p:spTree>
    <p:extLst>
      <p:ext uri="{BB962C8B-B14F-4D97-AF65-F5344CB8AC3E}">
        <p14:creationId xmlns:p14="http://schemas.microsoft.com/office/powerpoint/2010/main" val="361937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125AC-579E-4C53-ADD7-A8228D2783F4}"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420290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C1CAA-AE18-48A2-BDA4-409AD74E1FA5}"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69542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432386-BE2D-494F-B942-D93A64E435E3}"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37DA56-03E9-49B1-89BB-59018A9F0B8E}"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602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4F371B4-AD48-4749-A727-9171B6B9E1BE}"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253875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E40484-0044-420F-B313-D5E34C16A021}"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37DA56-03E9-49B1-89BB-59018A9F0B8E}"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1619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422879-A19F-4CD9-AE11-4A6610B1A371}"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321119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E4BE1F-1C0E-4ADC-8762-8A9B659EE425}"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196251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36C4B9-2E84-4647-8494-705DDFC6EAA7}"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11472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3EDF1-DE80-4B65-A24A-A97A9C886F32}"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8825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F1D9FC-F4A9-4B2E-B14F-3F56D3F0D4C9}" type="datetime1">
              <a:rPr lang="en-IN" smtClean="0"/>
              <a:t>02-05-2024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81304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98C87C-542C-402A-93A7-F96FAB5B5603}"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25437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1B0EFD-19EB-4B0B-97B7-ED738C37F6FE}" type="datetime1">
              <a:rPr lang="en-IN" smtClean="0"/>
              <a:t>02-05-2024</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144756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34C5C-2A64-43E9-83F0-06608AD88EF3}" type="datetime1">
              <a:rPr lang="en-IN" smtClean="0"/>
              <a:t>02-05-2024</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216739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31BDB-9D0D-4BD3-88C7-B3B2AFB8830F}" type="datetime1">
              <a:rPr lang="en-IN" smtClean="0"/>
              <a:t>02-05-2024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70705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323F66-B716-4561-9678-9CC05E7118B1}"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19730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CF63FB-7685-470B-BC5A-B26D1F31C1DC}" type="datetime1">
              <a:rPr lang="en-IN" smtClean="0"/>
              <a:t>02-05-2024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37DA56-03E9-49B1-89BB-59018A9F0B8E}" type="slidenum">
              <a:rPr lang="en-IN" smtClean="0"/>
              <a:t>‹#›</a:t>
            </a:fld>
            <a:endParaRPr lang="en-IN"/>
          </a:p>
        </p:txBody>
      </p:sp>
    </p:spTree>
    <p:extLst>
      <p:ext uri="{BB962C8B-B14F-4D97-AF65-F5344CB8AC3E}">
        <p14:creationId xmlns:p14="http://schemas.microsoft.com/office/powerpoint/2010/main" val="204560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9F6EDF0-180A-47A7-9503-173EC59B1C44}" type="datetime1">
              <a:rPr lang="en-IN" smtClean="0"/>
              <a:t>02-05-2024</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37DA56-03E9-49B1-89BB-59018A9F0B8E}" type="slidenum">
              <a:rPr lang="en-IN" smtClean="0"/>
              <a:t>‹#›</a:t>
            </a:fld>
            <a:endParaRPr lang="en-IN"/>
          </a:p>
        </p:txBody>
      </p:sp>
    </p:spTree>
    <p:extLst>
      <p:ext uri="{BB962C8B-B14F-4D97-AF65-F5344CB8AC3E}">
        <p14:creationId xmlns:p14="http://schemas.microsoft.com/office/powerpoint/2010/main" val="15167463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llegedunia.com/exams/the-role-of-atmosphere-in-climate-control-science-articleid-15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llegedunia.com/exams/how-are-clouds-formed-an-overview-cloud-formation-experiment-science-articleid-11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945D-0F08-8B75-5355-9F0DB6B7F62E}"/>
              </a:ext>
            </a:extLst>
          </p:cNvPr>
          <p:cNvSpPr>
            <a:spLocks noGrp="1"/>
          </p:cNvSpPr>
          <p:nvPr>
            <p:ph type="title"/>
          </p:nvPr>
        </p:nvSpPr>
        <p:spPr>
          <a:xfrm>
            <a:off x="3212123" y="299769"/>
            <a:ext cx="5588000" cy="1280890"/>
          </a:xfrm>
        </p:spPr>
        <p:txBody>
          <a:bodyPr>
            <a:noAutofit/>
          </a:bodyPr>
          <a:lstStyle/>
          <a:p>
            <a:pPr algn="ctr"/>
            <a:r>
              <a:rPr lang="en-US" sz="3200" dirty="0">
                <a:latin typeface="Algerian" panose="04020705040A02060702" pitchFamily="82" charset="0"/>
              </a:rPr>
              <a:t>PUB KAMRUP COLLEGE   </a:t>
            </a:r>
            <a:br>
              <a:rPr lang="en-US" sz="3200" dirty="0">
                <a:latin typeface="Algerian" panose="04020705040A02060702" pitchFamily="82" charset="0"/>
              </a:rPr>
            </a:br>
            <a:r>
              <a:rPr lang="en-US" sz="3200" dirty="0">
                <a:latin typeface="Algerian" panose="04020705040A02060702" pitchFamily="82" charset="0"/>
              </a:rPr>
              <a:t> DEPARTMENT OF PHYSICS</a:t>
            </a: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b="1" dirty="0"/>
              <a:t> </a:t>
            </a:r>
            <a:br>
              <a:rPr lang="en-US" sz="3200" b="1" dirty="0"/>
            </a:br>
            <a:r>
              <a:rPr lang="en-US" sz="3200" b="1" dirty="0"/>
              <a:t/>
            </a:r>
            <a:br>
              <a:rPr lang="en-US" sz="3200" b="1" dirty="0"/>
            </a:br>
            <a:r>
              <a:rPr lang="en-US" sz="3200" b="1" dirty="0"/>
              <a:t/>
            </a:r>
            <a:br>
              <a:rPr lang="en-US" sz="3200" b="1" dirty="0"/>
            </a:br>
            <a:r>
              <a:rPr lang="en-IN" sz="2500" b="1" cap="all" dirty="0"/>
              <a:t>Presentation on Cyclones</a:t>
            </a:r>
            <a:r>
              <a:rPr lang="en-IN" sz="2200" b="1" kern="0" dirty="0">
                <a:solidFill>
                  <a:srgbClr val="374151"/>
                </a:solidFill>
                <a:effectLst/>
                <a:latin typeface="Segoe UI" panose="020B0502040204020203" pitchFamily="34" charset="0"/>
                <a:ea typeface="Times New Roman" panose="02020603050405020304" pitchFamily="18" charset="0"/>
              </a:rPr>
              <a:t/>
            </a:r>
            <a:br>
              <a:rPr lang="en-IN" sz="2200" b="1" kern="0" dirty="0">
                <a:solidFill>
                  <a:srgbClr val="374151"/>
                </a:solidFill>
                <a:effectLst/>
                <a:latin typeface="Segoe UI" panose="020B0502040204020203" pitchFamily="34" charset="0"/>
                <a:ea typeface="Times New Roman" panose="02020603050405020304" pitchFamily="18" charset="0"/>
              </a:rPr>
            </a:br>
            <a:r>
              <a:rPr lang="en-IN" sz="2200" b="1" kern="0" dirty="0">
                <a:solidFill>
                  <a:srgbClr val="374151"/>
                </a:solidFill>
                <a:latin typeface="Segoe UI" panose="020B0502040204020203" pitchFamily="34" charset="0"/>
                <a:ea typeface="Times New Roman" panose="02020603050405020304" pitchFamily="18" charset="0"/>
              </a:rPr>
              <a:t/>
            </a:r>
            <a:br>
              <a:rPr lang="en-IN" sz="2200" b="1" kern="0" dirty="0">
                <a:solidFill>
                  <a:srgbClr val="374151"/>
                </a:solidFill>
                <a:latin typeface="Segoe UI" panose="020B0502040204020203" pitchFamily="34" charset="0"/>
                <a:ea typeface="Times New Roman" panose="02020603050405020304" pitchFamily="18" charset="0"/>
              </a:rPr>
            </a:br>
            <a:r>
              <a:rPr lang="en-US" sz="2000" dirty="0"/>
              <a:t/>
            </a:r>
            <a:br>
              <a:rPr lang="en-US" sz="2000" dirty="0"/>
            </a:br>
            <a:endParaRPr lang="en-IN" sz="2000" dirty="0">
              <a:latin typeface="Aptos Narrow" panose="020B0004020202020204" pitchFamily="34" charset="0"/>
            </a:endParaRPr>
          </a:p>
        </p:txBody>
      </p:sp>
      <p:sp>
        <p:nvSpPr>
          <p:cNvPr id="3" name="Subtitle 2">
            <a:extLst>
              <a:ext uri="{FF2B5EF4-FFF2-40B4-BE49-F238E27FC236}">
                <a16:creationId xmlns:a16="http://schemas.microsoft.com/office/drawing/2014/main" id="{9FD75127-8EA4-916D-96B6-459C7E0BE604}"/>
              </a:ext>
            </a:extLst>
          </p:cNvPr>
          <p:cNvSpPr>
            <a:spLocks noGrp="1"/>
          </p:cNvSpPr>
          <p:nvPr>
            <p:ph sz="half" idx="1"/>
          </p:nvPr>
        </p:nvSpPr>
        <p:spPr>
          <a:xfrm>
            <a:off x="1523998" y="4822091"/>
            <a:ext cx="5861539" cy="1280891"/>
          </a:xfrm>
        </p:spPr>
        <p:txBody>
          <a:bodyPr>
            <a:normAutofit fontScale="85000" lnSpcReduction="10000"/>
          </a:bodyPr>
          <a:lstStyle/>
          <a:p>
            <a:pPr marL="0" indent="0">
              <a:buNone/>
            </a:pPr>
            <a:r>
              <a:rPr lang="en-US" sz="2200" b="1" cap="all" dirty="0"/>
              <a:t>Presented by-</a:t>
            </a:r>
          </a:p>
          <a:p>
            <a:pPr marL="0" indent="0">
              <a:lnSpc>
                <a:spcPct val="150000"/>
              </a:lnSpc>
              <a:buNone/>
            </a:pPr>
            <a:r>
              <a:rPr lang="en-US" sz="2000" dirty="0"/>
              <a:t>          </a:t>
            </a:r>
            <a:r>
              <a:rPr lang="en-US" sz="2000" b="1" dirty="0"/>
              <a:t>Naznin Faruki     </a:t>
            </a:r>
            <a:r>
              <a:rPr lang="en-US" sz="2000" dirty="0"/>
              <a:t>M.sc 4</a:t>
            </a:r>
            <a:r>
              <a:rPr lang="en-US" sz="2000" baseline="30000" dirty="0"/>
              <a:t>th</a:t>
            </a:r>
            <a:r>
              <a:rPr lang="en-US" sz="2000" dirty="0"/>
              <a:t> Sem Dept of Physics                 </a:t>
            </a:r>
            <a:br>
              <a:rPr lang="en-US" sz="2000" dirty="0"/>
            </a:br>
            <a:r>
              <a:rPr lang="en-US" sz="2000" dirty="0"/>
              <a:t>          </a:t>
            </a:r>
            <a:r>
              <a:rPr lang="en-US" sz="2000" b="1" dirty="0"/>
              <a:t>Sani Mahanta   </a:t>
            </a:r>
            <a:r>
              <a:rPr lang="en-US" sz="2000" dirty="0"/>
              <a:t>M.sc  4</a:t>
            </a:r>
            <a:r>
              <a:rPr lang="en-US" sz="2000" baseline="30000" dirty="0"/>
              <a:t>th</a:t>
            </a:r>
            <a:r>
              <a:rPr lang="en-US" sz="2000" dirty="0"/>
              <a:t> Sem Dept of Physics    </a:t>
            </a:r>
            <a:endParaRPr lang="en-IN" sz="2000" dirty="0"/>
          </a:p>
        </p:txBody>
      </p:sp>
      <p:sp>
        <p:nvSpPr>
          <p:cNvPr id="5" name="Content Placeholder 4">
            <a:extLst>
              <a:ext uri="{FF2B5EF4-FFF2-40B4-BE49-F238E27FC236}">
                <a16:creationId xmlns:a16="http://schemas.microsoft.com/office/drawing/2014/main" id="{E408E983-5DC4-B503-D1E4-021609D534FC}"/>
              </a:ext>
            </a:extLst>
          </p:cNvPr>
          <p:cNvSpPr>
            <a:spLocks noGrp="1"/>
          </p:cNvSpPr>
          <p:nvPr>
            <p:ph sz="half" idx="2"/>
          </p:nvPr>
        </p:nvSpPr>
        <p:spPr>
          <a:xfrm>
            <a:off x="9206522" y="4822091"/>
            <a:ext cx="2342182" cy="1495967"/>
          </a:xfrm>
        </p:spPr>
        <p:txBody>
          <a:bodyPr>
            <a:normAutofit fontScale="85000" lnSpcReduction="10000"/>
          </a:bodyPr>
          <a:lstStyle/>
          <a:p>
            <a:pPr marL="0" indent="0" algn="r">
              <a:buNone/>
            </a:pPr>
            <a:r>
              <a:rPr lang="en-US" sz="2200" cap="all" spc="0" dirty="0"/>
              <a:t>coordinator</a:t>
            </a:r>
            <a:r>
              <a:rPr lang="en-US" sz="2200" b="1" cap="all" dirty="0"/>
              <a:t>-</a:t>
            </a:r>
            <a:endParaRPr lang="en-US" sz="2000" dirty="0"/>
          </a:p>
          <a:p>
            <a:pPr marL="0" indent="0" algn="r">
              <a:buNone/>
            </a:pPr>
            <a:r>
              <a:rPr lang="en-US" sz="2000" dirty="0"/>
              <a:t>       K</a:t>
            </a:r>
            <a:r>
              <a:rPr lang="en-US" sz="2000" spc="0" dirty="0"/>
              <a:t>angkan Medhi </a:t>
            </a:r>
            <a:r>
              <a:rPr lang="en-US" sz="2000" dirty="0"/>
              <a:t/>
            </a:r>
            <a:br>
              <a:rPr lang="en-US" sz="2000" dirty="0"/>
            </a:br>
            <a:r>
              <a:rPr lang="en-US" sz="2000" dirty="0"/>
              <a:t> (Dept of Physics)</a:t>
            </a:r>
          </a:p>
          <a:p>
            <a:endParaRPr lang="en-IN" dirty="0"/>
          </a:p>
        </p:txBody>
      </p:sp>
      <p:pic>
        <p:nvPicPr>
          <p:cNvPr id="7" name="Picture 6">
            <a:extLst>
              <a:ext uri="{FF2B5EF4-FFF2-40B4-BE49-F238E27FC236}">
                <a16:creationId xmlns:a16="http://schemas.microsoft.com/office/drawing/2014/main" id="{C810147A-54C7-E20E-6F9D-C79B1F39B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756" y="1516490"/>
            <a:ext cx="2381875" cy="2371289"/>
          </a:xfrm>
          <a:prstGeom prst="rect">
            <a:avLst/>
          </a:prstGeom>
        </p:spPr>
      </p:pic>
    </p:spTree>
    <p:extLst>
      <p:ext uri="{BB962C8B-B14F-4D97-AF65-F5344CB8AC3E}">
        <p14:creationId xmlns:p14="http://schemas.microsoft.com/office/powerpoint/2010/main" val="37035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E7FF-DDF8-0EE6-F67A-906E4F89E3AB}"/>
              </a:ext>
            </a:extLst>
          </p:cNvPr>
          <p:cNvSpPr>
            <a:spLocks noGrp="1"/>
          </p:cNvSpPr>
          <p:nvPr>
            <p:ph type="title"/>
          </p:nvPr>
        </p:nvSpPr>
        <p:spPr>
          <a:xfrm>
            <a:off x="2077110" y="705945"/>
            <a:ext cx="2698089" cy="528797"/>
          </a:xfrm>
        </p:spPr>
        <p:txBody>
          <a:bodyPr>
            <a:normAutofit fontScale="90000"/>
          </a:bodyPr>
          <a:lstStyle/>
          <a:p>
            <a:r>
              <a:rPr lang="en-IN" i="0" dirty="0" smtClean="0">
                <a:solidFill>
                  <a:schemeClr val="tx1"/>
                </a:solidFill>
                <a:effectLst/>
                <a:latin typeface="din"/>
              </a:rPr>
              <a:t>Mesocyclone:</a:t>
            </a:r>
            <a:r>
              <a:rPr lang="en-IN" b="1" i="0" dirty="0">
                <a:solidFill>
                  <a:schemeClr val="tx1"/>
                </a:solidFill>
                <a:effectLst/>
                <a:highlight>
                  <a:srgbClr val="FFFFFF"/>
                </a:highlight>
                <a:latin typeface="din"/>
              </a:rPr>
              <a:t/>
            </a:r>
            <a:br>
              <a:rPr lang="en-IN" b="1" i="0" dirty="0">
                <a:solidFill>
                  <a:schemeClr val="tx1"/>
                </a:solidFill>
                <a:effectLst/>
                <a:highlight>
                  <a:srgbClr val="FFFFFF"/>
                </a:highlight>
                <a:latin typeface="din"/>
              </a:rPr>
            </a:br>
            <a:endParaRPr lang="en-IN" dirty="0">
              <a:solidFill>
                <a:schemeClr val="tx1"/>
              </a:solidFill>
            </a:endParaRPr>
          </a:p>
        </p:txBody>
      </p:sp>
      <p:sp>
        <p:nvSpPr>
          <p:cNvPr id="3" name="Content Placeholder 2">
            <a:extLst>
              <a:ext uri="{FF2B5EF4-FFF2-40B4-BE49-F238E27FC236}">
                <a16:creationId xmlns:a16="http://schemas.microsoft.com/office/drawing/2014/main" id="{DA517A3E-94CC-FAA1-5003-92EAF79BF505}"/>
              </a:ext>
            </a:extLst>
          </p:cNvPr>
          <p:cNvSpPr>
            <a:spLocks noGrp="1"/>
          </p:cNvSpPr>
          <p:nvPr>
            <p:ph idx="1"/>
          </p:nvPr>
        </p:nvSpPr>
        <p:spPr>
          <a:xfrm>
            <a:off x="1588843" y="1461477"/>
            <a:ext cx="4749434" cy="4690577"/>
          </a:xfrm>
        </p:spPr>
        <p:txBody>
          <a:bodyPr>
            <a:noAutofit/>
          </a:bodyPr>
          <a:lstStyle/>
          <a:p>
            <a:r>
              <a:rPr lang="en-US" sz="2000" b="0" i="0" dirty="0" smtClean="0">
                <a:solidFill>
                  <a:srgbClr val="333333"/>
                </a:solidFill>
                <a:effectLst/>
                <a:latin typeface="din"/>
              </a:rPr>
              <a:t>Mesocyclone is </a:t>
            </a:r>
            <a:r>
              <a:rPr lang="en-US" sz="2000" b="0" i="0" dirty="0">
                <a:solidFill>
                  <a:srgbClr val="333333"/>
                </a:solidFill>
                <a:effectLst/>
                <a:latin typeface="din"/>
              </a:rPr>
              <a:t>a vortex of air that exists within a convective storm. Along the vertical axis, the air rises and rotates. In the given hemisphere, the direction of this air and the low-pressure system are equal. </a:t>
            </a:r>
          </a:p>
          <a:p>
            <a:r>
              <a:rPr lang="en-US" sz="2000" b="0" i="0" dirty="0">
                <a:solidFill>
                  <a:srgbClr val="333333"/>
                </a:solidFill>
                <a:effectLst/>
                <a:latin typeface="din"/>
              </a:rPr>
              <a:t>The whirling air within the thunderstorms is accompanied by the mesocyclone. </a:t>
            </a:r>
          </a:p>
          <a:p>
            <a:r>
              <a:rPr lang="en-US" sz="2000" b="0" i="0" dirty="0">
                <a:solidFill>
                  <a:srgbClr val="333333"/>
                </a:solidFill>
                <a:effectLst/>
                <a:latin typeface="din"/>
              </a:rPr>
              <a:t>The formation of wall clouds from these mesocyclones eventually leads to the formation of a funnel cloud. When it makes contact with the earth, it transforms into a tornado.</a:t>
            </a:r>
            <a:endParaRPr lang="en-IN" sz="2000" dirty="0"/>
          </a:p>
        </p:txBody>
      </p:sp>
      <p:sp>
        <p:nvSpPr>
          <p:cNvPr id="4" name="Slide Number Placeholder 3">
            <a:extLst>
              <a:ext uri="{FF2B5EF4-FFF2-40B4-BE49-F238E27FC236}">
                <a16:creationId xmlns:a16="http://schemas.microsoft.com/office/drawing/2014/main" id="{4A4A8C3C-A1B8-B30B-3FF8-3B17964722EE}"/>
              </a:ext>
            </a:extLst>
          </p:cNvPr>
          <p:cNvSpPr>
            <a:spLocks noGrp="1"/>
          </p:cNvSpPr>
          <p:nvPr>
            <p:ph type="sldNum" sz="quarter" idx="12"/>
          </p:nvPr>
        </p:nvSpPr>
        <p:spPr/>
        <p:txBody>
          <a:bodyPr/>
          <a:lstStyle/>
          <a:p>
            <a:r>
              <a:rPr lang="en-IN" dirty="0"/>
              <a:t>8</a:t>
            </a:r>
          </a:p>
        </p:txBody>
      </p:sp>
      <p:pic>
        <p:nvPicPr>
          <p:cNvPr id="5" name="Picture 4">
            <a:extLst>
              <a:ext uri="{FF2B5EF4-FFF2-40B4-BE49-F238E27FC236}">
                <a16:creationId xmlns:a16="http://schemas.microsoft.com/office/drawing/2014/main" id="{9001BB19-F8C5-8D90-493B-CEDD117CEC05}"/>
              </a:ext>
            </a:extLst>
          </p:cNvPr>
          <p:cNvPicPr>
            <a:picLocks noChangeAspect="1"/>
          </p:cNvPicPr>
          <p:nvPr/>
        </p:nvPicPr>
        <p:blipFill rotWithShape="1">
          <a:blip r:embed="rId2"/>
          <a:srcRect t="2226" b="3172"/>
          <a:stretch/>
        </p:blipFill>
        <p:spPr>
          <a:xfrm>
            <a:off x="6583184" y="1461477"/>
            <a:ext cx="5444016" cy="4415691"/>
          </a:xfrm>
          <a:prstGeom prst="rect">
            <a:avLst/>
          </a:prstGeom>
        </p:spPr>
      </p:pic>
      <p:sp>
        <p:nvSpPr>
          <p:cNvPr id="7" name="TextBox 6">
            <a:extLst>
              <a:ext uri="{FF2B5EF4-FFF2-40B4-BE49-F238E27FC236}">
                <a16:creationId xmlns:a16="http://schemas.microsoft.com/office/drawing/2014/main" id="{D73A44E7-4481-9B7E-4C5D-79FA847D696D}"/>
              </a:ext>
            </a:extLst>
          </p:cNvPr>
          <p:cNvSpPr txBox="1"/>
          <p:nvPr/>
        </p:nvSpPr>
        <p:spPr>
          <a:xfrm>
            <a:off x="8299573" y="5967389"/>
            <a:ext cx="2303584" cy="369332"/>
          </a:xfrm>
          <a:prstGeom prst="rect">
            <a:avLst/>
          </a:prstGeom>
          <a:noFill/>
        </p:spPr>
        <p:txBody>
          <a:bodyPr wrap="square">
            <a:spAutoFit/>
          </a:bodyPr>
          <a:lstStyle/>
          <a:p>
            <a:r>
              <a:rPr lang="en-IN" i="0" dirty="0">
                <a:solidFill>
                  <a:srgbClr val="333333"/>
                </a:solidFill>
                <a:effectLst/>
                <a:latin typeface="din"/>
              </a:rPr>
              <a:t>Fig: Mesocyclone</a:t>
            </a:r>
            <a:endParaRPr lang="en-IN" dirty="0"/>
          </a:p>
        </p:txBody>
      </p:sp>
    </p:spTree>
    <p:extLst>
      <p:ext uri="{BB962C8B-B14F-4D97-AF65-F5344CB8AC3E}">
        <p14:creationId xmlns:p14="http://schemas.microsoft.com/office/powerpoint/2010/main" val="49346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9C68-1B4C-6413-CE3F-2CD9300C5FDF}"/>
              </a:ext>
            </a:extLst>
          </p:cNvPr>
          <p:cNvSpPr>
            <a:spLocks noGrp="1"/>
          </p:cNvSpPr>
          <p:nvPr>
            <p:ph type="title"/>
          </p:nvPr>
        </p:nvSpPr>
        <p:spPr>
          <a:xfrm>
            <a:off x="2077109" y="649353"/>
            <a:ext cx="4188223" cy="641982"/>
          </a:xfrm>
        </p:spPr>
        <p:txBody>
          <a:bodyPr>
            <a:normAutofit fontScale="90000"/>
          </a:bodyPr>
          <a:lstStyle/>
          <a:p>
            <a:r>
              <a:rPr lang="en-IN" i="0" dirty="0">
                <a:solidFill>
                  <a:schemeClr val="tx1"/>
                </a:solidFill>
                <a:effectLst/>
                <a:latin typeface="din"/>
              </a:rPr>
              <a:t>Extratropical Cyclone:</a:t>
            </a:r>
            <a:r>
              <a:rPr lang="en-IN" b="1" i="0" dirty="0">
                <a:solidFill>
                  <a:srgbClr val="677EB0"/>
                </a:solidFill>
                <a:effectLst/>
                <a:highlight>
                  <a:srgbClr val="FFFFFF"/>
                </a:highlight>
                <a:latin typeface="din"/>
              </a:rPr>
              <a:t/>
            </a:r>
            <a:br>
              <a:rPr lang="en-IN" b="1" i="0" dirty="0">
                <a:solidFill>
                  <a:srgbClr val="677EB0"/>
                </a:solidFill>
                <a:effectLst/>
                <a:highlight>
                  <a:srgbClr val="FFFFFF"/>
                </a:highlight>
                <a:latin typeface="din"/>
              </a:rPr>
            </a:br>
            <a:endParaRPr lang="en-IN" dirty="0"/>
          </a:p>
        </p:txBody>
      </p:sp>
      <p:sp>
        <p:nvSpPr>
          <p:cNvPr id="3" name="Content Placeholder 2">
            <a:extLst>
              <a:ext uri="{FF2B5EF4-FFF2-40B4-BE49-F238E27FC236}">
                <a16:creationId xmlns:a16="http://schemas.microsoft.com/office/drawing/2014/main" id="{E224AF44-52B1-B658-A590-2584C7A7C3AE}"/>
              </a:ext>
            </a:extLst>
          </p:cNvPr>
          <p:cNvSpPr>
            <a:spLocks noGrp="1"/>
          </p:cNvSpPr>
          <p:nvPr>
            <p:ph idx="1"/>
          </p:nvPr>
        </p:nvSpPr>
        <p:spPr>
          <a:xfrm>
            <a:off x="1784226" y="1417817"/>
            <a:ext cx="5218358" cy="4790830"/>
          </a:xfrm>
        </p:spPr>
        <p:txBody>
          <a:bodyPr>
            <a:noAutofit/>
          </a:bodyPr>
          <a:lstStyle/>
          <a:p>
            <a:pPr algn="l"/>
            <a:r>
              <a:rPr lang="en-US" sz="2100" b="0" i="0" dirty="0">
                <a:solidFill>
                  <a:srgbClr val="333333"/>
                </a:solidFill>
                <a:effectLst/>
                <a:latin typeface="din"/>
              </a:rPr>
              <a:t>Extratropical cyclones or midlatitude cyclones are cyclonic storms that occur along frontal boundaries in the middle latitudes. </a:t>
            </a:r>
          </a:p>
          <a:p>
            <a:pPr algn="l"/>
            <a:r>
              <a:rPr lang="en-US" sz="2100" b="0" i="0" dirty="0">
                <a:solidFill>
                  <a:srgbClr val="333333"/>
                </a:solidFill>
                <a:effectLst/>
                <a:latin typeface="din"/>
              </a:rPr>
              <a:t>Unlike their tropical counterparts, these cyclones form where there are sharp temperature differences between connected air masses. </a:t>
            </a:r>
          </a:p>
          <a:p>
            <a:pPr algn="l"/>
            <a:r>
              <a:rPr lang="en-US" sz="2100" b="0" i="0" dirty="0">
                <a:solidFill>
                  <a:srgbClr val="333333"/>
                </a:solidFill>
                <a:effectLst/>
                <a:latin typeface="din"/>
              </a:rPr>
              <a:t>Even though their winds are normally weaker than Hurricanes, they can grow to be extremely massive.</a:t>
            </a:r>
          </a:p>
          <a:p>
            <a:pPr algn="l"/>
            <a:r>
              <a:rPr lang="en-US" sz="2100" b="0" i="0" dirty="0">
                <a:solidFill>
                  <a:srgbClr val="333333"/>
                </a:solidFill>
                <a:effectLst/>
                <a:latin typeface="din"/>
              </a:rPr>
              <a:t> The extratropical cyclone's winds are less, but the temperature gradients are strong.</a:t>
            </a:r>
          </a:p>
        </p:txBody>
      </p:sp>
      <p:sp>
        <p:nvSpPr>
          <p:cNvPr id="4" name="Slide Number Placeholder 3">
            <a:extLst>
              <a:ext uri="{FF2B5EF4-FFF2-40B4-BE49-F238E27FC236}">
                <a16:creationId xmlns:a16="http://schemas.microsoft.com/office/drawing/2014/main" id="{08266E26-5229-AD25-CD6C-63D9A18BA538}"/>
              </a:ext>
            </a:extLst>
          </p:cNvPr>
          <p:cNvSpPr>
            <a:spLocks noGrp="1"/>
          </p:cNvSpPr>
          <p:nvPr>
            <p:ph type="sldNum" sz="quarter" idx="12"/>
          </p:nvPr>
        </p:nvSpPr>
        <p:spPr/>
        <p:txBody>
          <a:bodyPr/>
          <a:lstStyle/>
          <a:p>
            <a:r>
              <a:rPr lang="en-IN" dirty="0"/>
              <a:t>9</a:t>
            </a:r>
          </a:p>
        </p:txBody>
      </p:sp>
      <p:pic>
        <p:nvPicPr>
          <p:cNvPr id="5" name="Picture 4">
            <a:extLst>
              <a:ext uri="{FF2B5EF4-FFF2-40B4-BE49-F238E27FC236}">
                <a16:creationId xmlns:a16="http://schemas.microsoft.com/office/drawing/2014/main" id="{DBD48504-0884-C4B3-5417-756EF61A5822}"/>
              </a:ext>
            </a:extLst>
          </p:cNvPr>
          <p:cNvPicPr>
            <a:picLocks noChangeAspect="1"/>
          </p:cNvPicPr>
          <p:nvPr/>
        </p:nvPicPr>
        <p:blipFill rotWithShape="1">
          <a:blip r:embed="rId2"/>
          <a:srcRect l="8333"/>
          <a:stretch/>
        </p:blipFill>
        <p:spPr>
          <a:xfrm>
            <a:off x="7337779" y="1851377"/>
            <a:ext cx="4549422" cy="3375379"/>
          </a:xfrm>
          <a:prstGeom prst="rect">
            <a:avLst/>
          </a:prstGeom>
        </p:spPr>
      </p:pic>
      <p:sp>
        <p:nvSpPr>
          <p:cNvPr id="7" name="TextBox 6">
            <a:extLst>
              <a:ext uri="{FF2B5EF4-FFF2-40B4-BE49-F238E27FC236}">
                <a16:creationId xmlns:a16="http://schemas.microsoft.com/office/drawing/2014/main" id="{F600ED8B-C161-9F1C-7934-F434ED5E8C88}"/>
              </a:ext>
            </a:extLst>
          </p:cNvPr>
          <p:cNvSpPr txBox="1"/>
          <p:nvPr/>
        </p:nvSpPr>
        <p:spPr>
          <a:xfrm>
            <a:off x="8544170" y="5473534"/>
            <a:ext cx="2952261" cy="369332"/>
          </a:xfrm>
          <a:prstGeom prst="rect">
            <a:avLst/>
          </a:prstGeom>
          <a:noFill/>
        </p:spPr>
        <p:txBody>
          <a:bodyPr wrap="square">
            <a:spAutoFit/>
          </a:bodyPr>
          <a:lstStyle/>
          <a:p>
            <a:r>
              <a:rPr lang="en-IN" i="0" dirty="0">
                <a:solidFill>
                  <a:srgbClr val="333333"/>
                </a:solidFill>
                <a:effectLst/>
                <a:latin typeface="din"/>
              </a:rPr>
              <a:t>Fig: Extratropical Cyclones</a:t>
            </a:r>
            <a:endParaRPr lang="en-IN" dirty="0"/>
          </a:p>
        </p:txBody>
      </p:sp>
    </p:spTree>
    <p:extLst>
      <p:ext uri="{BB962C8B-B14F-4D97-AF65-F5344CB8AC3E}">
        <p14:creationId xmlns:p14="http://schemas.microsoft.com/office/powerpoint/2010/main" val="865145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769A-62CE-9BEF-B33F-0748E043D7AA}"/>
              </a:ext>
            </a:extLst>
          </p:cNvPr>
          <p:cNvSpPr>
            <a:spLocks noGrp="1"/>
          </p:cNvSpPr>
          <p:nvPr>
            <p:ph type="title"/>
          </p:nvPr>
        </p:nvSpPr>
        <p:spPr>
          <a:xfrm>
            <a:off x="2592926" y="624110"/>
            <a:ext cx="4151752" cy="712321"/>
          </a:xfrm>
        </p:spPr>
        <p:txBody>
          <a:bodyPr>
            <a:normAutofit/>
          </a:bodyPr>
          <a:lstStyle/>
          <a:p>
            <a:r>
              <a:rPr lang="en-IN" sz="3200" u="sng" dirty="0">
                <a:latin typeface="Algerian" panose="04020705040A02060702" pitchFamily="82" charset="0"/>
              </a:rPr>
              <a:t>5.CONCLUSION:</a:t>
            </a:r>
          </a:p>
        </p:txBody>
      </p:sp>
      <p:sp>
        <p:nvSpPr>
          <p:cNvPr id="3" name="Content Placeholder 2">
            <a:extLst>
              <a:ext uri="{FF2B5EF4-FFF2-40B4-BE49-F238E27FC236}">
                <a16:creationId xmlns:a16="http://schemas.microsoft.com/office/drawing/2014/main" id="{B331094A-E21D-799F-E6FF-7C7F0EB7C0B2}"/>
              </a:ext>
            </a:extLst>
          </p:cNvPr>
          <p:cNvSpPr>
            <a:spLocks noGrp="1"/>
          </p:cNvSpPr>
          <p:nvPr>
            <p:ph idx="1"/>
          </p:nvPr>
        </p:nvSpPr>
        <p:spPr>
          <a:xfrm>
            <a:off x="2212915" y="1152907"/>
            <a:ext cx="8822408" cy="5017477"/>
          </a:xfrm>
        </p:spPr>
        <p:txBody>
          <a:bodyPr>
            <a:noAutofit/>
          </a:bodyPr>
          <a:lstStyle/>
          <a:p>
            <a:pPr>
              <a:lnSpc>
                <a:spcPct val="150000"/>
              </a:lnSpc>
              <a:buFont typeface="Wingdings" panose="05000000000000000000" pitchFamily="2" charset="2"/>
              <a:buChar char="Ø"/>
            </a:pPr>
            <a:r>
              <a:rPr lang="en-US" sz="2100" b="0" i="0" dirty="0">
                <a:solidFill>
                  <a:srgbClr val="0D0D0D"/>
                </a:solidFill>
                <a:effectLst/>
                <a:latin typeface="Söhne"/>
              </a:rPr>
              <a:t>Cyclones are powerful natural phenomena that have significant impacts on both human societies and the environment. </a:t>
            </a:r>
          </a:p>
          <a:p>
            <a:pPr>
              <a:lnSpc>
                <a:spcPct val="150000"/>
              </a:lnSpc>
              <a:buFont typeface="Wingdings" panose="05000000000000000000" pitchFamily="2" charset="2"/>
              <a:buChar char="Ø"/>
            </a:pPr>
            <a:r>
              <a:rPr lang="en-US" sz="2100" b="0" i="0" dirty="0">
                <a:solidFill>
                  <a:srgbClr val="0D0D0D"/>
                </a:solidFill>
                <a:effectLst/>
                <a:latin typeface="Söhne"/>
              </a:rPr>
              <a:t>Through this </a:t>
            </a:r>
            <a:r>
              <a:rPr lang="en-US" sz="2100" b="0" i="0" dirty="0" err="1" smtClean="0">
                <a:solidFill>
                  <a:srgbClr val="0D0D0D"/>
                </a:solidFill>
                <a:effectLst/>
                <a:latin typeface="Söhne"/>
              </a:rPr>
              <a:t>presentation,we've</a:t>
            </a:r>
            <a:r>
              <a:rPr lang="en-US" sz="2100" b="0" i="0" dirty="0" smtClean="0">
                <a:solidFill>
                  <a:srgbClr val="0D0D0D"/>
                </a:solidFill>
                <a:effectLst/>
                <a:latin typeface="Söhne"/>
              </a:rPr>
              <a:t> </a:t>
            </a:r>
            <a:r>
              <a:rPr lang="en-US" sz="2100" b="0" i="0" dirty="0">
                <a:solidFill>
                  <a:srgbClr val="0D0D0D"/>
                </a:solidFill>
                <a:effectLst/>
                <a:latin typeface="Söhne"/>
              </a:rPr>
              <a:t>explored the formation, structure, and impacts of </a:t>
            </a:r>
            <a:r>
              <a:rPr lang="en-US" sz="2100" b="0" i="0" dirty="0" smtClean="0">
                <a:solidFill>
                  <a:srgbClr val="0D0D0D"/>
                </a:solidFill>
                <a:effectLst/>
                <a:latin typeface="Söhne"/>
              </a:rPr>
              <a:t>cyclones</a:t>
            </a:r>
            <a:r>
              <a:rPr lang="en-US" sz="2100" dirty="0">
                <a:solidFill>
                  <a:srgbClr val="0D0D0D"/>
                </a:solidFill>
                <a:latin typeface="Söhne"/>
              </a:rPr>
              <a:t>.</a:t>
            </a:r>
            <a:endParaRPr lang="en-US" sz="2100" b="0" i="0" dirty="0">
              <a:solidFill>
                <a:srgbClr val="0D0D0D"/>
              </a:solidFill>
              <a:effectLst/>
              <a:latin typeface="Söhne"/>
            </a:endParaRPr>
          </a:p>
          <a:p>
            <a:pPr>
              <a:lnSpc>
                <a:spcPct val="150000"/>
              </a:lnSpc>
              <a:buFont typeface="Wingdings" panose="05000000000000000000" pitchFamily="2" charset="2"/>
              <a:buChar char="Ø"/>
            </a:pPr>
            <a:r>
              <a:rPr lang="en-US" sz="2100" b="0" i="0" dirty="0">
                <a:solidFill>
                  <a:srgbClr val="0D0D0D"/>
                </a:solidFill>
                <a:effectLst/>
                <a:latin typeface="Söhne"/>
              </a:rPr>
              <a:t>Cyclones pose immense challenges, but they also present opportunities for proactive measures to mitigate their effects and enhance resilience. By understanding the science behind cyclones and implementing effective strategies for preparedness and response, we can minimize loss of life, reduce economic damage, and safeguard communities and ecosystems.</a:t>
            </a:r>
            <a:endParaRPr lang="en-IN" sz="2100" dirty="0"/>
          </a:p>
        </p:txBody>
      </p:sp>
      <p:sp>
        <p:nvSpPr>
          <p:cNvPr id="4" name="Slide Number Placeholder 3">
            <a:extLst>
              <a:ext uri="{FF2B5EF4-FFF2-40B4-BE49-F238E27FC236}">
                <a16:creationId xmlns:a16="http://schemas.microsoft.com/office/drawing/2014/main" id="{9C84EB00-D894-1E9E-D665-E18EB0643980}"/>
              </a:ext>
            </a:extLst>
          </p:cNvPr>
          <p:cNvSpPr>
            <a:spLocks noGrp="1"/>
          </p:cNvSpPr>
          <p:nvPr>
            <p:ph type="sldNum" sz="quarter" idx="12"/>
          </p:nvPr>
        </p:nvSpPr>
        <p:spPr/>
        <p:txBody>
          <a:bodyPr/>
          <a:lstStyle/>
          <a:p>
            <a:r>
              <a:rPr lang="en-IN" dirty="0"/>
              <a:t>10</a:t>
            </a:r>
          </a:p>
        </p:txBody>
      </p:sp>
    </p:spTree>
    <p:extLst>
      <p:ext uri="{BB962C8B-B14F-4D97-AF65-F5344CB8AC3E}">
        <p14:creationId xmlns:p14="http://schemas.microsoft.com/office/powerpoint/2010/main" val="1987655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1EE068-4D5A-FD20-92E9-D729F37D462A}"/>
              </a:ext>
            </a:extLst>
          </p:cNvPr>
          <p:cNvSpPr txBox="1"/>
          <p:nvPr/>
        </p:nvSpPr>
        <p:spPr>
          <a:xfrm>
            <a:off x="2489200" y="640080"/>
            <a:ext cx="7548880" cy="584775"/>
          </a:xfrm>
          <a:prstGeom prst="rect">
            <a:avLst/>
          </a:prstGeom>
          <a:noFill/>
        </p:spPr>
        <p:txBody>
          <a:bodyPr wrap="square" rtlCol="0">
            <a:spAutoFit/>
          </a:bodyPr>
          <a:lstStyle/>
          <a:p>
            <a:r>
              <a:rPr lang="en-IN" sz="3200" u="sng" dirty="0">
                <a:latin typeface="Algerian" panose="04020705040A02060702" pitchFamily="82" charset="0"/>
              </a:rPr>
              <a:t>6.REFERENCES:</a:t>
            </a:r>
          </a:p>
        </p:txBody>
      </p:sp>
      <p:sp>
        <p:nvSpPr>
          <p:cNvPr id="5" name="Title 2">
            <a:extLst>
              <a:ext uri="{FF2B5EF4-FFF2-40B4-BE49-F238E27FC236}">
                <a16:creationId xmlns:a16="http://schemas.microsoft.com/office/drawing/2014/main" id="{1A9D13A1-DBE1-9852-ACFA-E48D64E44064}"/>
              </a:ext>
            </a:extLst>
          </p:cNvPr>
          <p:cNvSpPr>
            <a:spLocks noGrp="1"/>
          </p:cNvSpPr>
          <p:nvPr>
            <p:ph idx="1"/>
          </p:nvPr>
        </p:nvSpPr>
        <p:spPr>
          <a:xfrm>
            <a:off x="2489200" y="1412069"/>
            <a:ext cx="8863037" cy="4657359"/>
          </a:xfrm>
        </p:spPr>
        <p:txBody>
          <a:bodyPr>
            <a:noAutofit/>
          </a:bodyPr>
          <a:lstStyle/>
          <a:p>
            <a:pPr marL="0" indent="0">
              <a:lnSpc>
                <a:spcPct val="150000"/>
              </a:lnSpc>
              <a:buNone/>
            </a:pPr>
            <a:r>
              <a:rPr lang="en-IN" sz="2000" dirty="0"/>
              <a:t>1. MICHIO </a:t>
            </a:r>
            <a:r>
              <a:rPr lang="en-IN" sz="2000" dirty="0" err="1"/>
              <a:t>YANAI,“Formation</a:t>
            </a:r>
            <a:r>
              <a:rPr lang="en-IN" sz="2000" dirty="0"/>
              <a:t> of Tropical Cyclones”,</a:t>
            </a:r>
            <a:r>
              <a:rPr lang="en-US" sz="2000" dirty="0"/>
              <a:t>“REVIEWS OF </a:t>
            </a:r>
            <a:r>
              <a:rPr lang="en-US" sz="2000" dirty="0" smtClean="0"/>
              <a:t>GEOPHYSICS VOL. 2, No.2”</a:t>
            </a:r>
            <a:r>
              <a:rPr lang="en-US" sz="2000" dirty="0"/>
              <a:t/>
            </a:r>
            <a:br>
              <a:rPr lang="en-US" sz="2000" dirty="0"/>
            </a:br>
            <a:r>
              <a:rPr lang="en-US" sz="2000" dirty="0"/>
              <a:t>2.</a:t>
            </a:r>
            <a:r>
              <a:rPr lang="en-IN" sz="2000" dirty="0"/>
              <a:t> Kerry </a:t>
            </a:r>
            <a:r>
              <a:rPr lang="en-IN" sz="2000" dirty="0" err="1"/>
              <a:t>Emanue</a:t>
            </a:r>
            <a:r>
              <a:rPr lang="en-IN" sz="2000" dirty="0"/>
              <a:t>,“TROPICAL CYCLONES</a:t>
            </a:r>
            <a:r>
              <a:rPr lang="en-IN" sz="2000" dirty="0" smtClean="0"/>
              <a:t>”.</a:t>
            </a:r>
            <a:r>
              <a:rPr lang="en-US" sz="2000" dirty="0"/>
              <a:t/>
            </a:r>
            <a:br>
              <a:rPr lang="en-US" sz="2000" dirty="0"/>
            </a:br>
            <a:r>
              <a:rPr lang="en-IN" sz="2000" dirty="0"/>
              <a:t>3.NCERT Geography book</a:t>
            </a:r>
            <a:br>
              <a:rPr lang="en-IN" sz="2000" dirty="0"/>
            </a:br>
            <a:r>
              <a:rPr lang="en-IN" sz="2000" dirty="0"/>
              <a:t>4.www.google.com</a:t>
            </a:r>
            <a:br>
              <a:rPr lang="en-IN" sz="2000" dirty="0"/>
            </a:br>
            <a:r>
              <a:rPr lang="en-IN" sz="2000" dirty="0"/>
              <a:t>5.Chat GPT</a:t>
            </a:r>
            <a:br>
              <a:rPr lang="en-IN" sz="2000" dirty="0"/>
            </a:br>
            <a:r>
              <a:rPr lang="en-IN" sz="2000" dirty="0"/>
              <a:t>6.www.youtube.com</a:t>
            </a:r>
          </a:p>
        </p:txBody>
      </p:sp>
      <p:sp>
        <p:nvSpPr>
          <p:cNvPr id="3" name="Slide Number Placeholder 2">
            <a:extLst>
              <a:ext uri="{FF2B5EF4-FFF2-40B4-BE49-F238E27FC236}">
                <a16:creationId xmlns:a16="http://schemas.microsoft.com/office/drawing/2014/main" id="{60E66F8D-0B0E-15BB-A23E-5BB78035B1B8}"/>
              </a:ext>
            </a:extLst>
          </p:cNvPr>
          <p:cNvSpPr>
            <a:spLocks noGrp="1"/>
          </p:cNvSpPr>
          <p:nvPr>
            <p:ph type="sldNum" sz="quarter" idx="12"/>
          </p:nvPr>
        </p:nvSpPr>
        <p:spPr/>
        <p:txBody>
          <a:bodyPr/>
          <a:lstStyle/>
          <a:p>
            <a:r>
              <a:rPr lang="en-IN" dirty="0"/>
              <a:t>11</a:t>
            </a:r>
          </a:p>
        </p:txBody>
      </p:sp>
    </p:spTree>
    <p:extLst>
      <p:ext uri="{BB962C8B-B14F-4D97-AF65-F5344CB8AC3E}">
        <p14:creationId xmlns:p14="http://schemas.microsoft.com/office/powerpoint/2010/main" val="364092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B1B507-B42D-697D-23BD-DD80925D06B0}"/>
              </a:ext>
            </a:extLst>
          </p:cNvPr>
          <p:cNvSpPr>
            <a:spLocks noGrp="1"/>
          </p:cNvSpPr>
          <p:nvPr>
            <p:ph idx="1"/>
          </p:nvPr>
        </p:nvSpPr>
        <p:spPr>
          <a:xfrm>
            <a:off x="2354750" y="1609969"/>
            <a:ext cx="8915400" cy="3777622"/>
          </a:xfrm>
        </p:spPr>
        <p:txBody>
          <a:bodyPr/>
          <a:lstStyle/>
          <a:p>
            <a:pPr marL="0" indent="0">
              <a:buNone/>
            </a:pPr>
            <a:r>
              <a:rPr lang="en-IN" dirty="0"/>
              <a:t/>
            </a:r>
            <a:br>
              <a:rPr lang="en-IN" dirty="0"/>
            </a:br>
            <a:endParaRPr lang="en-IN" dirty="0"/>
          </a:p>
          <a:p>
            <a:pPr marL="0" indent="0">
              <a:buNone/>
            </a:pPr>
            <a:endParaRPr lang="en-IN" dirty="0"/>
          </a:p>
          <a:p>
            <a:pPr marL="0" indent="0">
              <a:buNone/>
            </a:pPr>
            <a:r>
              <a:rPr lang="en-IN" sz="8000" dirty="0"/>
              <a:t>    </a:t>
            </a:r>
            <a:r>
              <a:rPr lang="en-IN" sz="8500" dirty="0">
                <a:solidFill>
                  <a:schemeClr val="tx1">
                    <a:lumMod val="50000"/>
                    <a:lumOff val="50000"/>
                  </a:schemeClr>
                </a:solidFill>
                <a:latin typeface="Algerian" panose="04020705040A02060702" pitchFamily="82" charset="0"/>
              </a:rPr>
              <a:t>THANK YOU</a:t>
            </a:r>
          </a:p>
        </p:txBody>
      </p:sp>
    </p:spTree>
    <p:extLst>
      <p:ext uri="{BB962C8B-B14F-4D97-AF65-F5344CB8AC3E}">
        <p14:creationId xmlns:p14="http://schemas.microsoft.com/office/powerpoint/2010/main" val="81917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82DD44-DE6F-E2F9-F14C-DE38DB4EF41E}"/>
              </a:ext>
            </a:extLst>
          </p:cNvPr>
          <p:cNvSpPr txBox="1"/>
          <p:nvPr/>
        </p:nvSpPr>
        <p:spPr>
          <a:xfrm>
            <a:off x="2941001" y="268480"/>
            <a:ext cx="7965440" cy="584775"/>
          </a:xfrm>
          <a:prstGeom prst="rect">
            <a:avLst/>
          </a:prstGeom>
          <a:noFill/>
        </p:spPr>
        <p:txBody>
          <a:bodyPr wrap="square" rtlCol="0">
            <a:spAutoFit/>
          </a:bodyPr>
          <a:lstStyle/>
          <a:p>
            <a:r>
              <a:rPr lang="en-IN" sz="3200" u="sng" dirty="0">
                <a:latin typeface="Algerian" panose="04020705040A02060702" pitchFamily="82" charset="0"/>
              </a:rPr>
              <a:t>TABLE OF CONTENTS :</a:t>
            </a:r>
          </a:p>
        </p:txBody>
      </p:sp>
      <p:sp>
        <p:nvSpPr>
          <p:cNvPr id="5" name="TextBox 4">
            <a:extLst>
              <a:ext uri="{FF2B5EF4-FFF2-40B4-BE49-F238E27FC236}">
                <a16:creationId xmlns:a16="http://schemas.microsoft.com/office/drawing/2014/main" id="{CA700ED0-F865-3AAA-71FF-7C50F0F184AE}"/>
              </a:ext>
            </a:extLst>
          </p:cNvPr>
          <p:cNvSpPr txBox="1"/>
          <p:nvPr/>
        </p:nvSpPr>
        <p:spPr>
          <a:xfrm>
            <a:off x="3276207" y="1607993"/>
            <a:ext cx="7141699" cy="3973524"/>
          </a:xfrm>
          <a:prstGeom prst="rect">
            <a:avLst/>
          </a:prstGeom>
          <a:noFill/>
        </p:spPr>
        <p:txBody>
          <a:bodyPr wrap="square" rtlCol="0">
            <a:spAutoFit/>
          </a:bodyPr>
          <a:lstStyle/>
          <a:p>
            <a:pPr>
              <a:lnSpc>
                <a:spcPct val="150000"/>
              </a:lnSpc>
            </a:pPr>
            <a:r>
              <a:rPr lang="en-IN" sz="2200" dirty="0">
                <a:latin typeface="Calibri" panose="020F0502020204030204" pitchFamily="34" charset="0"/>
                <a:cs typeface="Calibri" panose="020F0502020204030204" pitchFamily="34" charset="0"/>
              </a:rPr>
              <a:t>1. WHAT IS CYCLONE                                                                   1</a:t>
            </a:r>
            <a:br>
              <a:rPr lang="en-IN" sz="2200" dirty="0">
                <a:latin typeface="Calibri" panose="020F0502020204030204" pitchFamily="34" charset="0"/>
                <a:cs typeface="Calibri" panose="020F0502020204030204" pitchFamily="34" charset="0"/>
              </a:rPr>
            </a:br>
            <a:r>
              <a:rPr lang="en-IN" sz="2200" dirty="0">
                <a:latin typeface="Calibri" panose="020F0502020204030204" pitchFamily="34" charset="0"/>
                <a:cs typeface="Calibri" panose="020F0502020204030204" pitchFamily="34" charset="0"/>
              </a:rPr>
              <a:t>2. </a:t>
            </a:r>
            <a:r>
              <a:rPr lang="en-GB" sz="2200" dirty="0">
                <a:latin typeface="Calibri" panose="020F0502020204030204" pitchFamily="34" charset="0"/>
                <a:ea typeface="Calibri" panose="020F0502020204030204" pitchFamily="34" charset="0"/>
                <a:cs typeface="Calibri" panose="020F0502020204030204" pitchFamily="34" charset="0"/>
              </a:rPr>
              <a:t>OTHER NAMES OF CYCLONE                                                  2                                                  3. HOW ARE THE CYCLONES FORMED                                      3</a:t>
            </a:r>
            <a:r>
              <a:rPr lang="en-IN" sz="2200" dirty="0">
                <a:latin typeface="Calibri" panose="020F0502020204030204" pitchFamily="34" charset="0"/>
                <a:cs typeface="Calibri" panose="020F0502020204030204" pitchFamily="34" charset="0"/>
              </a:rPr>
              <a:t/>
            </a:r>
            <a:br>
              <a:rPr lang="en-IN" sz="2200" dirty="0">
                <a:latin typeface="Calibri" panose="020F0502020204030204" pitchFamily="34" charset="0"/>
                <a:cs typeface="Calibri" panose="020F0502020204030204" pitchFamily="34" charset="0"/>
              </a:rPr>
            </a:br>
            <a:r>
              <a:rPr lang="en-IN" sz="2200" dirty="0">
                <a:latin typeface="Calibri" panose="020F0502020204030204" pitchFamily="34" charset="0"/>
                <a:cs typeface="Calibri" panose="020F0502020204030204" pitchFamily="34" charset="0"/>
              </a:rPr>
              <a:t>4. TYPES OF CYCLONE                                                                  5</a:t>
            </a:r>
            <a:br>
              <a:rPr lang="en-IN" sz="2200" dirty="0">
                <a:latin typeface="Calibri" panose="020F0502020204030204" pitchFamily="34" charset="0"/>
                <a:cs typeface="Calibri" panose="020F0502020204030204" pitchFamily="34" charset="0"/>
              </a:rPr>
            </a:br>
            <a:r>
              <a:rPr lang="en-IN" sz="2200" dirty="0">
                <a:latin typeface="Calibri" panose="020F0502020204030204" pitchFamily="34" charset="0"/>
                <a:cs typeface="Calibri" panose="020F0502020204030204" pitchFamily="34" charset="0"/>
              </a:rPr>
              <a:t>5. </a:t>
            </a:r>
            <a:r>
              <a:rPr lang="en-IN" sz="2200" dirty="0">
                <a:latin typeface="Calibri" panose="020F0502020204030204" pitchFamily="34" charset="0"/>
                <a:ea typeface="Calibri" panose="020F0502020204030204" pitchFamily="34" charset="0"/>
                <a:cs typeface="Calibri" panose="020F0502020204030204" pitchFamily="34" charset="0"/>
              </a:rPr>
              <a:t>CONCLUSION</a:t>
            </a:r>
            <a:r>
              <a:rPr lang="en-IN" sz="2200" dirty="0">
                <a:latin typeface="Calibri" panose="020F0502020204030204" pitchFamily="34" charset="0"/>
                <a:cs typeface="Calibri" panose="020F0502020204030204" pitchFamily="34" charset="0"/>
              </a:rPr>
              <a:t>                                                                            10                                                                                                       6. REFERENCES                                                                             11</a:t>
            </a:r>
            <a:r>
              <a:rPr lang="en-IN" dirty="0">
                <a:latin typeface="Calibri" panose="020F0502020204030204" pitchFamily="34" charset="0"/>
                <a:cs typeface="Calibri" panose="020F0502020204030204" pitchFamily="34" charset="0"/>
              </a:rPr>
              <a:t/>
            </a:r>
            <a:br>
              <a:rPr lang="en-IN" dirty="0">
                <a:latin typeface="Calibri" panose="020F0502020204030204" pitchFamily="34" charset="0"/>
                <a:cs typeface="Calibri" panose="020F0502020204030204" pitchFamily="34" charset="0"/>
              </a:rPr>
            </a:br>
            <a:r>
              <a:rPr lang="en-IN" dirty="0">
                <a:latin typeface="Calibri" panose="020F0502020204030204" pitchFamily="34" charset="0"/>
                <a:cs typeface="Calibri" panose="020F0502020204030204" pitchFamily="34" charset="0"/>
              </a:rPr>
              <a:t/>
            </a:r>
            <a:br>
              <a:rPr lang="en-IN" dirty="0">
                <a:latin typeface="Calibri" panose="020F0502020204030204" pitchFamily="34" charset="0"/>
                <a:cs typeface="Calibri" panose="020F0502020204030204" pitchFamily="34" charset="0"/>
              </a:rPr>
            </a:br>
            <a:endParaRPr lang="en-IN"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0C59B8-082E-27B7-65F2-4D2C5B4E4B74}"/>
              </a:ext>
            </a:extLst>
          </p:cNvPr>
          <p:cNvSpPr>
            <a:spLocks noGrp="1"/>
          </p:cNvSpPr>
          <p:nvPr>
            <p:ph type="title"/>
          </p:nvPr>
        </p:nvSpPr>
        <p:spPr>
          <a:xfrm>
            <a:off x="2686709" y="913802"/>
            <a:ext cx="8911687" cy="508597"/>
          </a:xfrm>
        </p:spPr>
        <p:txBody>
          <a:bodyPr>
            <a:normAutofit fontScale="90000"/>
          </a:bodyPr>
          <a:lstStyle/>
          <a:p>
            <a:r>
              <a:rPr lang="en-IN" dirty="0"/>
              <a:t>         </a:t>
            </a:r>
            <a:r>
              <a:rPr lang="en-IN" sz="2000" b="1" dirty="0">
                <a:solidFill>
                  <a:srgbClr val="000000"/>
                </a:solidFill>
                <a:effectLst/>
                <a:latin typeface="Times New Roman" panose="02020603050405020304" pitchFamily="18" charset="0"/>
                <a:ea typeface="Times New Roman" panose="02020603050405020304" pitchFamily="18" charset="0"/>
              </a:rPr>
              <a:t>TITLE                                                                                        PAGE NO </a:t>
            </a:r>
            <a:endParaRPr lang="en-IN" sz="2000" dirty="0"/>
          </a:p>
        </p:txBody>
      </p:sp>
    </p:spTree>
    <p:extLst>
      <p:ext uri="{BB962C8B-B14F-4D97-AF65-F5344CB8AC3E}">
        <p14:creationId xmlns:p14="http://schemas.microsoft.com/office/powerpoint/2010/main" val="227036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FBC4A2-5533-205B-8382-B87D77127979}"/>
              </a:ext>
            </a:extLst>
          </p:cNvPr>
          <p:cNvSpPr txBox="1"/>
          <p:nvPr/>
        </p:nvSpPr>
        <p:spPr>
          <a:xfrm>
            <a:off x="2627531" y="657797"/>
            <a:ext cx="6309360" cy="584775"/>
          </a:xfrm>
          <a:prstGeom prst="rect">
            <a:avLst/>
          </a:prstGeom>
          <a:noFill/>
        </p:spPr>
        <p:txBody>
          <a:bodyPr wrap="square" rtlCol="0">
            <a:spAutoFit/>
          </a:bodyPr>
          <a:lstStyle/>
          <a:p>
            <a:r>
              <a:rPr lang="en-IN" sz="3200" u="sng" dirty="0">
                <a:latin typeface="Algerian" panose="04020705040A02060702" pitchFamily="82" charset="0"/>
              </a:rPr>
              <a:t>1.WHAT IS CYCLONE :</a:t>
            </a:r>
          </a:p>
        </p:txBody>
      </p:sp>
      <p:sp>
        <p:nvSpPr>
          <p:cNvPr id="3" name="Content Placeholder 2">
            <a:extLst>
              <a:ext uri="{FF2B5EF4-FFF2-40B4-BE49-F238E27FC236}">
                <a16:creationId xmlns:a16="http://schemas.microsoft.com/office/drawing/2014/main" id="{3120BDB4-3B16-3115-D34D-60D2BA335226}"/>
              </a:ext>
            </a:extLst>
          </p:cNvPr>
          <p:cNvSpPr>
            <a:spLocks noGrp="1"/>
          </p:cNvSpPr>
          <p:nvPr>
            <p:ph idx="1"/>
          </p:nvPr>
        </p:nvSpPr>
        <p:spPr>
          <a:xfrm>
            <a:off x="2233470" y="1438030"/>
            <a:ext cx="9334121" cy="5142523"/>
          </a:xfrm>
        </p:spPr>
        <p:txBody>
          <a:bodyPr>
            <a:normAutofit fontScale="55000" lnSpcReduction="20000"/>
          </a:bodyPr>
          <a:lstStyle/>
          <a:p>
            <a:pPr marL="0" indent="0" algn="l">
              <a:lnSpc>
                <a:spcPct val="120000"/>
              </a:lnSpc>
              <a:buNone/>
            </a:pPr>
            <a:endParaRPr lang="en-US" sz="3500" b="0" i="0" dirty="0">
              <a:solidFill>
                <a:srgbClr val="444444"/>
              </a:solidFill>
              <a:effectLst/>
              <a:latin typeface="Poppins" panose="00000500000000000000" pitchFamily="2" charset="0"/>
            </a:endParaRPr>
          </a:p>
          <a:p>
            <a:pPr algn="l">
              <a:lnSpc>
                <a:spcPct val="120000"/>
              </a:lnSpc>
            </a:pPr>
            <a:r>
              <a:rPr lang="en-US" sz="3500" i="1" dirty="0" smtClean="0">
                <a:solidFill>
                  <a:srgbClr val="444444"/>
                </a:solidFill>
                <a:latin typeface="Poppins" panose="00000500000000000000" pitchFamily="2" charset="0"/>
              </a:rPr>
              <a:t>In </a:t>
            </a:r>
            <a:r>
              <a:rPr lang="en-US" sz="3500" i="1" dirty="0" err="1" smtClean="0">
                <a:solidFill>
                  <a:srgbClr val="444444"/>
                </a:solidFill>
                <a:latin typeface="Poppins" panose="00000500000000000000" pitchFamily="2" charset="0"/>
              </a:rPr>
              <a:t>meteorology,the</a:t>
            </a:r>
            <a:r>
              <a:rPr lang="en-US" sz="3500" i="1" dirty="0" smtClean="0">
                <a:solidFill>
                  <a:srgbClr val="444444"/>
                </a:solidFill>
                <a:latin typeface="Poppins" panose="00000500000000000000" pitchFamily="2" charset="0"/>
              </a:rPr>
              <a:t> term cyclone is defined as</a:t>
            </a:r>
            <a:r>
              <a:rPr lang="en-US" sz="3500" b="0" i="1" dirty="0" smtClean="0">
                <a:solidFill>
                  <a:srgbClr val="444444"/>
                </a:solidFill>
                <a:effectLst/>
                <a:latin typeface="Poppins" panose="00000500000000000000" pitchFamily="2" charset="0"/>
              </a:rPr>
              <a:t> </a:t>
            </a:r>
            <a:r>
              <a:rPr lang="en-US" sz="3500" b="0" i="1" dirty="0">
                <a:solidFill>
                  <a:srgbClr val="444444"/>
                </a:solidFill>
                <a:effectLst/>
                <a:latin typeface="Poppins" panose="00000500000000000000" pitchFamily="2" charset="0"/>
              </a:rPr>
              <a:t>system of winds that are rotating inwards to an area of low barometric pressure, such that in the Northern Hemisphere it is anticlockwise and in the Southern Hemisphere it is clockwise circulation.</a:t>
            </a:r>
            <a:endParaRPr lang="en-US" sz="3500" b="0" i="0" dirty="0">
              <a:solidFill>
                <a:srgbClr val="444444"/>
              </a:solidFill>
              <a:effectLst/>
              <a:latin typeface="Poppins" panose="00000500000000000000" pitchFamily="2" charset="0"/>
            </a:endParaRPr>
          </a:p>
          <a:p>
            <a:pPr algn="l">
              <a:lnSpc>
                <a:spcPct val="120000"/>
              </a:lnSpc>
            </a:pPr>
            <a:r>
              <a:rPr lang="en-US" sz="3500" b="0" i="0" dirty="0">
                <a:solidFill>
                  <a:srgbClr val="444444"/>
                </a:solidFill>
                <a:effectLst/>
                <a:latin typeface="Poppins" panose="00000500000000000000" pitchFamily="2" charset="0"/>
              </a:rPr>
              <a:t>Cyclones are formed with an enormous amount of energy from the ocean to the atmosphere. According to studies, every year there are 70 to 90 cyclonic systems developed across the globe.</a:t>
            </a:r>
            <a:r>
              <a:rPr lang="en-US" sz="3500" dirty="0">
                <a:solidFill>
                  <a:srgbClr val="444444"/>
                </a:solidFill>
                <a:latin typeface="Poppins" panose="00000500000000000000" pitchFamily="2" charset="0"/>
              </a:rPr>
              <a:t> </a:t>
            </a:r>
          </a:p>
          <a:p>
            <a:pPr algn="l">
              <a:lnSpc>
                <a:spcPct val="120000"/>
              </a:lnSpc>
            </a:pPr>
            <a:r>
              <a:rPr lang="en-US" sz="3500" b="0" i="0" dirty="0">
                <a:solidFill>
                  <a:srgbClr val="444444"/>
                </a:solidFill>
                <a:effectLst/>
                <a:latin typeface="Poppins" panose="00000500000000000000" pitchFamily="2" charset="0"/>
              </a:rPr>
              <a:t>The cyclonic systems are not formed in the equatorial regions because the Coriolis force is negligible between the latitudes 5 degrees north and 5 degrees south.</a:t>
            </a:r>
          </a:p>
          <a:p>
            <a:endParaRPr lang="en-IN" sz="2300" dirty="0"/>
          </a:p>
        </p:txBody>
      </p:sp>
      <p:sp>
        <p:nvSpPr>
          <p:cNvPr id="2" name="Slide Number Placeholder 1">
            <a:extLst>
              <a:ext uri="{FF2B5EF4-FFF2-40B4-BE49-F238E27FC236}">
                <a16:creationId xmlns:a16="http://schemas.microsoft.com/office/drawing/2014/main" id="{9171A583-2158-1D57-B92B-420C93F39BE3}"/>
              </a:ext>
            </a:extLst>
          </p:cNvPr>
          <p:cNvSpPr>
            <a:spLocks noGrp="1"/>
          </p:cNvSpPr>
          <p:nvPr>
            <p:ph type="sldNum" sz="quarter" idx="12"/>
          </p:nvPr>
        </p:nvSpPr>
        <p:spPr/>
        <p:txBody>
          <a:bodyPr/>
          <a:lstStyle/>
          <a:p>
            <a:r>
              <a:rPr lang="en-IN" dirty="0"/>
              <a:t>1</a:t>
            </a:r>
          </a:p>
        </p:txBody>
      </p:sp>
    </p:spTree>
    <p:extLst>
      <p:ext uri="{BB962C8B-B14F-4D97-AF65-F5344CB8AC3E}">
        <p14:creationId xmlns:p14="http://schemas.microsoft.com/office/powerpoint/2010/main" val="358011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528B-44AC-D7AB-1206-6B35EECE7892}"/>
              </a:ext>
            </a:extLst>
          </p:cNvPr>
          <p:cNvSpPr>
            <a:spLocks noGrp="1"/>
          </p:cNvSpPr>
          <p:nvPr>
            <p:ph type="title"/>
          </p:nvPr>
        </p:nvSpPr>
        <p:spPr/>
        <p:txBody>
          <a:bodyPr>
            <a:normAutofit/>
          </a:bodyPr>
          <a:lstStyle/>
          <a:p>
            <a:r>
              <a:rPr lang="en-GB" sz="3200" u="sng" dirty="0">
                <a:latin typeface="Algerian" panose="04020705040A02060702" pitchFamily="82" charset="0"/>
                <a:ea typeface="Calibri" panose="020F0502020204030204" pitchFamily="34" charset="0"/>
                <a:cs typeface="Calibri" panose="020F0502020204030204" pitchFamily="34" charset="0"/>
              </a:rPr>
              <a:t>2.OTHER NAMES OF CYCLONE :</a:t>
            </a:r>
            <a:endParaRPr lang="en-IN" sz="3200" dirty="0"/>
          </a:p>
        </p:txBody>
      </p:sp>
      <p:graphicFrame>
        <p:nvGraphicFramePr>
          <p:cNvPr id="7" name="Content Placeholder 6">
            <a:extLst>
              <a:ext uri="{FF2B5EF4-FFF2-40B4-BE49-F238E27FC236}">
                <a16:creationId xmlns:a16="http://schemas.microsoft.com/office/drawing/2014/main" id="{4ED55627-28AE-F102-267D-35D907169FC4}"/>
              </a:ext>
            </a:extLst>
          </p:cNvPr>
          <p:cNvGraphicFramePr>
            <a:graphicFrameLocks noGrp="1"/>
          </p:cNvGraphicFramePr>
          <p:nvPr>
            <p:ph idx="1"/>
            <p:extLst>
              <p:ext uri="{D42A27DB-BD31-4B8C-83A1-F6EECF244321}">
                <p14:modId xmlns:p14="http://schemas.microsoft.com/office/powerpoint/2010/main" val="4138832087"/>
              </p:ext>
            </p:extLst>
          </p:nvPr>
        </p:nvGraphicFramePr>
        <p:xfrm>
          <a:off x="2592925" y="2326105"/>
          <a:ext cx="7377364" cy="3844987"/>
        </p:xfrm>
        <a:graphic>
          <a:graphicData uri="http://schemas.openxmlformats.org/drawingml/2006/table">
            <a:tbl>
              <a:tblPr/>
              <a:tblGrid>
                <a:gridCol w="3037975">
                  <a:extLst>
                    <a:ext uri="{9D8B030D-6E8A-4147-A177-3AD203B41FA5}">
                      <a16:colId xmlns:a16="http://schemas.microsoft.com/office/drawing/2014/main" val="2848198174"/>
                    </a:ext>
                  </a:extLst>
                </a:gridCol>
                <a:gridCol w="4339389">
                  <a:extLst>
                    <a:ext uri="{9D8B030D-6E8A-4147-A177-3AD203B41FA5}">
                      <a16:colId xmlns:a16="http://schemas.microsoft.com/office/drawing/2014/main" val="260563539"/>
                    </a:ext>
                  </a:extLst>
                </a:gridCol>
              </a:tblGrid>
              <a:tr h="481263">
                <a:tc>
                  <a:txBody>
                    <a:bodyPr/>
                    <a:lstStyle/>
                    <a:p>
                      <a:pPr fontAlgn="t"/>
                      <a:r>
                        <a:rPr lang="en-IN" sz="1700" b="1" dirty="0">
                          <a:effectLst/>
                        </a:rPr>
                        <a:t>Region</a:t>
                      </a:r>
                      <a:endParaRPr lang="en-IN" sz="1700" dirty="0">
                        <a:effectLst/>
                      </a:endParaRP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1700" b="1">
                          <a:effectLst/>
                        </a:rPr>
                        <a:t>Other names for cyclone</a:t>
                      </a:r>
                      <a:endParaRPr lang="en-IN" sz="1700">
                        <a:effectLst/>
                      </a:endParaRP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836118945"/>
                  </a:ext>
                </a:extLst>
              </a:tr>
              <a:tr h="447687">
                <a:tc>
                  <a:txBody>
                    <a:bodyPr/>
                    <a:lstStyle/>
                    <a:p>
                      <a:pPr fontAlgn="t"/>
                      <a:r>
                        <a:rPr lang="en-IN" sz="2000" dirty="0">
                          <a:effectLst/>
                        </a:rPr>
                        <a:t>Caribbean sea</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a:effectLst/>
                        </a:rPr>
                        <a:t>Hurricanes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1269188441"/>
                  </a:ext>
                </a:extLst>
              </a:tr>
              <a:tr h="447687">
                <a:tc>
                  <a:txBody>
                    <a:bodyPr/>
                    <a:lstStyle/>
                    <a:p>
                      <a:pPr fontAlgn="t"/>
                      <a:r>
                        <a:rPr lang="en-IN" sz="2000" dirty="0">
                          <a:effectLst/>
                        </a:rPr>
                        <a:t>China sea</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a:effectLst/>
                        </a:rPr>
                        <a:t>Typhoons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906354291"/>
                  </a:ext>
                </a:extLst>
              </a:tr>
              <a:tr h="447687">
                <a:tc>
                  <a:txBody>
                    <a:bodyPr/>
                    <a:lstStyle/>
                    <a:p>
                      <a:pPr fontAlgn="t"/>
                      <a:r>
                        <a:rPr lang="en-IN" sz="2000" dirty="0">
                          <a:effectLst/>
                        </a:rPr>
                        <a:t>Indian ocean</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a:effectLst/>
                        </a:rPr>
                        <a:t>Tropical cyclones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3815704590"/>
                  </a:ext>
                </a:extLst>
              </a:tr>
              <a:tr h="447687">
                <a:tc>
                  <a:txBody>
                    <a:bodyPr/>
                    <a:lstStyle/>
                    <a:p>
                      <a:pPr fontAlgn="t"/>
                      <a:r>
                        <a:rPr lang="en-IN" sz="2000" dirty="0">
                          <a:effectLst/>
                        </a:rPr>
                        <a:t>Japan</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a:effectLst/>
                        </a:rPr>
                        <a:t>Taifu</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3048754650"/>
                  </a:ext>
                </a:extLst>
              </a:tr>
              <a:tr h="447687">
                <a:tc>
                  <a:txBody>
                    <a:bodyPr/>
                    <a:lstStyle/>
                    <a:p>
                      <a:pPr fontAlgn="t"/>
                      <a:r>
                        <a:rPr lang="en-IN" sz="2000">
                          <a:effectLst/>
                        </a:rPr>
                        <a:t>Northern Australia</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dirty="0">
                          <a:effectLst/>
                        </a:rPr>
                        <a:t>Wily willies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2145176397"/>
                  </a:ext>
                </a:extLst>
              </a:tr>
              <a:tr h="447687">
                <a:tc>
                  <a:txBody>
                    <a:bodyPr/>
                    <a:lstStyle/>
                    <a:p>
                      <a:pPr fontAlgn="t"/>
                      <a:r>
                        <a:rPr lang="en-IN" sz="2000">
                          <a:effectLst/>
                        </a:rPr>
                        <a:t>Philippines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dirty="0">
                          <a:effectLst/>
                        </a:rPr>
                        <a:t>Baguio</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381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2516011115"/>
                  </a:ext>
                </a:extLst>
              </a:tr>
              <a:tr h="447687">
                <a:tc>
                  <a:txBody>
                    <a:bodyPr/>
                    <a:lstStyle/>
                    <a:p>
                      <a:pPr fontAlgn="t"/>
                      <a:r>
                        <a:rPr lang="en-IN" sz="2000">
                          <a:effectLst/>
                        </a:rPr>
                        <a:t>USA</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solidFill>
                      <a:srgbClr val="F1EDFF"/>
                    </a:solidFill>
                  </a:tcPr>
                </a:tc>
                <a:tc>
                  <a:txBody>
                    <a:bodyPr/>
                    <a:lstStyle/>
                    <a:p>
                      <a:pPr fontAlgn="t"/>
                      <a:r>
                        <a:rPr lang="en-IN" sz="2000" dirty="0">
                          <a:effectLst/>
                        </a:rPr>
                        <a:t>Tornadoes</a:t>
                      </a:r>
                    </a:p>
                  </a:txBody>
                  <a:tcPr marL="58578" marR="58578" marT="87866" marB="87866">
                    <a:lnL w="3810" cap="flat" cmpd="sng" algn="ctr">
                      <a:solidFill>
                        <a:srgbClr val="444444"/>
                      </a:solidFill>
                      <a:prstDash val="solid"/>
                      <a:round/>
                      <a:headEnd type="none" w="med" len="med"/>
                      <a:tailEnd type="none" w="med" len="med"/>
                    </a:lnL>
                    <a:lnR w="3810" cap="flat" cmpd="sng" algn="ctr">
                      <a:solidFill>
                        <a:srgbClr val="444444"/>
                      </a:solidFill>
                      <a:prstDash val="solid"/>
                      <a:round/>
                      <a:headEnd type="none" w="med" len="med"/>
                      <a:tailEnd type="none" w="med" len="med"/>
                    </a:lnR>
                    <a:lnT w="3810" cap="flat" cmpd="sng" algn="ctr">
                      <a:solidFill>
                        <a:srgbClr val="444444"/>
                      </a:solidFill>
                      <a:prstDash val="solid"/>
                      <a:round/>
                      <a:headEnd type="none" w="med" len="med"/>
                      <a:tailEnd type="none" w="med" len="med"/>
                    </a:lnT>
                    <a:lnB w="7620" cap="flat" cmpd="sng" algn="ctr">
                      <a:solidFill>
                        <a:srgbClr val="444444"/>
                      </a:solidFill>
                      <a:prstDash val="solid"/>
                      <a:round/>
                      <a:headEnd type="none" w="med" len="med"/>
                      <a:tailEnd type="none" w="med" len="med"/>
                    </a:lnB>
                    <a:solidFill>
                      <a:srgbClr val="F1EDFF"/>
                    </a:solidFill>
                  </a:tcPr>
                </a:tc>
                <a:extLst>
                  <a:ext uri="{0D108BD9-81ED-4DB2-BD59-A6C34878D82A}">
                    <a16:rowId xmlns:a16="http://schemas.microsoft.com/office/drawing/2014/main" val="566385941"/>
                  </a:ext>
                </a:extLst>
              </a:tr>
            </a:tbl>
          </a:graphicData>
        </a:graphic>
      </p:graphicFrame>
      <p:sp>
        <p:nvSpPr>
          <p:cNvPr id="4" name="Slide Number Placeholder 3">
            <a:extLst>
              <a:ext uri="{FF2B5EF4-FFF2-40B4-BE49-F238E27FC236}">
                <a16:creationId xmlns:a16="http://schemas.microsoft.com/office/drawing/2014/main" id="{343EC8B0-D755-B13E-6C99-0E8AD90681C6}"/>
              </a:ext>
            </a:extLst>
          </p:cNvPr>
          <p:cNvSpPr>
            <a:spLocks noGrp="1"/>
          </p:cNvSpPr>
          <p:nvPr>
            <p:ph type="sldNum" sz="quarter" idx="12"/>
          </p:nvPr>
        </p:nvSpPr>
        <p:spPr/>
        <p:txBody>
          <a:bodyPr/>
          <a:lstStyle/>
          <a:p>
            <a:r>
              <a:rPr lang="en-IN" dirty="0"/>
              <a:t>2</a:t>
            </a:r>
          </a:p>
        </p:txBody>
      </p:sp>
      <p:sp>
        <p:nvSpPr>
          <p:cNvPr id="11" name="TextBox 10">
            <a:extLst>
              <a:ext uri="{FF2B5EF4-FFF2-40B4-BE49-F238E27FC236}">
                <a16:creationId xmlns:a16="http://schemas.microsoft.com/office/drawing/2014/main" id="{12232EFB-8337-07B9-5EFD-CD586D0AD9F8}"/>
              </a:ext>
            </a:extLst>
          </p:cNvPr>
          <p:cNvSpPr txBox="1"/>
          <p:nvPr/>
        </p:nvSpPr>
        <p:spPr>
          <a:xfrm>
            <a:off x="1732549" y="1465211"/>
            <a:ext cx="8107158" cy="707886"/>
          </a:xfrm>
          <a:prstGeom prst="rect">
            <a:avLst/>
          </a:prstGeom>
          <a:noFill/>
        </p:spPr>
        <p:txBody>
          <a:bodyPr wrap="square">
            <a:spAutoFit/>
          </a:bodyPr>
          <a:lstStyle/>
          <a:p>
            <a:r>
              <a:rPr lang="en-US" sz="2000" b="0" i="0" dirty="0">
                <a:solidFill>
                  <a:srgbClr val="444444"/>
                </a:solidFill>
                <a:effectLst/>
                <a:latin typeface="Arial" panose="020B0604020202020204" pitchFamily="34" charset="0"/>
                <a:cs typeface="Arial" panose="020B0604020202020204" pitchFamily="34" charset="0"/>
              </a:rPr>
              <a:t>The cyclone is known to have different names in different regions of the world, and they are:</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05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B172-FAD7-77E9-30D2-2C2DA66C5463}"/>
              </a:ext>
            </a:extLst>
          </p:cNvPr>
          <p:cNvSpPr>
            <a:spLocks noGrp="1"/>
          </p:cNvSpPr>
          <p:nvPr>
            <p:ph type="title"/>
          </p:nvPr>
        </p:nvSpPr>
        <p:spPr>
          <a:xfrm>
            <a:off x="2241233" y="295142"/>
            <a:ext cx="7930056" cy="720136"/>
          </a:xfrm>
        </p:spPr>
        <p:txBody>
          <a:bodyPr>
            <a:normAutofit fontScale="90000"/>
          </a:bodyPr>
          <a:lstStyle/>
          <a:p>
            <a:r>
              <a:rPr lang="en-IN" sz="3200" u="sng" dirty="0">
                <a:latin typeface="Algerian" panose="04020705040A02060702" pitchFamily="82" charset="0"/>
              </a:rPr>
              <a:t>3.HOW ARE </a:t>
            </a:r>
            <a:r>
              <a:rPr lang="en-IN" sz="3200" u="sng" dirty="0" smtClean="0">
                <a:latin typeface="Algerian" panose="04020705040A02060702" pitchFamily="82" charset="0"/>
              </a:rPr>
              <a:t>THE Cyclones </a:t>
            </a:r>
            <a:r>
              <a:rPr lang="en-IN" sz="3200" u="sng" dirty="0">
                <a:latin typeface="Algerian" panose="04020705040A02060702" pitchFamily="82" charset="0"/>
              </a:rPr>
              <a:t>FORMED:</a:t>
            </a:r>
            <a:r>
              <a:rPr lang="en-IN" u="sng" dirty="0">
                <a:latin typeface="Algerian" panose="04020705040A02060702" pitchFamily="82" charset="0"/>
              </a:rPr>
              <a:t/>
            </a:r>
            <a:br>
              <a:rPr lang="en-IN" u="sng" dirty="0">
                <a:latin typeface="Algerian" panose="04020705040A02060702" pitchFamily="82" charset="0"/>
              </a:rPr>
            </a:br>
            <a:endParaRPr lang="en-IN" u="sng" dirty="0">
              <a:latin typeface="Algerian" panose="04020705040A02060702" pitchFamily="82" charset="0"/>
            </a:endParaRPr>
          </a:p>
        </p:txBody>
      </p:sp>
      <p:sp>
        <p:nvSpPr>
          <p:cNvPr id="4" name="Slide Number Placeholder 3">
            <a:extLst>
              <a:ext uri="{FF2B5EF4-FFF2-40B4-BE49-F238E27FC236}">
                <a16:creationId xmlns:a16="http://schemas.microsoft.com/office/drawing/2014/main" id="{83652A06-C743-37D9-67A2-E83B8A694C61}"/>
              </a:ext>
            </a:extLst>
          </p:cNvPr>
          <p:cNvSpPr>
            <a:spLocks noGrp="1"/>
          </p:cNvSpPr>
          <p:nvPr>
            <p:ph type="sldNum" sz="quarter" idx="12"/>
          </p:nvPr>
        </p:nvSpPr>
        <p:spPr/>
        <p:txBody>
          <a:bodyPr/>
          <a:lstStyle/>
          <a:p>
            <a:r>
              <a:rPr lang="en-IN" dirty="0"/>
              <a:t>3</a:t>
            </a:r>
          </a:p>
        </p:txBody>
      </p:sp>
      <p:sp>
        <p:nvSpPr>
          <p:cNvPr id="7" name="TextBox 6">
            <a:extLst>
              <a:ext uri="{FF2B5EF4-FFF2-40B4-BE49-F238E27FC236}">
                <a16:creationId xmlns:a16="http://schemas.microsoft.com/office/drawing/2014/main" id="{0893963B-FB81-E6FA-37E1-5DB98F7F405C}"/>
              </a:ext>
            </a:extLst>
          </p:cNvPr>
          <p:cNvSpPr txBox="1"/>
          <p:nvPr/>
        </p:nvSpPr>
        <p:spPr>
          <a:xfrm>
            <a:off x="1907040" y="1046082"/>
            <a:ext cx="9026683" cy="1015663"/>
          </a:xfrm>
          <a:prstGeom prst="rect">
            <a:avLst/>
          </a:prstGeom>
          <a:noFill/>
        </p:spPr>
        <p:txBody>
          <a:bodyPr wrap="square">
            <a:spAutoFit/>
          </a:bodyPr>
          <a:lstStyle/>
          <a:p>
            <a:r>
              <a:rPr lang="en-US" sz="2000" i="0" dirty="0">
                <a:solidFill>
                  <a:srgbClr val="333333"/>
                </a:solidFill>
                <a:effectLst/>
                <a:latin typeface="din"/>
              </a:rPr>
              <a:t>Cyclones form in locations where there is a low level of pressure. The geography, severity, and frequency of the cyclone determine the susceptibility of the area where it strikes. Cyclones are usually formed by:</a:t>
            </a:r>
            <a:endParaRPr lang="en-IN" sz="2000" dirty="0"/>
          </a:p>
        </p:txBody>
      </p:sp>
      <p:sp>
        <p:nvSpPr>
          <p:cNvPr id="9" name="TextBox 8">
            <a:extLst>
              <a:ext uri="{FF2B5EF4-FFF2-40B4-BE49-F238E27FC236}">
                <a16:creationId xmlns:a16="http://schemas.microsoft.com/office/drawing/2014/main" id="{7C2FE061-0BF6-F18C-E9D0-8A2A5B49C55D}"/>
              </a:ext>
            </a:extLst>
          </p:cNvPr>
          <p:cNvSpPr txBox="1"/>
          <p:nvPr/>
        </p:nvSpPr>
        <p:spPr>
          <a:xfrm>
            <a:off x="1907041" y="2229865"/>
            <a:ext cx="6369451" cy="3785652"/>
          </a:xfrm>
          <a:prstGeom prst="rect">
            <a:avLst/>
          </a:prstGeom>
          <a:noFill/>
        </p:spPr>
        <p:txBody>
          <a:bodyPr wrap="square">
            <a:spAutoFit/>
          </a:bodyPr>
          <a:lstStyle/>
          <a:p>
            <a:pPr marL="342900" indent="-342900" algn="l">
              <a:buFont typeface="Wingdings" panose="05000000000000000000" pitchFamily="2" charset="2"/>
              <a:buChar char="Ø"/>
            </a:pPr>
            <a:r>
              <a:rPr lang="en-US" sz="2000" b="0" i="0" dirty="0">
                <a:solidFill>
                  <a:srgbClr val="333333"/>
                </a:solidFill>
                <a:effectLst/>
                <a:latin typeface="din"/>
              </a:rPr>
              <a:t>A large amount of warm temperature is near the sea's surface.</a:t>
            </a:r>
          </a:p>
          <a:p>
            <a:pPr marL="342900" indent="-342900" algn="l">
              <a:buFont typeface="Wingdings" panose="05000000000000000000" pitchFamily="2" charset="2"/>
              <a:buChar char="Ø"/>
            </a:pPr>
            <a:r>
              <a:rPr lang="en-US" sz="2000" b="0" i="0" dirty="0">
                <a:solidFill>
                  <a:srgbClr val="333333"/>
                </a:solidFill>
                <a:effectLst/>
                <a:latin typeface="din"/>
              </a:rPr>
              <a:t>The </a:t>
            </a:r>
            <a:r>
              <a:rPr lang="en-US" sz="2000" i="0" strike="noStrike" dirty="0">
                <a:effectLst/>
                <a:latin typeface="din"/>
                <a:hlinkClick r:id="rId2">
                  <a:extLst>
                    <a:ext uri="{A12FA001-AC4F-418D-AE19-62706E023703}">
                      <ahyp:hlinkClr xmlns:ahyp="http://schemas.microsoft.com/office/drawing/2018/hyperlinkcolor" xmlns="" val="tx"/>
                    </a:ext>
                  </a:extLst>
                </a:hlinkClick>
              </a:rPr>
              <a:t>atmosphere</a:t>
            </a:r>
            <a:r>
              <a:rPr lang="en-US" sz="2000" b="0" i="0" dirty="0">
                <a:effectLst/>
                <a:latin typeface="din"/>
              </a:rPr>
              <a:t> </a:t>
            </a:r>
            <a:r>
              <a:rPr lang="en-US" sz="2000" b="0" i="0" dirty="0">
                <a:solidFill>
                  <a:srgbClr val="333333"/>
                </a:solidFill>
                <a:effectLst/>
                <a:latin typeface="din"/>
              </a:rPr>
              <a:t>is unstable.</a:t>
            </a:r>
          </a:p>
          <a:p>
            <a:pPr marL="342900" indent="-342900" algn="l">
              <a:buFont typeface="Wingdings" panose="05000000000000000000" pitchFamily="2" charset="2"/>
              <a:buChar char="Ø"/>
            </a:pPr>
            <a:r>
              <a:rPr lang="en-US" sz="2000" b="0" i="0" dirty="0">
                <a:solidFill>
                  <a:srgbClr val="333333"/>
                </a:solidFill>
                <a:effectLst/>
                <a:latin typeface="din"/>
              </a:rPr>
              <a:t>How the Coriolis force affects the area to create low- pressure.</a:t>
            </a:r>
          </a:p>
          <a:p>
            <a:pPr marL="342900" indent="-342900" algn="l">
              <a:buFont typeface="Wingdings" panose="05000000000000000000" pitchFamily="2" charset="2"/>
              <a:buChar char="Ø"/>
            </a:pPr>
            <a:r>
              <a:rPr lang="en-US" sz="2000" b="0" i="0" dirty="0">
                <a:solidFill>
                  <a:srgbClr val="333333"/>
                </a:solidFill>
                <a:effectLst/>
                <a:latin typeface="din"/>
              </a:rPr>
              <a:t>When the humidity levels in the lower to middle troposphere are high.</a:t>
            </a:r>
          </a:p>
          <a:p>
            <a:pPr marL="342900" indent="-342900" algn="l">
              <a:buFont typeface="Wingdings" panose="05000000000000000000" pitchFamily="2" charset="2"/>
              <a:buChar char="Ø"/>
            </a:pPr>
            <a:r>
              <a:rPr lang="en-US" sz="2000" b="0" i="0" dirty="0">
                <a:solidFill>
                  <a:srgbClr val="333333"/>
                </a:solidFill>
                <a:effectLst/>
                <a:latin typeface="din"/>
              </a:rPr>
              <a:t>Disturbance in the low-level area that already existed.</a:t>
            </a:r>
          </a:p>
          <a:p>
            <a:pPr marL="342900" indent="-342900" algn="l">
              <a:buFont typeface="Wingdings" panose="05000000000000000000" pitchFamily="2" charset="2"/>
              <a:buChar char="Ø"/>
            </a:pPr>
            <a:r>
              <a:rPr lang="en-US" sz="2000" b="0" i="0" dirty="0">
                <a:solidFill>
                  <a:srgbClr val="333333"/>
                </a:solidFill>
                <a:effectLst/>
                <a:latin typeface="din"/>
              </a:rPr>
              <a:t>When there is less vertical wind shear.</a:t>
            </a:r>
            <a:br>
              <a:rPr lang="en-US" sz="2000" b="0" i="0" dirty="0">
                <a:solidFill>
                  <a:srgbClr val="333333"/>
                </a:solidFill>
                <a:effectLst/>
                <a:latin typeface="din"/>
              </a:rPr>
            </a:br>
            <a:r>
              <a:rPr lang="en-US" sz="2000" b="0" i="0" dirty="0">
                <a:solidFill>
                  <a:srgbClr val="333333"/>
                </a:solidFill>
                <a:effectLst/>
                <a:latin typeface="din"/>
              </a:rPr>
              <a:t>When warm, moist air moves upward over the ocean, a cyclone forms. As the air rises, a low-pressure area forms beneath it.</a:t>
            </a:r>
          </a:p>
        </p:txBody>
      </p:sp>
      <p:pic>
        <p:nvPicPr>
          <p:cNvPr id="12" name="Picture 11">
            <a:extLst>
              <a:ext uri="{FF2B5EF4-FFF2-40B4-BE49-F238E27FC236}">
                <a16:creationId xmlns:a16="http://schemas.microsoft.com/office/drawing/2014/main" id="{8B74B294-3981-0B43-6743-CBB163CFED3C}"/>
              </a:ext>
            </a:extLst>
          </p:cNvPr>
          <p:cNvPicPr>
            <a:picLocks noChangeAspect="1"/>
          </p:cNvPicPr>
          <p:nvPr/>
        </p:nvPicPr>
        <p:blipFill>
          <a:blip r:embed="rId3"/>
          <a:stretch>
            <a:fillRect/>
          </a:stretch>
        </p:blipFill>
        <p:spPr>
          <a:xfrm>
            <a:off x="8276492" y="2061745"/>
            <a:ext cx="3691355" cy="3651301"/>
          </a:xfrm>
          <a:prstGeom prst="rect">
            <a:avLst/>
          </a:prstGeom>
        </p:spPr>
      </p:pic>
      <p:sp>
        <p:nvSpPr>
          <p:cNvPr id="14" name="TextBox 13">
            <a:extLst>
              <a:ext uri="{FF2B5EF4-FFF2-40B4-BE49-F238E27FC236}">
                <a16:creationId xmlns:a16="http://schemas.microsoft.com/office/drawing/2014/main" id="{4480CD5F-E55C-BA6B-23CB-7DC5F85FEA7A}"/>
              </a:ext>
            </a:extLst>
          </p:cNvPr>
          <p:cNvSpPr txBox="1"/>
          <p:nvPr/>
        </p:nvSpPr>
        <p:spPr>
          <a:xfrm>
            <a:off x="9263174" y="5811918"/>
            <a:ext cx="2522426" cy="369332"/>
          </a:xfrm>
          <a:prstGeom prst="rect">
            <a:avLst/>
          </a:prstGeom>
          <a:noFill/>
        </p:spPr>
        <p:txBody>
          <a:bodyPr wrap="square">
            <a:spAutoFit/>
          </a:bodyPr>
          <a:lstStyle/>
          <a:p>
            <a:r>
              <a:rPr lang="en-IN" i="0" dirty="0">
                <a:solidFill>
                  <a:srgbClr val="333333"/>
                </a:solidFill>
                <a:effectLst/>
                <a:latin typeface="din"/>
              </a:rPr>
              <a:t>Fig: Cyclone Formation</a:t>
            </a:r>
            <a:endParaRPr lang="en-IN" dirty="0"/>
          </a:p>
        </p:txBody>
      </p:sp>
    </p:spTree>
    <p:extLst>
      <p:ext uri="{BB962C8B-B14F-4D97-AF65-F5344CB8AC3E}">
        <p14:creationId xmlns:p14="http://schemas.microsoft.com/office/powerpoint/2010/main" val="268149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C4787-7129-5603-DD57-DC3624D332CE}"/>
              </a:ext>
            </a:extLst>
          </p:cNvPr>
          <p:cNvSpPr>
            <a:spLocks noGrp="1"/>
          </p:cNvSpPr>
          <p:nvPr>
            <p:ph idx="1"/>
          </p:nvPr>
        </p:nvSpPr>
        <p:spPr>
          <a:xfrm>
            <a:off x="1982361" y="1152907"/>
            <a:ext cx="8915034" cy="4820856"/>
          </a:xfrm>
        </p:spPr>
        <p:txBody>
          <a:bodyPr>
            <a:normAutofit lnSpcReduction="10000"/>
          </a:bodyPr>
          <a:lstStyle/>
          <a:p>
            <a:pPr algn="l">
              <a:buFont typeface="Wingdings" panose="05000000000000000000" pitchFamily="2" charset="2"/>
              <a:buChar char="Ø"/>
            </a:pPr>
            <a:r>
              <a:rPr lang="en-US" sz="2200" b="0" i="0" dirty="0">
                <a:solidFill>
                  <a:srgbClr val="333333"/>
                </a:solidFill>
                <a:effectLst/>
                <a:latin typeface="din"/>
              </a:rPr>
              <a:t>The low-pressure area has now been filled with high-pressure air from the surrounding area. As the next wave of cool air moves higher, it becomes warm and moist as it passes over the ocean. This results in the creation of a low-pressure area once more, and the cyclone goes on.</a:t>
            </a:r>
          </a:p>
          <a:p>
            <a:pPr algn="l">
              <a:buFont typeface="Wingdings" panose="05000000000000000000" pitchFamily="2" charset="2"/>
              <a:buChar char="Ø"/>
            </a:pPr>
            <a:r>
              <a:rPr lang="en-US" sz="2200" b="0" i="0" dirty="0">
                <a:solidFill>
                  <a:srgbClr val="333333"/>
                </a:solidFill>
                <a:effectLst/>
                <a:latin typeface="din"/>
              </a:rPr>
              <a:t>Clouds form in the air as a result of this ongoing cycle. As the water from the ocean evaporates, more clouds form.</a:t>
            </a:r>
          </a:p>
          <a:p>
            <a:pPr algn="l">
              <a:buFont typeface="Wingdings" panose="05000000000000000000" pitchFamily="2" charset="2"/>
              <a:buChar char="Ø"/>
            </a:pPr>
            <a:r>
              <a:rPr lang="en-US" sz="2200" b="0" i="0" dirty="0">
                <a:solidFill>
                  <a:srgbClr val="333333"/>
                </a:solidFill>
                <a:effectLst/>
                <a:latin typeface="din"/>
              </a:rPr>
              <a:t>The storm system forms as a result of this. An eye forms in the center of the storm system as it rotates faster. The quiet and clear region of the storm is known as the eye. The air pressure in the storm's eye is extremely low.</a:t>
            </a:r>
          </a:p>
          <a:p>
            <a:pPr algn="l">
              <a:buFont typeface="Wingdings" panose="05000000000000000000" pitchFamily="2" charset="2"/>
              <a:buChar char="Ø"/>
            </a:pPr>
            <a:r>
              <a:rPr lang="en-US" sz="2200" b="0" i="0" dirty="0">
                <a:solidFill>
                  <a:srgbClr val="333333"/>
                </a:solidFill>
                <a:effectLst/>
                <a:latin typeface="din"/>
              </a:rPr>
              <a:t>Cyclones are classified into distinct classes based on the strength of the winds they produce.</a:t>
            </a:r>
          </a:p>
          <a:p>
            <a:endParaRPr lang="en-IN" dirty="0"/>
          </a:p>
        </p:txBody>
      </p:sp>
      <p:sp>
        <p:nvSpPr>
          <p:cNvPr id="4" name="Slide Number Placeholder 3">
            <a:extLst>
              <a:ext uri="{FF2B5EF4-FFF2-40B4-BE49-F238E27FC236}">
                <a16:creationId xmlns:a16="http://schemas.microsoft.com/office/drawing/2014/main" id="{F33F6048-70C0-90BA-F622-0A549C8997EB}"/>
              </a:ext>
            </a:extLst>
          </p:cNvPr>
          <p:cNvSpPr>
            <a:spLocks noGrp="1"/>
          </p:cNvSpPr>
          <p:nvPr>
            <p:ph type="sldNum" sz="quarter" idx="12"/>
          </p:nvPr>
        </p:nvSpPr>
        <p:spPr/>
        <p:txBody>
          <a:bodyPr/>
          <a:lstStyle/>
          <a:p>
            <a:r>
              <a:rPr lang="en-IN" dirty="0"/>
              <a:t>4</a:t>
            </a:r>
          </a:p>
        </p:txBody>
      </p:sp>
    </p:spTree>
    <p:extLst>
      <p:ext uri="{BB962C8B-B14F-4D97-AF65-F5344CB8AC3E}">
        <p14:creationId xmlns:p14="http://schemas.microsoft.com/office/powerpoint/2010/main" val="231227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1C7532-C609-D9C8-BB16-653DB4FD4227}"/>
              </a:ext>
            </a:extLst>
          </p:cNvPr>
          <p:cNvSpPr>
            <a:spLocks noGrp="1"/>
          </p:cNvSpPr>
          <p:nvPr>
            <p:ph type="title"/>
          </p:nvPr>
        </p:nvSpPr>
        <p:spPr>
          <a:xfrm>
            <a:off x="2366279" y="657168"/>
            <a:ext cx="4925475" cy="626352"/>
          </a:xfrm>
        </p:spPr>
        <p:txBody>
          <a:bodyPr>
            <a:normAutofit/>
          </a:bodyPr>
          <a:lstStyle/>
          <a:p>
            <a:r>
              <a:rPr lang="en-IN" sz="3200" u="sng" dirty="0">
                <a:latin typeface="Algerian" panose="04020705040A02060702" pitchFamily="82" charset="0"/>
              </a:rPr>
              <a:t>4.TYPES OF CYCLONE :</a:t>
            </a:r>
          </a:p>
        </p:txBody>
      </p:sp>
      <p:sp>
        <p:nvSpPr>
          <p:cNvPr id="2" name="Slide Number Placeholder 1">
            <a:extLst>
              <a:ext uri="{FF2B5EF4-FFF2-40B4-BE49-F238E27FC236}">
                <a16:creationId xmlns:a16="http://schemas.microsoft.com/office/drawing/2014/main" id="{15AD3BFE-4993-63FB-92BE-94F7469423C2}"/>
              </a:ext>
            </a:extLst>
          </p:cNvPr>
          <p:cNvSpPr>
            <a:spLocks noGrp="1"/>
          </p:cNvSpPr>
          <p:nvPr>
            <p:ph type="sldNum" sz="quarter" idx="12"/>
          </p:nvPr>
        </p:nvSpPr>
        <p:spPr/>
        <p:txBody>
          <a:bodyPr/>
          <a:lstStyle/>
          <a:p>
            <a:r>
              <a:rPr lang="en-IN" dirty="0"/>
              <a:t>5</a:t>
            </a:r>
          </a:p>
        </p:txBody>
      </p:sp>
      <p:sp>
        <p:nvSpPr>
          <p:cNvPr id="5" name="TextBox 4">
            <a:extLst>
              <a:ext uri="{FF2B5EF4-FFF2-40B4-BE49-F238E27FC236}">
                <a16:creationId xmlns:a16="http://schemas.microsoft.com/office/drawing/2014/main" id="{51DD86B5-1ABF-DF62-52AB-8127E5E0CFCA}"/>
              </a:ext>
            </a:extLst>
          </p:cNvPr>
          <p:cNvSpPr txBox="1"/>
          <p:nvPr/>
        </p:nvSpPr>
        <p:spPr>
          <a:xfrm>
            <a:off x="2450688" y="1558720"/>
            <a:ext cx="8483036" cy="4102533"/>
          </a:xfrm>
          <a:prstGeom prst="rect">
            <a:avLst/>
          </a:prstGeom>
          <a:noFill/>
        </p:spPr>
        <p:txBody>
          <a:bodyPr wrap="square">
            <a:spAutoFit/>
          </a:bodyPr>
          <a:lstStyle/>
          <a:p>
            <a:pPr algn="l">
              <a:lnSpc>
                <a:spcPct val="150000"/>
              </a:lnSpc>
            </a:pPr>
            <a:r>
              <a:rPr lang="en-US" sz="2200" b="0" i="0" dirty="0">
                <a:solidFill>
                  <a:srgbClr val="333333"/>
                </a:solidFill>
                <a:effectLst/>
                <a:latin typeface="din"/>
              </a:rPr>
              <a:t>Cyclone represents a meteorological pattern that is distinguished by swirling winds. Various types of cyclones occur around a low-pressure center. Cyclones vary depending on the sizes and environment in which they exist. There are four forms of cyclones and they are :</a:t>
            </a:r>
          </a:p>
          <a:p>
            <a:pPr algn="l">
              <a:lnSpc>
                <a:spcPct val="150000"/>
              </a:lnSpc>
              <a:buFont typeface="Arial" panose="020B0604020202020204" pitchFamily="34" charset="0"/>
              <a:buChar char="•"/>
            </a:pPr>
            <a:r>
              <a:rPr lang="en-US" sz="2200" b="1" i="0" dirty="0">
                <a:solidFill>
                  <a:srgbClr val="333333"/>
                </a:solidFill>
                <a:effectLst/>
                <a:latin typeface="din"/>
              </a:rPr>
              <a:t>Tropical cyclone</a:t>
            </a:r>
            <a:endParaRPr lang="en-US" sz="2200" b="0" i="0" dirty="0">
              <a:solidFill>
                <a:srgbClr val="333333"/>
              </a:solidFill>
              <a:effectLst/>
              <a:latin typeface="din"/>
            </a:endParaRPr>
          </a:p>
          <a:p>
            <a:pPr algn="l">
              <a:lnSpc>
                <a:spcPct val="150000"/>
              </a:lnSpc>
              <a:buFont typeface="Arial" panose="020B0604020202020204" pitchFamily="34" charset="0"/>
              <a:buChar char="•"/>
            </a:pPr>
            <a:r>
              <a:rPr lang="en-US" sz="2200" b="1" i="0" dirty="0">
                <a:solidFill>
                  <a:srgbClr val="333333"/>
                </a:solidFill>
                <a:effectLst/>
                <a:latin typeface="din"/>
              </a:rPr>
              <a:t>Polar cyclone</a:t>
            </a:r>
            <a:endParaRPr lang="en-US" sz="2200" b="0" i="0" dirty="0">
              <a:solidFill>
                <a:srgbClr val="333333"/>
              </a:solidFill>
              <a:effectLst/>
              <a:latin typeface="din"/>
            </a:endParaRPr>
          </a:p>
          <a:p>
            <a:pPr algn="l">
              <a:lnSpc>
                <a:spcPct val="150000"/>
              </a:lnSpc>
              <a:buFont typeface="Arial" panose="020B0604020202020204" pitchFamily="34" charset="0"/>
              <a:buChar char="•"/>
            </a:pPr>
            <a:r>
              <a:rPr lang="en-US" sz="2200" b="1" i="0" dirty="0">
                <a:solidFill>
                  <a:srgbClr val="333333"/>
                </a:solidFill>
                <a:effectLst/>
                <a:latin typeface="din"/>
              </a:rPr>
              <a:t>Mesocyclone</a:t>
            </a:r>
            <a:endParaRPr lang="en-US" sz="2200" b="0" i="0" dirty="0">
              <a:solidFill>
                <a:srgbClr val="333333"/>
              </a:solidFill>
              <a:effectLst/>
              <a:latin typeface="din"/>
            </a:endParaRPr>
          </a:p>
          <a:p>
            <a:pPr algn="l">
              <a:lnSpc>
                <a:spcPct val="150000"/>
              </a:lnSpc>
              <a:buFont typeface="Arial" panose="020B0604020202020204" pitchFamily="34" charset="0"/>
              <a:buChar char="•"/>
            </a:pPr>
            <a:r>
              <a:rPr lang="en-US" sz="2200" b="1" i="0" dirty="0">
                <a:solidFill>
                  <a:srgbClr val="333333"/>
                </a:solidFill>
                <a:effectLst/>
                <a:latin typeface="din"/>
              </a:rPr>
              <a:t>Extratropical cyclone</a:t>
            </a:r>
            <a:endParaRPr lang="en-US" sz="2200" b="0" i="0" dirty="0">
              <a:solidFill>
                <a:srgbClr val="333333"/>
              </a:solidFill>
              <a:effectLst/>
              <a:latin typeface="din"/>
            </a:endParaRPr>
          </a:p>
        </p:txBody>
      </p:sp>
    </p:spTree>
    <p:extLst>
      <p:ext uri="{BB962C8B-B14F-4D97-AF65-F5344CB8AC3E}">
        <p14:creationId xmlns:p14="http://schemas.microsoft.com/office/powerpoint/2010/main" val="10614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0192-C6AC-23DB-9AE5-A350F67D44B0}"/>
              </a:ext>
            </a:extLst>
          </p:cNvPr>
          <p:cNvSpPr>
            <a:spLocks noGrp="1"/>
          </p:cNvSpPr>
          <p:nvPr>
            <p:ph type="title"/>
          </p:nvPr>
        </p:nvSpPr>
        <p:spPr>
          <a:xfrm>
            <a:off x="2061478" y="706226"/>
            <a:ext cx="3729721" cy="580471"/>
          </a:xfrm>
        </p:spPr>
        <p:txBody>
          <a:bodyPr>
            <a:normAutofit fontScale="90000"/>
          </a:bodyPr>
          <a:lstStyle/>
          <a:p>
            <a:r>
              <a:rPr lang="en-IN" sz="3600" dirty="0">
                <a:solidFill>
                  <a:schemeClr val="tx1"/>
                </a:solidFill>
                <a:latin typeface="din"/>
              </a:rPr>
              <a:t>Tropical Cyclone :</a:t>
            </a:r>
            <a:endParaRPr lang="en-IN" dirty="0"/>
          </a:p>
        </p:txBody>
      </p:sp>
      <p:sp>
        <p:nvSpPr>
          <p:cNvPr id="3" name="Content Placeholder 2">
            <a:extLst>
              <a:ext uri="{FF2B5EF4-FFF2-40B4-BE49-F238E27FC236}">
                <a16:creationId xmlns:a16="http://schemas.microsoft.com/office/drawing/2014/main" id="{FC062FDD-D627-23AA-9C8E-8531F7398549}"/>
              </a:ext>
            </a:extLst>
          </p:cNvPr>
          <p:cNvSpPr>
            <a:spLocks noGrp="1"/>
          </p:cNvSpPr>
          <p:nvPr>
            <p:ph idx="1"/>
          </p:nvPr>
        </p:nvSpPr>
        <p:spPr>
          <a:xfrm>
            <a:off x="1639459" y="1445845"/>
            <a:ext cx="5425649" cy="4837723"/>
          </a:xfrm>
        </p:spPr>
        <p:txBody>
          <a:bodyPr>
            <a:normAutofit lnSpcReduction="10000"/>
          </a:bodyPr>
          <a:lstStyle/>
          <a:p>
            <a:pPr marL="285750" indent="-285750" algn="l">
              <a:buFont typeface="Wingdings" panose="05000000000000000000" pitchFamily="2" charset="2"/>
              <a:buChar char="Ø"/>
            </a:pPr>
            <a:r>
              <a:rPr lang="en-US" sz="2100" b="0" i="0" dirty="0">
                <a:solidFill>
                  <a:srgbClr val="333333"/>
                </a:solidFill>
                <a:effectLst/>
                <a:latin typeface="din"/>
              </a:rPr>
              <a:t>Tropical cyclone is similar to a revolving system that contains</a:t>
            </a:r>
            <a:r>
              <a:rPr lang="en-US" sz="2100" b="0" i="0" dirty="0">
                <a:solidFill>
                  <a:schemeClr val="tx1"/>
                </a:solidFill>
                <a:effectLst/>
                <a:latin typeface="din"/>
              </a:rPr>
              <a:t> </a:t>
            </a:r>
            <a:r>
              <a:rPr lang="en-US" sz="2100" i="0" u="none" strike="noStrike" dirty="0">
                <a:solidFill>
                  <a:schemeClr val="tx1"/>
                </a:solidFill>
                <a:effectLst/>
                <a:latin typeface="din"/>
                <a:hlinkClick r:id="rId2">
                  <a:extLst>
                    <a:ext uri="{A12FA001-AC4F-418D-AE19-62706E023703}">
                      <ahyp:hlinkClr xmlns:ahyp="http://schemas.microsoft.com/office/drawing/2018/hyperlinkcolor" xmlns="" val="tx"/>
                    </a:ext>
                  </a:extLst>
                </a:hlinkClick>
              </a:rPr>
              <a:t>clouds</a:t>
            </a:r>
            <a:r>
              <a:rPr lang="en-US" sz="2100" b="0" i="0" dirty="0">
                <a:solidFill>
                  <a:schemeClr val="tx1"/>
                </a:solidFill>
                <a:effectLst/>
                <a:latin typeface="din"/>
              </a:rPr>
              <a:t> </a:t>
            </a:r>
            <a:r>
              <a:rPr lang="en-US" sz="2100" b="0" i="0" dirty="0">
                <a:solidFill>
                  <a:srgbClr val="333333"/>
                </a:solidFill>
                <a:effectLst/>
                <a:latin typeface="din"/>
              </a:rPr>
              <a:t>and thunderstorms . They are native to tropical and subtropical regions. </a:t>
            </a:r>
          </a:p>
          <a:p>
            <a:pPr marL="285750" indent="-285750" algn="l">
              <a:buFont typeface="Wingdings" panose="05000000000000000000" pitchFamily="2" charset="2"/>
              <a:buChar char="Ø"/>
            </a:pPr>
            <a:r>
              <a:rPr lang="en-US" sz="2100" b="0" i="0" dirty="0">
                <a:solidFill>
                  <a:srgbClr val="333333"/>
                </a:solidFill>
                <a:effectLst/>
                <a:latin typeface="din"/>
              </a:rPr>
              <a:t>The North Atlantic (including the Caribbean), Southwest Indian Ocean, Eastern Pacific, North Indian Ocean, Western Pacific, Southern Pacific, and Australia regions are the most vulnerable to tropical cyclones.</a:t>
            </a:r>
          </a:p>
          <a:p>
            <a:pPr marL="285750" indent="-285750">
              <a:buFont typeface="Wingdings" panose="05000000000000000000" pitchFamily="2" charset="2"/>
              <a:buChar char="Ø"/>
            </a:pPr>
            <a:r>
              <a:rPr lang="en-US" sz="2100" i="0" dirty="0">
                <a:solidFill>
                  <a:srgbClr val="333333"/>
                </a:solidFill>
                <a:effectLst/>
                <a:latin typeface="din"/>
              </a:rPr>
              <a:t>Tropical cyclones normally form between 5 and 30 degrees latitude. </a:t>
            </a:r>
          </a:p>
          <a:p>
            <a:pPr marL="285750" indent="-285750">
              <a:buFont typeface="Wingdings" panose="05000000000000000000" pitchFamily="2" charset="2"/>
              <a:buChar char="Ø"/>
            </a:pPr>
            <a:r>
              <a:rPr lang="en-US" sz="2100" i="0" dirty="0">
                <a:solidFill>
                  <a:srgbClr val="333333"/>
                </a:solidFill>
                <a:effectLst/>
                <a:latin typeface="din"/>
              </a:rPr>
              <a:t>The production of these cyclones are at least 80 degrees Fahrenheit. </a:t>
            </a:r>
            <a:endParaRPr lang="en-IN" sz="2100" dirty="0"/>
          </a:p>
          <a:p>
            <a:endParaRPr lang="en-IN" dirty="0"/>
          </a:p>
        </p:txBody>
      </p:sp>
      <p:sp>
        <p:nvSpPr>
          <p:cNvPr id="4" name="Slide Number Placeholder 3">
            <a:extLst>
              <a:ext uri="{FF2B5EF4-FFF2-40B4-BE49-F238E27FC236}">
                <a16:creationId xmlns:a16="http://schemas.microsoft.com/office/drawing/2014/main" id="{C9AD1BD6-B3C2-311C-BFB3-A59E0D7744BB}"/>
              </a:ext>
            </a:extLst>
          </p:cNvPr>
          <p:cNvSpPr>
            <a:spLocks noGrp="1"/>
          </p:cNvSpPr>
          <p:nvPr>
            <p:ph type="sldNum" sz="quarter" idx="12"/>
          </p:nvPr>
        </p:nvSpPr>
        <p:spPr/>
        <p:txBody>
          <a:bodyPr/>
          <a:lstStyle/>
          <a:p>
            <a:r>
              <a:rPr lang="en-IN" dirty="0"/>
              <a:t>6</a:t>
            </a:r>
          </a:p>
        </p:txBody>
      </p:sp>
      <p:pic>
        <p:nvPicPr>
          <p:cNvPr id="5" name="Picture 4">
            <a:extLst>
              <a:ext uri="{FF2B5EF4-FFF2-40B4-BE49-F238E27FC236}">
                <a16:creationId xmlns:a16="http://schemas.microsoft.com/office/drawing/2014/main" id="{A1E5D36E-FFAA-FF89-1AAD-6D12D605F8CE}"/>
              </a:ext>
            </a:extLst>
          </p:cNvPr>
          <p:cNvPicPr>
            <a:picLocks noChangeAspect="1"/>
          </p:cNvPicPr>
          <p:nvPr/>
        </p:nvPicPr>
        <p:blipFill>
          <a:blip r:embed="rId3"/>
          <a:stretch>
            <a:fillRect/>
          </a:stretch>
        </p:blipFill>
        <p:spPr>
          <a:xfrm>
            <a:off x="7393355" y="1603988"/>
            <a:ext cx="4457406" cy="3866781"/>
          </a:xfrm>
          <a:prstGeom prst="rect">
            <a:avLst/>
          </a:prstGeom>
        </p:spPr>
      </p:pic>
      <p:sp>
        <p:nvSpPr>
          <p:cNvPr id="7" name="TextBox 6">
            <a:extLst>
              <a:ext uri="{FF2B5EF4-FFF2-40B4-BE49-F238E27FC236}">
                <a16:creationId xmlns:a16="http://schemas.microsoft.com/office/drawing/2014/main" id="{E135BFCA-1D5B-6EA5-774D-17E493EB68FD}"/>
              </a:ext>
            </a:extLst>
          </p:cNvPr>
          <p:cNvSpPr txBox="1"/>
          <p:nvPr/>
        </p:nvSpPr>
        <p:spPr>
          <a:xfrm>
            <a:off x="8249194" y="5676872"/>
            <a:ext cx="3255053" cy="369332"/>
          </a:xfrm>
          <a:prstGeom prst="rect">
            <a:avLst/>
          </a:prstGeom>
          <a:noFill/>
        </p:spPr>
        <p:txBody>
          <a:bodyPr wrap="square">
            <a:spAutoFit/>
          </a:bodyPr>
          <a:lstStyle/>
          <a:p>
            <a:r>
              <a:rPr lang="en-IN" i="0" dirty="0">
                <a:solidFill>
                  <a:srgbClr val="333333"/>
                </a:solidFill>
                <a:effectLst/>
                <a:latin typeface="din"/>
              </a:rPr>
              <a:t>Fig: Tropical Cyclone Formation</a:t>
            </a:r>
            <a:endParaRPr lang="en-IN" dirty="0"/>
          </a:p>
        </p:txBody>
      </p:sp>
    </p:spTree>
    <p:extLst>
      <p:ext uri="{BB962C8B-B14F-4D97-AF65-F5344CB8AC3E}">
        <p14:creationId xmlns:p14="http://schemas.microsoft.com/office/powerpoint/2010/main" val="421320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4676-6AF4-1067-72E1-8E6BB874DD97}"/>
              </a:ext>
            </a:extLst>
          </p:cNvPr>
          <p:cNvSpPr>
            <a:spLocks noGrp="1"/>
          </p:cNvSpPr>
          <p:nvPr>
            <p:ph type="title"/>
          </p:nvPr>
        </p:nvSpPr>
        <p:spPr>
          <a:xfrm>
            <a:off x="2327202" y="641537"/>
            <a:ext cx="2978575" cy="624555"/>
          </a:xfrm>
        </p:spPr>
        <p:txBody>
          <a:bodyPr>
            <a:normAutofit fontScale="90000"/>
          </a:bodyPr>
          <a:lstStyle/>
          <a:p>
            <a:r>
              <a:rPr lang="en-IN" i="0" dirty="0">
                <a:solidFill>
                  <a:schemeClr val="tx1"/>
                </a:solidFill>
                <a:effectLst/>
                <a:latin typeface="din"/>
              </a:rPr>
              <a:t>Polar </a:t>
            </a:r>
            <a:r>
              <a:rPr lang="en-IN" i="0" dirty="0" smtClean="0">
                <a:solidFill>
                  <a:schemeClr val="tx1"/>
                </a:solidFill>
                <a:effectLst/>
                <a:latin typeface="din"/>
              </a:rPr>
              <a:t>Cyclone </a:t>
            </a:r>
            <a:r>
              <a:rPr lang="en-IN" i="0" dirty="0">
                <a:solidFill>
                  <a:schemeClr val="tx1"/>
                </a:solidFill>
                <a:effectLst/>
                <a:latin typeface="din"/>
              </a:rPr>
              <a:t>:</a:t>
            </a:r>
            <a:r>
              <a:rPr lang="en-IN" b="1" i="0" dirty="0">
                <a:solidFill>
                  <a:srgbClr val="677EB0"/>
                </a:solidFill>
                <a:effectLst/>
                <a:highlight>
                  <a:srgbClr val="FFFFFF"/>
                </a:highlight>
                <a:latin typeface="din"/>
              </a:rPr>
              <a:t/>
            </a:r>
            <a:br>
              <a:rPr lang="en-IN" b="1" i="0" dirty="0">
                <a:solidFill>
                  <a:srgbClr val="677EB0"/>
                </a:solidFill>
                <a:effectLst/>
                <a:highlight>
                  <a:srgbClr val="FFFFFF"/>
                </a:highlight>
                <a:latin typeface="din"/>
              </a:rPr>
            </a:br>
            <a:endParaRPr lang="en-IN" dirty="0"/>
          </a:p>
        </p:txBody>
      </p:sp>
      <p:sp>
        <p:nvSpPr>
          <p:cNvPr id="3" name="Content Placeholder 2">
            <a:extLst>
              <a:ext uri="{FF2B5EF4-FFF2-40B4-BE49-F238E27FC236}">
                <a16:creationId xmlns:a16="http://schemas.microsoft.com/office/drawing/2014/main" id="{ECBFA99C-08D4-5776-A163-1560EE8588EC}"/>
              </a:ext>
            </a:extLst>
          </p:cNvPr>
          <p:cNvSpPr>
            <a:spLocks noGrp="1"/>
          </p:cNvSpPr>
          <p:nvPr>
            <p:ph idx="1"/>
          </p:nvPr>
        </p:nvSpPr>
        <p:spPr>
          <a:xfrm>
            <a:off x="1582981" y="1383322"/>
            <a:ext cx="5765434" cy="4950371"/>
          </a:xfrm>
        </p:spPr>
        <p:txBody>
          <a:bodyPr>
            <a:noAutofit/>
          </a:bodyPr>
          <a:lstStyle/>
          <a:p>
            <a:r>
              <a:rPr lang="en-US" sz="2000" b="0" i="0" dirty="0">
                <a:solidFill>
                  <a:srgbClr val="333333"/>
                </a:solidFill>
                <a:effectLst/>
                <a:latin typeface="din"/>
              </a:rPr>
              <a:t>Over the Arctic and Antarctic oceans, hurricane-like cyclones known as </a:t>
            </a:r>
            <a:r>
              <a:rPr lang="en-US" sz="2000" b="1" i="0" dirty="0">
                <a:solidFill>
                  <a:srgbClr val="333333"/>
                </a:solidFill>
                <a:effectLst/>
                <a:latin typeface="din"/>
              </a:rPr>
              <a:t>“Polar lows” </a:t>
            </a:r>
            <a:r>
              <a:rPr lang="en-US" sz="2000" b="0" i="0" dirty="0">
                <a:solidFill>
                  <a:srgbClr val="333333"/>
                </a:solidFill>
                <a:effectLst/>
                <a:latin typeface="din"/>
              </a:rPr>
              <a:t>can form. </a:t>
            </a:r>
          </a:p>
          <a:p>
            <a:r>
              <a:rPr lang="en-US" sz="2000" b="0" i="0" dirty="0">
                <a:solidFill>
                  <a:srgbClr val="333333"/>
                </a:solidFill>
                <a:effectLst/>
                <a:latin typeface="din"/>
              </a:rPr>
              <a:t>They are sparked by the passage of cold air over somewhat warmer ocean waters. Polar lows are sometimes referred to as </a:t>
            </a:r>
            <a:r>
              <a:rPr lang="en-US" sz="2000" b="1" i="0" dirty="0">
                <a:solidFill>
                  <a:srgbClr val="333333"/>
                </a:solidFill>
                <a:effectLst/>
                <a:latin typeface="din"/>
              </a:rPr>
              <a:t>"Arctic Hurricanes"</a:t>
            </a:r>
            <a:r>
              <a:rPr lang="en-US" sz="2000" b="0" i="0" dirty="0">
                <a:solidFill>
                  <a:srgbClr val="333333"/>
                </a:solidFill>
                <a:effectLst/>
                <a:latin typeface="din"/>
              </a:rPr>
              <a:t> by meteorologists in the Northern Hemisphere. </a:t>
            </a:r>
          </a:p>
          <a:p>
            <a:r>
              <a:rPr lang="en-US" sz="2000" b="0" i="0" dirty="0">
                <a:solidFill>
                  <a:srgbClr val="333333"/>
                </a:solidFill>
                <a:effectLst/>
                <a:latin typeface="din"/>
              </a:rPr>
              <a:t>The heat is transmitted from water to air, while the latent heat is released in the form of cloud condensation. </a:t>
            </a:r>
          </a:p>
          <a:p>
            <a:r>
              <a:rPr lang="en-US" sz="2000" b="0" i="0" dirty="0">
                <a:solidFill>
                  <a:srgbClr val="333333"/>
                </a:solidFill>
                <a:effectLst/>
                <a:latin typeface="din"/>
              </a:rPr>
              <a:t>Polar lows occur quickly, sometimes in less than 24 hours and are difficult to predict. </a:t>
            </a:r>
          </a:p>
          <a:p>
            <a:r>
              <a:rPr lang="en-US" sz="2000" b="0" i="0" dirty="0">
                <a:solidFill>
                  <a:srgbClr val="333333"/>
                </a:solidFill>
                <a:effectLst/>
                <a:latin typeface="din"/>
              </a:rPr>
              <a:t>They form across the waters of the Arctic and Antarctic.</a:t>
            </a:r>
            <a:endParaRPr lang="en-IN" sz="2000" dirty="0"/>
          </a:p>
        </p:txBody>
      </p:sp>
      <p:sp>
        <p:nvSpPr>
          <p:cNvPr id="4" name="Slide Number Placeholder 3">
            <a:extLst>
              <a:ext uri="{FF2B5EF4-FFF2-40B4-BE49-F238E27FC236}">
                <a16:creationId xmlns:a16="http://schemas.microsoft.com/office/drawing/2014/main" id="{054C1EE6-A482-2E63-BDBE-8B4D4155B7A7}"/>
              </a:ext>
            </a:extLst>
          </p:cNvPr>
          <p:cNvSpPr>
            <a:spLocks noGrp="1"/>
          </p:cNvSpPr>
          <p:nvPr>
            <p:ph type="sldNum" sz="quarter" idx="12"/>
          </p:nvPr>
        </p:nvSpPr>
        <p:spPr/>
        <p:txBody>
          <a:bodyPr/>
          <a:lstStyle/>
          <a:p>
            <a:r>
              <a:rPr lang="en-IN" dirty="0"/>
              <a:t>7</a:t>
            </a:r>
          </a:p>
        </p:txBody>
      </p:sp>
      <p:pic>
        <p:nvPicPr>
          <p:cNvPr id="5" name="Picture 4">
            <a:extLst>
              <a:ext uri="{FF2B5EF4-FFF2-40B4-BE49-F238E27FC236}">
                <a16:creationId xmlns:a16="http://schemas.microsoft.com/office/drawing/2014/main" id="{8675ACB1-4F78-A02D-4D87-A9FDDD41C5CE}"/>
              </a:ext>
            </a:extLst>
          </p:cNvPr>
          <p:cNvPicPr>
            <a:picLocks noChangeAspect="1"/>
          </p:cNvPicPr>
          <p:nvPr/>
        </p:nvPicPr>
        <p:blipFill>
          <a:blip r:embed="rId2"/>
          <a:stretch>
            <a:fillRect/>
          </a:stretch>
        </p:blipFill>
        <p:spPr>
          <a:xfrm>
            <a:off x="7424615" y="1512277"/>
            <a:ext cx="4446954" cy="3630246"/>
          </a:xfrm>
          <a:prstGeom prst="rect">
            <a:avLst/>
          </a:prstGeom>
        </p:spPr>
      </p:pic>
      <p:sp>
        <p:nvSpPr>
          <p:cNvPr id="7" name="TextBox 6">
            <a:extLst>
              <a:ext uri="{FF2B5EF4-FFF2-40B4-BE49-F238E27FC236}">
                <a16:creationId xmlns:a16="http://schemas.microsoft.com/office/drawing/2014/main" id="{20FC2F60-5F3E-0073-F44E-886B3144F8AB}"/>
              </a:ext>
            </a:extLst>
          </p:cNvPr>
          <p:cNvSpPr txBox="1"/>
          <p:nvPr/>
        </p:nvSpPr>
        <p:spPr>
          <a:xfrm>
            <a:off x="8380047" y="5345723"/>
            <a:ext cx="2967892" cy="369332"/>
          </a:xfrm>
          <a:prstGeom prst="rect">
            <a:avLst/>
          </a:prstGeom>
          <a:noFill/>
        </p:spPr>
        <p:txBody>
          <a:bodyPr wrap="square">
            <a:spAutoFit/>
          </a:bodyPr>
          <a:lstStyle/>
          <a:p>
            <a:r>
              <a:rPr lang="en-IN" i="0" dirty="0">
                <a:solidFill>
                  <a:srgbClr val="333333"/>
                </a:solidFill>
                <a:effectLst/>
                <a:latin typeface="din"/>
              </a:rPr>
              <a:t>Fig: Arctic or Polar Cyclone</a:t>
            </a:r>
            <a:endParaRPr lang="en-IN" dirty="0"/>
          </a:p>
        </p:txBody>
      </p:sp>
    </p:spTree>
    <p:extLst>
      <p:ext uri="{BB962C8B-B14F-4D97-AF65-F5344CB8AC3E}">
        <p14:creationId xmlns:p14="http://schemas.microsoft.com/office/powerpoint/2010/main" val="26797419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1005</TotalTime>
  <Words>1126</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Algerian</vt:lpstr>
      <vt:lpstr>Aptos Narrow</vt:lpstr>
      <vt:lpstr>Arial</vt:lpstr>
      <vt:lpstr>Calibri</vt:lpstr>
      <vt:lpstr>Century Gothic</vt:lpstr>
      <vt:lpstr>din</vt:lpstr>
      <vt:lpstr>Poppins</vt:lpstr>
      <vt:lpstr>Segoe UI</vt:lpstr>
      <vt:lpstr>Söhne</vt:lpstr>
      <vt:lpstr>Times New Roman</vt:lpstr>
      <vt:lpstr>Wingdings</vt:lpstr>
      <vt:lpstr>Wingdings 3</vt:lpstr>
      <vt:lpstr>Wisp</vt:lpstr>
      <vt:lpstr>PUB KAMRUP COLLEGE     DEPARTMENT OF PHYSICS        Presentation on Cyclones   </vt:lpstr>
      <vt:lpstr>         TITLE                                                                                        PAGE NO </vt:lpstr>
      <vt:lpstr>PowerPoint Presentation</vt:lpstr>
      <vt:lpstr>2.OTHER NAMES OF CYCLONE :</vt:lpstr>
      <vt:lpstr>3.HOW ARE THE Cyclones FORMED: </vt:lpstr>
      <vt:lpstr>PowerPoint Presentation</vt:lpstr>
      <vt:lpstr>4.TYPES OF CYCLONE :</vt:lpstr>
      <vt:lpstr>Tropical Cyclone :</vt:lpstr>
      <vt:lpstr>Polar Cyclone : </vt:lpstr>
      <vt:lpstr>Mesocyclone: </vt:lpstr>
      <vt:lpstr>Extratropical Cyclone: </vt:lpstr>
      <vt:lpstr>5.CONCLUSION: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 of subgrade soil using waste tire as the reinforcing material</dc:title>
  <dc:creator>Partha Deka</dc:creator>
  <cp:lastModifiedBy>tukuhandique20@gmail.com</cp:lastModifiedBy>
  <cp:revision>46</cp:revision>
  <dcterms:created xsi:type="dcterms:W3CDTF">2023-09-18T04:54:37Z</dcterms:created>
  <dcterms:modified xsi:type="dcterms:W3CDTF">2024-05-02T17:45:13Z</dcterms:modified>
</cp:coreProperties>
</file>