
<file path=[Content_Types].xml><?xml version="1.0" encoding="utf-8"?>
<Types xmlns="http://schemas.openxmlformats.org/package/2006/content-types">
  <Default Extension="png" ContentType="image/png"/>
  <Default Extension="svg" ContentType="image/svg+xml"/>
  <Default Extension="jpeg" ContentType="image/jpeg"/>
  <Default Extension="webp" ContentType="image/web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261" r:id="rId3"/>
    <p:sldId id="305" r:id="rId4"/>
    <p:sldId id="262" r:id="rId5"/>
    <p:sldId id="263" r:id="rId6"/>
    <p:sldId id="264" r:id="rId7"/>
    <p:sldId id="268" r:id="rId8"/>
    <p:sldId id="302" r:id="rId9"/>
    <p:sldId id="270" r:id="rId10"/>
    <p:sldId id="296" r:id="rId11"/>
    <p:sldId id="271" r:id="rId12"/>
    <p:sldId id="272" r:id="rId13"/>
    <p:sldId id="273" r:id="rId14"/>
    <p:sldId id="274" r:id="rId15"/>
    <p:sldId id="275" r:id="rId16"/>
    <p:sldId id="277" r:id="rId17"/>
    <p:sldId id="278" r:id="rId18"/>
    <p:sldId id="297" r:id="rId19"/>
    <p:sldId id="283" r:id="rId20"/>
    <p:sldId id="284" r:id="rId21"/>
    <p:sldId id="286" r:id="rId22"/>
    <p:sldId id="287" r:id="rId23"/>
    <p:sldId id="298" r:id="rId24"/>
    <p:sldId id="288" r:id="rId25"/>
    <p:sldId id="289" r:id="rId26"/>
    <p:sldId id="291" r:id="rId27"/>
    <p:sldId id="292" r:id="rId28"/>
    <p:sldId id="293" r:id="rId29"/>
    <p:sldId id="308"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im ray" initials="ar" lastIdx="1" clrIdx="0">
    <p:extLst>
      <p:ext uri="{19B8F6BF-5375-455C-9EA6-DF929625EA0E}">
        <p15:presenceInfo xmlns:p15="http://schemas.microsoft.com/office/powerpoint/2012/main" userId="fd7991fc95c571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52429-F69A-4A61-8801-3910E5D174C1}" v="305" dt="2024-02-22T18:48:25.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2316E-27AF-41C1-B692-66AF98FEAD7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86A9F33-3A3F-474A-B068-5EB465F6BF12}">
      <dgm:prSet/>
      <dgm:spPr/>
      <dgm:t>
        <a:bodyPr/>
        <a:lstStyle/>
        <a:p>
          <a:r>
            <a:rPr lang="en-US" b="0" i="0" baseline="0"/>
            <a:t>atmospheric circulation refers to the large-scale movement of air around the Earth driven by differences in temperature and pressure. This circulation pattern influences weather and climate patterns globally. There are several major circulation systems on Earth, including the Hadley cell, Ferrel cell, and Polar cell, which together create the planet's wind and weather patterns. </a:t>
          </a:r>
          <a:endParaRPr lang="en-US"/>
        </a:p>
      </dgm:t>
    </dgm:pt>
    <dgm:pt modelId="{813B4E8E-D197-45E3-B93B-5201AC586738}" type="parTrans" cxnId="{614DCD41-BD92-4916-BC79-0AA6FF265237}">
      <dgm:prSet/>
      <dgm:spPr/>
      <dgm:t>
        <a:bodyPr/>
        <a:lstStyle/>
        <a:p>
          <a:endParaRPr lang="en-US"/>
        </a:p>
      </dgm:t>
    </dgm:pt>
    <dgm:pt modelId="{FB55CF69-FA07-4122-82AB-8B9613EC7762}" type="sibTrans" cxnId="{614DCD41-BD92-4916-BC79-0AA6FF265237}">
      <dgm:prSet/>
      <dgm:spPr/>
      <dgm:t>
        <a:bodyPr/>
        <a:lstStyle/>
        <a:p>
          <a:endParaRPr lang="en-US"/>
        </a:p>
      </dgm:t>
    </dgm:pt>
    <dgm:pt modelId="{96607B35-75F2-49F5-AEE3-D01D8C0323AC}">
      <dgm:prSet/>
      <dgm:spPr/>
      <dgm:t>
        <a:bodyPr/>
        <a:lstStyle/>
        <a:p>
          <a:r>
            <a:rPr lang="en-US" b="0" i="0" baseline="0"/>
            <a:t>Solar radiation plays a significant role in cloud formation also by heating the Earth's surface and evaporating water, leading to the condensation of water vapor into clouds.</a:t>
          </a:r>
          <a:endParaRPr lang="en-US"/>
        </a:p>
      </dgm:t>
    </dgm:pt>
    <dgm:pt modelId="{586AF049-62E7-4EEE-A66B-0EB892654506}" type="parTrans" cxnId="{52599DC9-FAB5-40E4-9DB9-EB2A71027C18}">
      <dgm:prSet/>
      <dgm:spPr/>
      <dgm:t>
        <a:bodyPr/>
        <a:lstStyle/>
        <a:p>
          <a:endParaRPr lang="en-US"/>
        </a:p>
      </dgm:t>
    </dgm:pt>
    <dgm:pt modelId="{5F996BF6-A55C-4042-93A4-014CB15E70E3}" type="sibTrans" cxnId="{52599DC9-FAB5-40E4-9DB9-EB2A71027C18}">
      <dgm:prSet/>
      <dgm:spPr/>
      <dgm:t>
        <a:bodyPr/>
        <a:lstStyle/>
        <a:p>
          <a:endParaRPr lang="en-US"/>
        </a:p>
      </dgm:t>
    </dgm:pt>
    <dgm:pt modelId="{80F42230-0B59-40F0-8163-BF4B481816F7}" type="pres">
      <dgm:prSet presAssocID="{F962316E-27AF-41C1-B692-66AF98FEAD7E}" presName="hierChild1" presStyleCnt="0">
        <dgm:presLayoutVars>
          <dgm:chPref val="1"/>
          <dgm:dir/>
          <dgm:animOne val="branch"/>
          <dgm:animLvl val="lvl"/>
          <dgm:resizeHandles/>
        </dgm:presLayoutVars>
      </dgm:prSet>
      <dgm:spPr/>
    </dgm:pt>
    <dgm:pt modelId="{D0DEAA4F-A5A8-4C78-B070-2AAD4835FA97}" type="pres">
      <dgm:prSet presAssocID="{D86A9F33-3A3F-474A-B068-5EB465F6BF12}" presName="hierRoot1" presStyleCnt="0"/>
      <dgm:spPr/>
    </dgm:pt>
    <dgm:pt modelId="{7DF40438-3F50-4AFE-8EF0-E7A5BAF085E0}" type="pres">
      <dgm:prSet presAssocID="{D86A9F33-3A3F-474A-B068-5EB465F6BF12}" presName="composite" presStyleCnt="0"/>
      <dgm:spPr/>
    </dgm:pt>
    <dgm:pt modelId="{144F51E1-3E6F-460A-936A-3D742AAF434A}" type="pres">
      <dgm:prSet presAssocID="{D86A9F33-3A3F-474A-B068-5EB465F6BF12}" presName="background" presStyleLbl="node0" presStyleIdx="0" presStyleCnt="2"/>
      <dgm:spPr/>
    </dgm:pt>
    <dgm:pt modelId="{05798DE0-5EE5-4B7B-B448-5773A49D0676}" type="pres">
      <dgm:prSet presAssocID="{D86A9F33-3A3F-474A-B068-5EB465F6BF12}" presName="text" presStyleLbl="fgAcc0" presStyleIdx="0" presStyleCnt="2">
        <dgm:presLayoutVars>
          <dgm:chPref val="3"/>
        </dgm:presLayoutVars>
      </dgm:prSet>
      <dgm:spPr/>
    </dgm:pt>
    <dgm:pt modelId="{0885A07F-2076-4185-B1B7-A78EFF00F209}" type="pres">
      <dgm:prSet presAssocID="{D86A9F33-3A3F-474A-B068-5EB465F6BF12}" presName="hierChild2" presStyleCnt="0"/>
      <dgm:spPr/>
    </dgm:pt>
    <dgm:pt modelId="{C6213328-0290-4439-81AF-F4DD497C1BFE}" type="pres">
      <dgm:prSet presAssocID="{96607B35-75F2-49F5-AEE3-D01D8C0323AC}" presName="hierRoot1" presStyleCnt="0"/>
      <dgm:spPr/>
    </dgm:pt>
    <dgm:pt modelId="{BE851EA0-A96B-4269-A476-C91D6DE3A9BB}" type="pres">
      <dgm:prSet presAssocID="{96607B35-75F2-49F5-AEE3-D01D8C0323AC}" presName="composite" presStyleCnt="0"/>
      <dgm:spPr/>
    </dgm:pt>
    <dgm:pt modelId="{6EA63852-8422-4E53-8008-2462C4815476}" type="pres">
      <dgm:prSet presAssocID="{96607B35-75F2-49F5-AEE3-D01D8C0323AC}" presName="background" presStyleLbl="node0" presStyleIdx="1" presStyleCnt="2"/>
      <dgm:spPr/>
    </dgm:pt>
    <dgm:pt modelId="{2798E3C9-804A-4219-878E-AA5D1BF04E83}" type="pres">
      <dgm:prSet presAssocID="{96607B35-75F2-49F5-AEE3-D01D8C0323AC}" presName="text" presStyleLbl="fgAcc0" presStyleIdx="1" presStyleCnt="2">
        <dgm:presLayoutVars>
          <dgm:chPref val="3"/>
        </dgm:presLayoutVars>
      </dgm:prSet>
      <dgm:spPr/>
    </dgm:pt>
    <dgm:pt modelId="{B97A19DA-E939-4BE6-998B-E9E825A9F30F}" type="pres">
      <dgm:prSet presAssocID="{96607B35-75F2-49F5-AEE3-D01D8C0323AC}" presName="hierChild2" presStyleCnt="0"/>
      <dgm:spPr/>
    </dgm:pt>
  </dgm:ptLst>
  <dgm:cxnLst>
    <dgm:cxn modelId="{614DCD41-BD92-4916-BC79-0AA6FF265237}" srcId="{F962316E-27AF-41C1-B692-66AF98FEAD7E}" destId="{D86A9F33-3A3F-474A-B068-5EB465F6BF12}" srcOrd="0" destOrd="0" parTransId="{813B4E8E-D197-45E3-B93B-5201AC586738}" sibTransId="{FB55CF69-FA07-4122-82AB-8B9613EC7762}"/>
    <dgm:cxn modelId="{4CA9A367-1948-4B2D-933D-AD8E2CADBB00}" type="presOf" srcId="{F962316E-27AF-41C1-B692-66AF98FEAD7E}" destId="{80F42230-0B59-40F0-8163-BF4B481816F7}" srcOrd="0" destOrd="0" presId="urn:microsoft.com/office/officeart/2005/8/layout/hierarchy1"/>
    <dgm:cxn modelId="{9D6BEEC4-6ADB-473F-9FDC-A04B131934C8}" type="presOf" srcId="{96607B35-75F2-49F5-AEE3-D01D8C0323AC}" destId="{2798E3C9-804A-4219-878E-AA5D1BF04E83}" srcOrd="0" destOrd="0" presId="urn:microsoft.com/office/officeart/2005/8/layout/hierarchy1"/>
    <dgm:cxn modelId="{52599DC9-FAB5-40E4-9DB9-EB2A71027C18}" srcId="{F962316E-27AF-41C1-B692-66AF98FEAD7E}" destId="{96607B35-75F2-49F5-AEE3-D01D8C0323AC}" srcOrd="1" destOrd="0" parTransId="{586AF049-62E7-4EEE-A66B-0EB892654506}" sibTransId="{5F996BF6-A55C-4042-93A4-014CB15E70E3}"/>
    <dgm:cxn modelId="{B8F039F5-CF42-4F31-99FD-917D788832D1}" type="presOf" srcId="{D86A9F33-3A3F-474A-B068-5EB465F6BF12}" destId="{05798DE0-5EE5-4B7B-B448-5773A49D0676}" srcOrd="0" destOrd="0" presId="urn:microsoft.com/office/officeart/2005/8/layout/hierarchy1"/>
    <dgm:cxn modelId="{81B85FE2-60A8-482A-A31A-E60D725B819E}" type="presParOf" srcId="{80F42230-0B59-40F0-8163-BF4B481816F7}" destId="{D0DEAA4F-A5A8-4C78-B070-2AAD4835FA97}" srcOrd="0" destOrd="0" presId="urn:microsoft.com/office/officeart/2005/8/layout/hierarchy1"/>
    <dgm:cxn modelId="{9D26598B-67B2-4C24-96AF-DF6350196613}" type="presParOf" srcId="{D0DEAA4F-A5A8-4C78-B070-2AAD4835FA97}" destId="{7DF40438-3F50-4AFE-8EF0-E7A5BAF085E0}" srcOrd="0" destOrd="0" presId="urn:microsoft.com/office/officeart/2005/8/layout/hierarchy1"/>
    <dgm:cxn modelId="{E9EE70FC-08C5-4E3D-B18B-765334BDBB91}" type="presParOf" srcId="{7DF40438-3F50-4AFE-8EF0-E7A5BAF085E0}" destId="{144F51E1-3E6F-460A-936A-3D742AAF434A}" srcOrd="0" destOrd="0" presId="urn:microsoft.com/office/officeart/2005/8/layout/hierarchy1"/>
    <dgm:cxn modelId="{7C91B1CB-8B12-4FED-899F-52051A4894D3}" type="presParOf" srcId="{7DF40438-3F50-4AFE-8EF0-E7A5BAF085E0}" destId="{05798DE0-5EE5-4B7B-B448-5773A49D0676}" srcOrd="1" destOrd="0" presId="urn:microsoft.com/office/officeart/2005/8/layout/hierarchy1"/>
    <dgm:cxn modelId="{DB0FFD4D-438A-40E4-A471-DDD0297BE6C1}" type="presParOf" srcId="{D0DEAA4F-A5A8-4C78-B070-2AAD4835FA97}" destId="{0885A07F-2076-4185-B1B7-A78EFF00F209}" srcOrd="1" destOrd="0" presId="urn:microsoft.com/office/officeart/2005/8/layout/hierarchy1"/>
    <dgm:cxn modelId="{E665AD98-71D5-467F-B2EB-E160BE8540FC}" type="presParOf" srcId="{80F42230-0B59-40F0-8163-BF4B481816F7}" destId="{C6213328-0290-4439-81AF-F4DD497C1BFE}" srcOrd="1" destOrd="0" presId="urn:microsoft.com/office/officeart/2005/8/layout/hierarchy1"/>
    <dgm:cxn modelId="{B8F1346E-F2E1-4BFA-AFE3-95E5E2296DAD}" type="presParOf" srcId="{C6213328-0290-4439-81AF-F4DD497C1BFE}" destId="{BE851EA0-A96B-4269-A476-C91D6DE3A9BB}" srcOrd="0" destOrd="0" presId="urn:microsoft.com/office/officeart/2005/8/layout/hierarchy1"/>
    <dgm:cxn modelId="{9327178E-CEF3-4098-BADA-29B11FB6BEB8}" type="presParOf" srcId="{BE851EA0-A96B-4269-A476-C91D6DE3A9BB}" destId="{6EA63852-8422-4E53-8008-2462C4815476}" srcOrd="0" destOrd="0" presId="urn:microsoft.com/office/officeart/2005/8/layout/hierarchy1"/>
    <dgm:cxn modelId="{B1E21A5C-89E4-4409-8EB7-13B87DDF3870}" type="presParOf" srcId="{BE851EA0-A96B-4269-A476-C91D6DE3A9BB}" destId="{2798E3C9-804A-4219-878E-AA5D1BF04E83}" srcOrd="1" destOrd="0" presId="urn:microsoft.com/office/officeart/2005/8/layout/hierarchy1"/>
    <dgm:cxn modelId="{034DA7AF-84C1-4454-A574-6131E66EF0C3}" type="presParOf" srcId="{C6213328-0290-4439-81AF-F4DD497C1BFE}" destId="{B97A19DA-E939-4BE6-998B-E9E825A9F30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23476-3C85-4F81-B8B1-BFFBBF06B5A0}"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FF1CBCA9-0854-4354-AC4C-504B0E5785C6}">
      <dgm:prSet/>
      <dgm:spPr/>
      <dgm:t>
        <a:bodyPr/>
        <a:lstStyle/>
        <a:p>
          <a:r>
            <a:rPr lang="en-US" b="0" i="0"/>
            <a:t>space weather in our solar system is composed of radiation and particles from the Sun.</a:t>
          </a:r>
          <a:endParaRPr lang="en-US"/>
        </a:p>
      </dgm:t>
    </dgm:pt>
    <dgm:pt modelId="{DA85A5D9-DCD0-4A19-832E-42CFB2A2C53C}" type="parTrans" cxnId="{2BDF8D38-9A40-4254-9E14-C33DC757E740}">
      <dgm:prSet/>
      <dgm:spPr/>
      <dgm:t>
        <a:bodyPr/>
        <a:lstStyle/>
        <a:p>
          <a:endParaRPr lang="en-US"/>
        </a:p>
      </dgm:t>
    </dgm:pt>
    <dgm:pt modelId="{2A93EF24-CB66-475C-A170-61F7F11C94EB}" type="sibTrans" cxnId="{2BDF8D38-9A40-4254-9E14-C33DC757E740}">
      <dgm:prSet/>
      <dgm:spPr/>
      <dgm:t>
        <a:bodyPr/>
        <a:lstStyle/>
        <a:p>
          <a:endParaRPr lang="en-US"/>
        </a:p>
      </dgm:t>
    </dgm:pt>
    <dgm:pt modelId="{7050A9FD-5F5A-4E0B-B6BB-E2D37AB6973C}">
      <dgm:prSet/>
      <dgm:spPr/>
      <dgm:t>
        <a:bodyPr/>
        <a:lstStyle/>
        <a:p>
          <a:r>
            <a:rPr lang="en-US" b="0" i="0"/>
            <a:t>The Sun is made up of superhot electrically charged plasma, the fourth state of matter. Plasma constantly streams toward the planets as solar wind, pouring energy into near-Earth space.</a:t>
          </a:r>
          <a:endParaRPr lang="en-US"/>
        </a:p>
      </dgm:t>
    </dgm:pt>
    <dgm:pt modelId="{B96EA477-9E66-4FC7-A7A9-91C3BC8D7A76}" type="parTrans" cxnId="{78AFFE32-8972-4725-B57B-4F28EE82A0C0}">
      <dgm:prSet/>
      <dgm:spPr/>
      <dgm:t>
        <a:bodyPr/>
        <a:lstStyle/>
        <a:p>
          <a:endParaRPr lang="en-US"/>
        </a:p>
      </dgm:t>
    </dgm:pt>
    <dgm:pt modelId="{F95C95C3-19DB-448C-ABD9-AADE5015AC43}" type="sibTrans" cxnId="{78AFFE32-8972-4725-B57B-4F28EE82A0C0}">
      <dgm:prSet/>
      <dgm:spPr/>
      <dgm:t>
        <a:bodyPr/>
        <a:lstStyle/>
        <a:p>
          <a:endParaRPr lang="en-US"/>
        </a:p>
      </dgm:t>
    </dgm:pt>
    <dgm:pt modelId="{67991EDC-4239-468D-99B3-BD881A052DAC}">
      <dgm:prSet/>
      <dgm:spPr/>
      <dgm:t>
        <a:bodyPr/>
        <a:lstStyle/>
        <a:p>
          <a:r>
            <a:rPr lang="en-US" b="0" i="0"/>
            <a:t>Solar flares, the tremendous explosions on the surface of the Sun, releasing energy which travels at the speed of light. Their effects on Earth are apparent in eight minutes.</a:t>
          </a:r>
          <a:endParaRPr lang="en-US"/>
        </a:p>
      </dgm:t>
    </dgm:pt>
    <dgm:pt modelId="{08CE8760-510A-4D2C-952E-3FC626EE5DE2}" type="parTrans" cxnId="{1872F9D5-CB26-48D3-BC04-773F27C32710}">
      <dgm:prSet/>
      <dgm:spPr/>
      <dgm:t>
        <a:bodyPr/>
        <a:lstStyle/>
        <a:p>
          <a:endParaRPr lang="en-US"/>
        </a:p>
      </dgm:t>
    </dgm:pt>
    <dgm:pt modelId="{DD6E72EE-D980-4003-9CE5-58DF00C1F419}" type="sibTrans" cxnId="{1872F9D5-CB26-48D3-BC04-773F27C32710}">
      <dgm:prSet/>
      <dgm:spPr/>
      <dgm:t>
        <a:bodyPr/>
        <a:lstStyle/>
        <a:p>
          <a:endParaRPr lang="en-US"/>
        </a:p>
      </dgm:t>
    </dgm:pt>
    <dgm:pt modelId="{5D7CC4BB-037D-4E02-9099-C055D8E644D0}">
      <dgm:prSet/>
      <dgm:spPr/>
      <dgm:t>
        <a:bodyPr/>
        <a:lstStyle/>
        <a:p>
          <a:r>
            <a:rPr lang="en-US" b="0" i="0"/>
            <a:t>Coronal mass ejections (CMEs) are eruptions of large clouds of solar plasma and magnetic fields from the Sun. The geomagnetic storms resulting from these events may occur one or several days later. </a:t>
          </a:r>
          <a:br>
            <a:rPr lang="en-US"/>
          </a:br>
          <a:endParaRPr lang="en-US"/>
        </a:p>
      </dgm:t>
    </dgm:pt>
    <dgm:pt modelId="{EC6CE579-A9CB-467C-BC24-E7E053316A5B}" type="parTrans" cxnId="{7F1917FC-2D58-4503-9A38-F7A41B513939}">
      <dgm:prSet/>
      <dgm:spPr/>
      <dgm:t>
        <a:bodyPr/>
        <a:lstStyle/>
        <a:p>
          <a:endParaRPr lang="en-US"/>
        </a:p>
      </dgm:t>
    </dgm:pt>
    <dgm:pt modelId="{6FBDAB2A-DA53-4526-A7A2-99BDF7BAE077}" type="sibTrans" cxnId="{7F1917FC-2D58-4503-9A38-F7A41B513939}">
      <dgm:prSet/>
      <dgm:spPr/>
      <dgm:t>
        <a:bodyPr/>
        <a:lstStyle/>
        <a:p>
          <a:endParaRPr lang="en-US"/>
        </a:p>
      </dgm:t>
    </dgm:pt>
    <dgm:pt modelId="{809326D5-886C-4CDF-A0A9-3F3ABADB74CF}" type="pres">
      <dgm:prSet presAssocID="{17C23476-3C85-4F81-B8B1-BFFBBF06B5A0}" presName="diagram" presStyleCnt="0">
        <dgm:presLayoutVars>
          <dgm:dir/>
          <dgm:resizeHandles val="exact"/>
        </dgm:presLayoutVars>
      </dgm:prSet>
      <dgm:spPr/>
    </dgm:pt>
    <dgm:pt modelId="{AF50D693-5C5A-496A-B71C-252136C594B4}" type="pres">
      <dgm:prSet presAssocID="{FF1CBCA9-0854-4354-AC4C-504B0E5785C6}" presName="arrow" presStyleLbl="node1" presStyleIdx="0" presStyleCnt="4">
        <dgm:presLayoutVars>
          <dgm:bulletEnabled val="1"/>
        </dgm:presLayoutVars>
      </dgm:prSet>
      <dgm:spPr/>
    </dgm:pt>
    <dgm:pt modelId="{81F95AAF-BB3E-4AB2-A46B-FB1E8419EE46}" type="pres">
      <dgm:prSet presAssocID="{7050A9FD-5F5A-4E0B-B6BB-E2D37AB6973C}" presName="arrow" presStyleLbl="node1" presStyleIdx="1" presStyleCnt="4">
        <dgm:presLayoutVars>
          <dgm:bulletEnabled val="1"/>
        </dgm:presLayoutVars>
      </dgm:prSet>
      <dgm:spPr/>
    </dgm:pt>
    <dgm:pt modelId="{65B974BA-C64A-49D6-8CFF-E888E6DE594E}" type="pres">
      <dgm:prSet presAssocID="{67991EDC-4239-468D-99B3-BD881A052DAC}" presName="arrow" presStyleLbl="node1" presStyleIdx="2" presStyleCnt="4">
        <dgm:presLayoutVars>
          <dgm:bulletEnabled val="1"/>
        </dgm:presLayoutVars>
      </dgm:prSet>
      <dgm:spPr/>
    </dgm:pt>
    <dgm:pt modelId="{69E29A0A-DB86-4CC7-AFB5-933F4CCC2A66}" type="pres">
      <dgm:prSet presAssocID="{5D7CC4BB-037D-4E02-9099-C055D8E644D0}" presName="arrow" presStyleLbl="node1" presStyleIdx="3" presStyleCnt="4">
        <dgm:presLayoutVars>
          <dgm:bulletEnabled val="1"/>
        </dgm:presLayoutVars>
      </dgm:prSet>
      <dgm:spPr/>
    </dgm:pt>
  </dgm:ptLst>
  <dgm:cxnLst>
    <dgm:cxn modelId="{3072EE2B-F4B2-4593-BCA2-BC9971F9B57F}" type="presOf" srcId="{67991EDC-4239-468D-99B3-BD881A052DAC}" destId="{65B974BA-C64A-49D6-8CFF-E888E6DE594E}" srcOrd="0" destOrd="0" presId="urn:microsoft.com/office/officeart/2005/8/layout/arrow5"/>
    <dgm:cxn modelId="{78AFFE32-8972-4725-B57B-4F28EE82A0C0}" srcId="{17C23476-3C85-4F81-B8B1-BFFBBF06B5A0}" destId="{7050A9FD-5F5A-4E0B-B6BB-E2D37AB6973C}" srcOrd="1" destOrd="0" parTransId="{B96EA477-9E66-4FC7-A7A9-91C3BC8D7A76}" sibTransId="{F95C95C3-19DB-448C-ABD9-AADE5015AC43}"/>
    <dgm:cxn modelId="{D120FD35-DA0A-47BD-9327-7C090EBFBBC7}" type="presOf" srcId="{7050A9FD-5F5A-4E0B-B6BB-E2D37AB6973C}" destId="{81F95AAF-BB3E-4AB2-A46B-FB1E8419EE46}" srcOrd="0" destOrd="0" presId="urn:microsoft.com/office/officeart/2005/8/layout/arrow5"/>
    <dgm:cxn modelId="{2BDF8D38-9A40-4254-9E14-C33DC757E740}" srcId="{17C23476-3C85-4F81-B8B1-BFFBBF06B5A0}" destId="{FF1CBCA9-0854-4354-AC4C-504B0E5785C6}" srcOrd="0" destOrd="0" parTransId="{DA85A5D9-DCD0-4A19-832E-42CFB2A2C53C}" sibTransId="{2A93EF24-CB66-475C-A170-61F7F11C94EB}"/>
    <dgm:cxn modelId="{8F17108D-FBBD-45DC-BE62-BED18000BF4B}" type="presOf" srcId="{FF1CBCA9-0854-4354-AC4C-504B0E5785C6}" destId="{AF50D693-5C5A-496A-B71C-252136C594B4}" srcOrd="0" destOrd="0" presId="urn:microsoft.com/office/officeart/2005/8/layout/arrow5"/>
    <dgm:cxn modelId="{926E11AB-E1E7-4443-8179-04D960FEC877}" type="presOf" srcId="{5D7CC4BB-037D-4E02-9099-C055D8E644D0}" destId="{69E29A0A-DB86-4CC7-AFB5-933F4CCC2A66}" srcOrd="0" destOrd="0" presId="urn:microsoft.com/office/officeart/2005/8/layout/arrow5"/>
    <dgm:cxn modelId="{B15516C0-C0D3-4F53-9EA5-26EA1AF65BA7}" type="presOf" srcId="{17C23476-3C85-4F81-B8B1-BFFBBF06B5A0}" destId="{809326D5-886C-4CDF-A0A9-3F3ABADB74CF}" srcOrd="0" destOrd="0" presId="urn:microsoft.com/office/officeart/2005/8/layout/arrow5"/>
    <dgm:cxn modelId="{1872F9D5-CB26-48D3-BC04-773F27C32710}" srcId="{17C23476-3C85-4F81-B8B1-BFFBBF06B5A0}" destId="{67991EDC-4239-468D-99B3-BD881A052DAC}" srcOrd="2" destOrd="0" parTransId="{08CE8760-510A-4D2C-952E-3FC626EE5DE2}" sibTransId="{DD6E72EE-D980-4003-9CE5-58DF00C1F419}"/>
    <dgm:cxn modelId="{7F1917FC-2D58-4503-9A38-F7A41B513939}" srcId="{17C23476-3C85-4F81-B8B1-BFFBBF06B5A0}" destId="{5D7CC4BB-037D-4E02-9099-C055D8E644D0}" srcOrd="3" destOrd="0" parTransId="{EC6CE579-A9CB-467C-BC24-E7E053316A5B}" sibTransId="{6FBDAB2A-DA53-4526-A7A2-99BDF7BAE077}"/>
    <dgm:cxn modelId="{F76D0B86-0F03-478B-9132-78A8D187372E}" type="presParOf" srcId="{809326D5-886C-4CDF-A0A9-3F3ABADB74CF}" destId="{AF50D693-5C5A-496A-B71C-252136C594B4}" srcOrd="0" destOrd="0" presId="urn:microsoft.com/office/officeart/2005/8/layout/arrow5"/>
    <dgm:cxn modelId="{044C5E55-C665-4534-8C77-38EEF1363444}" type="presParOf" srcId="{809326D5-886C-4CDF-A0A9-3F3ABADB74CF}" destId="{81F95AAF-BB3E-4AB2-A46B-FB1E8419EE46}" srcOrd="1" destOrd="0" presId="urn:microsoft.com/office/officeart/2005/8/layout/arrow5"/>
    <dgm:cxn modelId="{431F1ACB-E260-426B-9111-A4704A2EF83D}" type="presParOf" srcId="{809326D5-886C-4CDF-A0A9-3F3ABADB74CF}" destId="{65B974BA-C64A-49D6-8CFF-E888E6DE594E}" srcOrd="2" destOrd="0" presId="urn:microsoft.com/office/officeart/2005/8/layout/arrow5"/>
    <dgm:cxn modelId="{C6C0D42E-7AA5-4C90-B761-8A4D74EA0BC9}" type="presParOf" srcId="{809326D5-886C-4CDF-A0A9-3F3ABADB74CF}" destId="{69E29A0A-DB86-4CC7-AFB5-933F4CCC2A66}"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72453-5F37-46F1-A757-1DCE7E1792F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A9EB768-A03E-42C2-9405-31700CC0DC62}">
      <dgm:prSet/>
      <dgm:spPr/>
      <dgm:t>
        <a:bodyPr/>
        <a:lstStyle/>
        <a:p>
          <a:r>
            <a:rPr lang="en-US" b="1" i="0" baseline="0"/>
            <a:t>Environmental Sustainability</a:t>
          </a:r>
          <a:r>
            <a:rPr lang="en-US" b="0" i="0" baseline="0"/>
            <a:t>: Photovoltaic cells produce clean and green energy without emitting harmful gases (such as CO₂ and NOₓ) or causing noise pollution. They are ideal for residential areas.</a:t>
          </a:r>
          <a:endParaRPr lang="en-US"/>
        </a:p>
      </dgm:t>
    </dgm:pt>
    <dgm:pt modelId="{004E37B2-5B86-4DE4-AAB2-39F54BBDA4B5}" type="parTrans" cxnId="{62F4B666-E0BB-41D1-BF12-942C30AD17B6}">
      <dgm:prSet/>
      <dgm:spPr/>
      <dgm:t>
        <a:bodyPr/>
        <a:lstStyle/>
        <a:p>
          <a:endParaRPr lang="en-US"/>
        </a:p>
      </dgm:t>
    </dgm:pt>
    <dgm:pt modelId="{EBCF96FD-F4A3-44E3-978D-D43B84F3A609}" type="sibTrans" cxnId="{62F4B666-E0BB-41D1-BF12-942C30AD17B6}">
      <dgm:prSet/>
      <dgm:spPr/>
      <dgm:t>
        <a:bodyPr/>
        <a:lstStyle/>
        <a:p>
          <a:endParaRPr lang="en-US"/>
        </a:p>
      </dgm:t>
    </dgm:pt>
    <dgm:pt modelId="{03CDD46F-54E8-4E87-B67E-5979F174D1A7}">
      <dgm:prSet/>
      <dgm:spPr/>
      <dgm:t>
        <a:bodyPr/>
        <a:lstStyle/>
        <a:p>
          <a:r>
            <a:rPr lang="en-US" b="1" i="0" baseline="0"/>
            <a:t>Economically Viable</a:t>
          </a:r>
          <a:r>
            <a:rPr lang="en-US" b="0" i="0" baseline="0"/>
            <a:t>: The operation and maintenance costs of solar cells are low. The initial cost includes purchasing and installing solar panels.</a:t>
          </a:r>
          <a:endParaRPr lang="en-US"/>
        </a:p>
      </dgm:t>
    </dgm:pt>
    <dgm:pt modelId="{B452DBAF-7975-4BBB-BA15-76E12140D2A7}" type="parTrans" cxnId="{100CBFB3-FDD1-4797-A35F-F01D5191EEF1}">
      <dgm:prSet/>
      <dgm:spPr/>
      <dgm:t>
        <a:bodyPr/>
        <a:lstStyle/>
        <a:p>
          <a:endParaRPr lang="en-US"/>
        </a:p>
      </dgm:t>
    </dgm:pt>
    <dgm:pt modelId="{AA89A4BE-EC2C-4861-BC36-74D79576619F}" type="sibTrans" cxnId="{100CBFB3-FDD1-4797-A35F-F01D5191EEF1}">
      <dgm:prSet/>
      <dgm:spPr/>
      <dgm:t>
        <a:bodyPr/>
        <a:lstStyle/>
        <a:p>
          <a:endParaRPr lang="en-US"/>
        </a:p>
      </dgm:t>
    </dgm:pt>
    <dgm:pt modelId="{0A92C59C-6576-429A-B4CF-64E2F4775EC4}">
      <dgm:prSet/>
      <dgm:spPr/>
      <dgm:t>
        <a:bodyPr/>
        <a:lstStyle/>
        <a:p>
          <a:r>
            <a:rPr lang="en-US" b="1" i="0" baseline="0"/>
            <a:t>Accessibility</a:t>
          </a:r>
          <a:r>
            <a:rPr lang="en-US" b="0" i="0" u="sng" baseline="0"/>
            <a:t>: Solar panels are easy to set up and can be deployed in remote or sparsely inhabited areas at a lower cost compared to conventional transmission lines</a:t>
          </a:r>
          <a:r>
            <a:rPr lang="en-US" b="0" i="0" baseline="0"/>
            <a:t>.</a:t>
          </a:r>
          <a:endParaRPr lang="en-US"/>
        </a:p>
      </dgm:t>
    </dgm:pt>
    <dgm:pt modelId="{54E6F88D-B551-4378-9984-98D5AB17B026}" type="parTrans" cxnId="{C4AA5CEA-E6AF-4704-995B-F3FA99D7AB56}">
      <dgm:prSet/>
      <dgm:spPr/>
      <dgm:t>
        <a:bodyPr/>
        <a:lstStyle/>
        <a:p>
          <a:endParaRPr lang="en-US"/>
        </a:p>
      </dgm:t>
    </dgm:pt>
    <dgm:pt modelId="{6F0B985D-5749-4B1D-A71D-6008C2ACE95F}" type="sibTrans" cxnId="{C4AA5CEA-E6AF-4704-995B-F3FA99D7AB56}">
      <dgm:prSet/>
      <dgm:spPr/>
      <dgm:t>
        <a:bodyPr/>
        <a:lstStyle/>
        <a:p>
          <a:endParaRPr lang="en-US"/>
        </a:p>
      </dgm:t>
    </dgm:pt>
    <dgm:pt modelId="{38330AD8-D644-4688-BCF3-90A8AA71623F}" type="pres">
      <dgm:prSet presAssocID="{F3B72453-5F37-46F1-A757-1DCE7E1792F9}" presName="root" presStyleCnt="0">
        <dgm:presLayoutVars>
          <dgm:dir/>
          <dgm:resizeHandles val="exact"/>
        </dgm:presLayoutVars>
      </dgm:prSet>
      <dgm:spPr/>
    </dgm:pt>
    <dgm:pt modelId="{E516EAA5-2D05-4539-B1D1-79F6138D7E15}" type="pres">
      <dgm:prSet presAssocID="{BA9EB768-A03E-42C2-9405-31700CC0DC62}" presName="compNode" presStyleCnt="0"/>
      <dgm:spPr/>
    </dgm:pt>
    <dgm:pt modelId="{C05064F4-AF55-4D3D-BC98-76D668EE0903}" type="pres">
      <dgm:prSet presAssocID="{BA9EB768-A03E-42C2-9405-31700CC0DC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stainability"/>
        </a:ext>
      </dgm:extLst>
    </dgm:pt>
    <dgm:pt modelId="{ADCFD668-3931-40FF-817A-F386526C6E75}" type="pres">
      <dgm:prSet presAssocID="{BA9EB768-A03E-42C2-9405-31700CC0DC62}" presName="spaceRect" presStyleCnt="0"/>
      <dgm:spPr/>
    </dgm:pt>
    <dgm:pt modelId="{180D2A63-10A8-45B3-A860-2ADC96A3121E}" type="pres">
      <dgm:prSet presAssocID="{BA9EB768-A03E-42C2-9405-31700CC0DC62}" presName="textRect" presStyleLbl="revTx" presStyleIdx="0" presStyleCnt="3">
        <dgm:presLayoutVars>
          <dgm:chMax val="1"/>
          <dgm:chPref val="1"/>
        </dgm:presLayoutVars>
      </dgm:prSet>
      <dgm:spPr/>
    </dgm:pt>
    <dgm:pt modelId="{27697EBD-42C6-4D85-BFA6-D8B59481CC5C}" type="pres">
      <dgm:prSet presAssocID="{EBCF96FD-F4A3-44E3-978D-D43B84F3A609}" presName="sibTrans" presStyleCnt="0"/>
      <dgm:spPr/>
    </dgm:pt>
    <dgm:pt modelId="{76D6E7FD-1A33-4C3B-B199-9487110C9751}" type="pres">
      <dgm:prSet presAssocID="{03CDD46F-54E8-4E87-B67E-5979F174D1A7}" presName="compNode" presStyleCnt="0"/>
      <dgm:spPr/>
    </dgm:pt>
    <dgm:pt modelId="{AC254231-0DC1-468C-AB04-03CF2A24E001}" type="pres">
      <dgm:prSet presAssocID="{03CDD46F-54E8-4E87-B67E-5979F174D1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
        </a:ext>
      </dgm:extLst>
    </dgm:pt>
    <dgm:pt modelId="{3523B3A4-491B-43F8-B203-E708727DA5FD}" type="pres">
      <dgm:prSet presAssocID="{03CDD46F-54E8-4E87-B67E-5979F174D1A7}" presName="spaceRect" presStyleCnt="0"/>
      <dgm:spPr/>
    </dgm:pt>
    <dgm:pt modelId="{1D5CEE88-52C2-42E5-B188-C159A4B2A593}" type="pres">
      <dgm:prSet presAssocID="{03CDD46F-54E8-4E87-B67E-5979F174D1A7}" presName="textRect" presStyleLbl="revTx" presStyleIdx="1" presStyleCnt="3">
        <dgm:presLayoutVars>
          <dgm:chMax val="1"/>
          <dgm:chPref val="1"/>
        </dgm:presLayoutVars>
      </dgm:prSet>
      <dgm:spPr/>
    </dgm:pt>
    <dgm:pt modelId="{B8B656D5-9E0C-4DEF-82D7-3615224B763A}" type="pres">
      <dgm:prSet presAssocID="{AA89A4BE-EC2C-4861-BC36-74D79576619F}" presName="sibTrans" presStyleCnt="0"/>
      <dgm:spPr/>
    </dgm:pt>
    <dgm:pt modelId="{7DDFD7CE-DBB1-463B-B7D5-3BA0ED1B380D}" type="pres">
      <dgm:prSet presAssocID="{0A92C59C-6576-429A-B4CF-64E2F4775EC4}" presName="compNode" presStyleCnt="0"/>
      <dgm:spPr/>
    </dgm:pt>
    <dgm:pt modelId="{407C1390-7E6B-425F-BEBF-DEB538D6296C}" type="pres">
      <dgm:prSet presAssocID="{0A92C59C-6576-429A-B4CF-64E2F4775E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set scene"/>
        </a:ext>
      </dgm:extLst>
    </dgm:pt>
    <dgm:pt modelId="{45398DD1-A4F9-475A-9DA7-7E71D3DD2E81}" type="pres">
      <dgm:prSet presAssocID="{0A92C59C-6576-429A-B4CF-64E2F4775EC4}" presName="spaceRect" presStyleCnt="0"/>
      <dgm:spPr/>
    </dgm:pt>
    <dgm:pt modelId="{1E7954B6-E2EC-40C1-AC83-0F0B19B44935}" type="pres">
      <dgm:prSet presAssocID="{0A92C59C-6576-429A-B4CF-64E2F4775EC4}" presName="textRect" presStyleLbl="revTx" presStyleIdx="2" presStyleCnt="3">
        <dgm:presLayoutVars>
          <dgm:chMax val="1"/>
          <dgm:chPref val="1"/>
        </dgm:presLayoutVars>
      </dgm:prSet>
      <dgm:spPr/>
    </dgm:pt>
  </dgm:ptLst>
  <dgm:cxnLst>
    <dgm:cxn modelId="{923C0118-03FC-4303-8F2B-738B7277B5A1}" type="presOf" srcId="{0A92C59C-6576-429A-B4CF-64E2F4775EC4}" destId="{1E7954B6-E2EC-40C1-AC83-0F0B19B44935}" srcOrd="0" destOrd="0" presId="urn:microsoft.com/office/officeart/2018/2/layout/IconLabelList"/>
    <dgm:cxn modelId="{1606AE5C-9DCD-4850-BE41-EB730AC3F312}" type="presOf" srcId="{F3B72453-5F37-46F1-A757-1DCE7E1792F9}" destId="{38330AD8-D644-4688-BCF3-90A8AA71623F}" srcOrd="0" destOrd="0" presId="urn:microsoft.com/office/officeart/2018/2/layout/IconLabelList"/>
    <dgm:cxn modelId="{62F4B666-E0BB-41D1-BF12-942C30AD17B6}" srcId="{F3B72453-5F37-46F1-A757-1DCE7E1792F9}" destId="{BA9EB768-A03E-42C2-9405-31700CC0DC62}" srcOrd="0" destOrd="0" parTransId="{004E37B2-5B86-4DE4-AAB2-39F54BBDA4B5}" sibTransId="{EBCF96FD-F4A3-44E3-978D-D43B84F3A609}"/>
    <dgm:cxn modelId="{100CBFB3-FDD1-4797-A35F-F01D5191EEF1}" srcId="{F3B72453-5F37-46F1-A757-1DCE7E1792F9}" destId="{03CDD46F-54E8-4E87-B67E-5979F174D1A7}" srcOrd="1" destOrd="0" parTransId="{B452DBAF-7975-4BBB-BA15-76E12140D2A7}" sibTransId="{AA89A4BE-EC2C-4861-BC36-74D79576619F}"/>
    <dgm:cxn modelId="{E20CF6D2-3D13-4975-A752-0C2028A1C4E2}" type="presOf" srcId="{BA9EB768-A03E-42C2-9405-31700CC0DC62}" destId="{180D2A63-10A8-45B3-A860-2ADC96A3121E}" srcOrd="0" destOrd="0" presId="urn:microsoft.com/office/officeart/2018/2/layout/IconLabelList"/>
    <dgm:cxn modelId="{C4AA5CEA-E6AF-4704-995B-F3FA99D7AB56}" srcId="{F3B72453-5F37-46F1-A757-1DCE7E1792F9}" destId="{0A92C59C-6576-429A-B4CF-64E2F4775EC4}" srcOrd="2" destOrd="0" parTransId="{54E6F88D-B551-4378-9984-98D5AB17B026}" sibTransId="{6F0B985D-5749-4B1D-A71D-6008C2ACE95F}"/>
    <dgm:cxn modelId="{D517E3F1-DBCA-4905-9359-A391088B5C75}" type="presOf" srcId="{03CDD46F-54E8-4E87-B67E-5979F174D1A7}" destId="{1D5CEE88-52C2-42E5-B188-C159A4B2A593}" srcOrd="0" destOrd="0" presId="urn:microsoft.com/office/officeart/2018/2/layout/IconLabelList"/>
    <dgm:cxn modelId="{D92CC297-12FC-40D1-BB31-8432D051FFAE}" type="presParOf" srcId="{38330AD8-D644-4688-BCF3-90A8AA71623F}" destId="{E516EAA5-2D05-4539-B1D1-79F6138D7E15}" srcOrd="0" destOrd="0" presId="urn:microsoft.com/office/officeart/2018/2/layout/IconLabelList"/>
    <dgm:cxn modelId="{4A364AFA-B9BC-413B-8073-EC42AE08EF55}" type="presParOf" srcId="{E516EAA5-2D05-4539-B1D1-79F6138D7E15}" destId="{C05064F4-AF55-4D3D-BC98-76D668EE0903}" srcOrd="0" destOrd="0" presId="urn:microsoft.com/office/officeart/2018/2/layout/IconLabelList"/>
    <dgm:cxn modelId="{976A78F6-24A6-473C-BBD7-212436AB2EA3}" type="presParOf" srcId="{E516EAA5-2D05-4539-B1D1-79F6138D7E15}" destId="{ADCFD668-3931-40FF-817A-F386526C6E75}" srcOrd="1" destOrd="0" presId="urn:microsoft.com/office/officeart/2018/2/layout/IconLabelList"/>
    <dgm:cxn modelId="{13433A52-AF17-4977-9AE9-53E2585AA926}" type="presParOf" srcId="{E516EAA5-2D05-4539-B1D1-79F6138D7E15}" destId="{180D2A63-10A8-45B3-A860-2ADC96A3121E}" srcOrd="2" destOrd="0" presId="urn:microsoft.com/office/officeart/2018/2/layout/IconLabelList"/>
    <dgm:cxn modelId="{BD9200B1-F9B3-444F-870E-068659AEAB5D}" type="presParOf" srcId="{38330AD8-D644-4688-BCF3-90A8AA71623F}" destId="{27697EBD-42C6-4D85-BFA6-D8B59481CC5C}" srcOrd="1" destOrd="0" presId="urn:microsoft.com/office/officeart/2018/2/layout/IconLabelList"/>
    <dgm:cxn modelId="{66B66FAE-DFAD-432A-89FD-E388D6D3D594}" type="presParOf" srcId="{38330AD8-D644-4688-BCF3-90A8AA71623F}" destId="{76D6E7FD-1A33-4C3B-B199-9487110C9751}" srcOrd="2" destOrd="0" presId="urn:microsoft.com/office/officeart/2018/2/layout/IconLabelList"/>
    <dgm:cxn modelId="{6DDEDBAD-2D26-4072-B3B5-098A17C0E2E1}" type="presParOf" srcId="{76D6E7FD-1A33-4C3B-B199-9487110C9751}" destId="{AC254231-0DC1-468C-AB04-03CF2A24E001}" srcOrd="0" destOrd="0" presId="urn:microsoft.com/office/officeart/2018/2/layout/IconLabelList"/>
    <dgm:cxn modelId="{90E817DC-3026-426A-8514-D9A53439BF22}" type="presParOf" srcId="{76D6E7FD-1A33-4C3B-B199-9487110C9751}" destId="{3523B3A4-491B-43F8-B203-E708727DA5FD}" srcOrd="1" destOrd="0" presId="urn:microsoft.com/office/officeart/2018/2/layout/IconLabelList"/>
    <dgm:cxn modelId="{AB086761-5788-4688-982C-AAD096158A0C}" type="presParOf" srcId="{76D6E7FD-1A33-4C3B-B199-9487110C9751}" destId="{1D5CEE88-52C2-42E5-B188-C159A4B2A593}" srcOrd="2" destOrd="0" presId="urn:microsoft.com/office/officeart/2018/2/layout/IconLabelList"/>
    <dgm:cxn modelId="{51A07C1C-EAE6-47D3-B2ED-794D1524013B}" type="presParOf" srcId="{38330AD8-D644-4688-BCF3-90A8AA71623F}" destId="{B8B656D5-9E0C-4DEF-82D7-3615224B763A}" srcOrd="3" destOrd="0" presId="urn:microsoft.com/office/officeart/2018/2/layout/IconLabelList"/>
    <dgm:cxn modelId="{BB097270-300D-40ED-AF6C-A9B022829FE9}" type="presParOf" srcId="{38330AD8-D644-4688-BCF3-90A8AA71623F}" destId="{7DDFD7CE-DBB1-463B-B7D5-3BA0ED1B380D}" srcOrd="4" destOrd="0" presId="urn:microsoft.com/office/officeart/2018/2/layout/IconLabelList"/>
    <dgm:cxn modelId="{4D1F8C5D-F8E4-42F0-A0A6-6DB5B7CD4D06}" type="presParOf" srcId="{7DDFD7CE-DBB1-463B-B7D5-3BA0ED1B380D}" destId="{407C1390-7E6B-425F-BEBF-DEB538D6296C}" srcOrd="0" destOrd="0" presId="urn:microsoft.com/office/officeart/2018/2/layout/IconLabelList"/>
    <dgm:cxn modelId="{96436A2F-C70C-43E1-8EB6-F1356285ED91}" type="presParOf" srcId="{7DDFD7CE-DBB1-463B-B7D5-3BA0ED1B380D}" destId="{45398DD1-A4F9-475A-9DA7-7E71D3DD2E81}" srcOrd="1" destOrd="0" presId="urn:microsoft.com/office/officeart/2018/2/layout/IconLabelList"/>
    <dgm:cxn modelId="{70B5A655-07A3-450E-BC10-2C821CF582F5}" type="presParOf" srcId="{7DDFD7CE-DBB1-463B-B7D5-3BA0ED1B380D}" destId="{1E7954B6-E2EC-40C1-AC83-0F0B19B4493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F51E1-3E6F-460A-936A-3D742AAF434A}">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98DE0-5EE5-4B7B-B448-5773A49D0676}">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atmospheric circulation refers to the large-scale movement of air around the Earth driven by differences in temperature and pressure. This circulation pattern influences weather and climate patterns globally. There are several major circulation systems on Earth, including the Hadley cell, Ferrel cell, and Polar cell, which together create the planet's wind and weather patterns. </a:t>
          </a:r>
          <a:endParaRPr lang="en-US" sz="1700" kern="1200"/>
        </a:p>
      </dsp:txBody>
      <dsp:txXfrm>
        <a:off x="696297" y="538547"/>
        <a:ext cx="4171627" cy="2590157"/>
      </dsp:txXfrm>
    </dsp:sp>
    <dsp:sp modelId="{6EA63852-8422-4E53-8008-2462C4815476}">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8E3C9-804A-4219-878E-AA5D1BF04E83}">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baseline="0"/>
            <a:t>Solar radiation plays a significant role in cloud formation also by heating the Earth's surface and evaporating water, leading to the condensation of water vapor into clouds.</a:t>
          </a:r>
          <a:endParaRPr lang="en-US" sz="17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0D693-5C5A-496A-B71C-252136C594B4}">
      <dsp:nvSpPr>
        <dsp:cNvPr id="0" name=""/>
        <dsp:cNvSpPr/>
      </dsp:nvSpPr>
      <dsp:spPr>
        <a:xfrm>
          <a:off x="2322698" y="1540"/>
          <a:ext cx="2314202" cy="231420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0" i="0" kern="1200"/>
            <a:t>space weather in our solar system is composed of radiation and particles from the Sun.</a:t>
          </a:r>
          <a:endParaRPr lang="en-US" sz="900" kern="1200"/>
        </a:p>
      </dsp:txBody>
      <dsp:txXfrm>
        <a:off x="2901249" y="1540"/>
        <a:ext cx="1157101" cy="1909217"/>
      </dsp:txXfrm>
    </dsp:sp>
    <dsp:sp modelId="{81F95AAF-BB3E-4AB2-A46B-FB1E8419EE46}">
      <dsp:nvSpPr>
        <dsp:cNvPr id="0" name=""/>
        <dsp:cNvSpPr/>
      </dsp:nvSpPr>
      <dsp:spPr>
        <a:xfrm rot="5400000">
          <a:off x="4066006" y="1744848"/>
          <a:ext cx="2314202" cy="231420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0" i="0" kern="1200"/>
            <a:t>The Sun is made up of superhot electrically charged plasma, the fourth state of matter. Plasma constantly streams toward the planets as solar wind, pouring energy into near-Earth space.</a:t>
          </a:r>
          <a:endParaRPr lang="en-US" sz="900" kern="1200"/>
        </a:p>
      </dsp:txBody>
      <dsp:txXfrm rot="-5400000">
        <a:off x="4470991" y="2323399"/>
        <a:ext cx="1909217" cy="1157101"/>
      </dsp:txXfrm>
    </dsp:sp>
    <dsp:sp modelId="{65B974BA-C64A-49D6-8CFF-E888E6DE594E}">
      <dsp:nvSpPr>
        <dsp:cNvPr id="0" name=""/>
        <dsp:cNvSpPr/>
      </dsp:nvSpPr>
      <dsp:spPr>
        <a:xfrm rot="10800000">
          <a:off x="2322698" y="3488155"/>
          <a:ext cx="2314202" cy="231420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0" i="0" kern="1200"/>
            <a:t>Solar flares, the tremendous explosions on the surface of the Sun, releasing energy which travels at the speed of light. Their effects on Earth are apparent in eight minutes.</a:t>
          </a:r>
          <a:endParaRPr lang="en-US" sz="900" kern="1200"/>
        </a:p>
      </dsp:txBody>
      <dsp:txXfrm rot="10800000">
        <a:off x="2901248" y="3893140"/>
        <a:ext cx="1157101" cy="1909217"/>
      </dsp:txXfrm>
    </dsp:sp>
    <dsp:sp modelId="{69E29A0A-DB86-4CC7-AFB5-933F4CCC2A66}">
      <dsp:nvSpPr>
        <dsp:cNvPr id="0" name=""/>
        <dsp:cNvSpPr/>
      </dsp:nvSpPr>
      <dsp:spPr>
        <a:xfrm rot="16200000">
          <a:off x="579390" y="1744848"/>
          <a:ext cx="2314202" cy="231420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0" i="0" kern="1200"/>
            <a:t>Coronal mass ejections (CMEs) are eruptions of large clouds of solar plasma and magnetic fields from the Sun. The geomagnetic storms resulting from these events may occur one or several days later. </a:t>
          </a:r>
          <a:br>
            <a:rPr lang="en-US" sz="900" kern="1200"/>
          </a:br>
          <a:endParaRPr lang="en-US" sz="900" kern="1200"/>
        </a:p>
      </dsp:txBody>
      <dsp:txXfrm rot="5400000">
        <a:off x="579390" y="2323398"/>
        <a:ext cx="1909217" cy="1157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064F4-AF55-4D3D-BC98-76D668EE0903}">
      <dsp:nvSpPr>
        <dsp:cNvPr id="0" name=""/>
        <dsp:cNvSpPr/>
      </dsp:nvSpPr>
      <dsp:spPr>
        <a:xfrm>
          <a:off x="1212569" y="947455"/>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0D2A63-10A8-45B3-A860-2ADC96A3121E}">
      <dsp:nvSpPr>
        <dsp:cNvPr id="0" name=""/>
        <dsp:cNvSpPr/>
      </dsp:nvSpPr>
      <dsp:spPr>
        <a:xfrm>
          <a:off x="417971" y="2616382"/>
          <a:ext cx="28894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baseline="0"/>
            <a:t>Environmental Sustainability</a:t>
          </a:r>
          <a:r>
            <a:rPr lang="en-US" sz="1100" b="0" i="0" kern="1200" baseline="0"/>
            <a:t>: Photovoltaic cells produce clean and green energy without emitting harmful gases (such as CO₂ and NOₓ) or causing noise pollution. They are ideal for residential areas.</a:t>
          </a:r>
          <a:endParaRPr lang="en-US" sz="1100" kern="1200"/>
        </a:p>
      </dsp:txBody>
      <dsp:txXfrm>
        <a:off x="417971" y="2616382"/>
        <a:ext cx="2889450" cy="787500"/>
      </dsp:txXfrm>
    </dsp:sp>
    <dsp:sp modelId="{AC254231-0DC1-468C-AB04-03CF2A24E001}">
      <dsp:nvSpPr>
        <dsp:cNvPr id="0" name=""/>
        <dsp:cNvSpPr/>
      </dsp:nvSpPr>
      <dsp:spPr>
        <a:xfrm>
          <a:off x="4607673" y="947455"/>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CEE88-52C2-42E5-B188-C159A4B2A593}">
      <dsp:nvSpPr>
        <dsp:cNvPr id="0" name=""/>
        <dsp:cNvSpPr/>
      </dsp:nvSpPr>
      <dsp:spPr>
        <a:xfrm>
          <a:off x="3813075" y="2616382"/>
          <a:ext cx="28894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baseline="0"/>
            <a:t>Economically Viable</a:t>
          </a:r>
          <a:r>
            <a:rPr lang="en-US" sz="1100" b="0" i="0" kern="1200" baseline="0"/>
            <a:t>: The operation and maintenance costs of solar cells are low. The initial cost includes purchasing and installing solar panels.</a:t>
          </a:r>
          <a:endParaRPr lang="en-US" sz="1100" kern="1200"/>
        </a:p>
      </dsp:txBody>
      <dsp:txXfrm>
        <a:off x="3813075" y="2616382"/>
        <a:ext cx="2889450" cy="787500"/>
      </dsp:txXfrm>
    </dsp:sp>
    <dsp:sp modelId="{407C1390-7E6B-425F-BEBF-DEB538D6296C}">
      <dsp:nvSpPr>
        <dsp:cNvPr id="0" name=""/>
        <dsp:cNvSpPr/>
      </dsp:nvSpPr>
      <dsp:spPr>
        <a:xfrm>
          <a:off x="8002777" y="947455"/>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7954B6-E2EC-40C1-AC83-0F0B19B44935}">
      <dsp:nvSpPr>
        <dsp:cNvPr id="0" name=""/>
        <dsp:cNvSpPr/>
      </dsp:nvSpPr>
      <dsp:spPr>
        <a:xfrm>
          <a:off x="7208178" y="2616382"/>
          <a:ext cx="28894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baseline="0"/>
            <a:t>Accessibility</a:t>
          </a:r>
          <a:r>
            <a:rPr lang="en-US" sz="1100" b="0" i="0" u="sng" kern="1200" baseline="0"/>
            <a:t>: Solar panels are easy to set up and can be deployed in remote or sparsely inhabited areas at a lower cost compared to conventional transmission lines</a:t>
          </a:r>
          <a:r>
            <a:rPr lang="en-US" sz="1100" b="0" i="0" kern="1200" baseline="0"/>
            <a:t>.</a:t>
          </a:r>
          <a:endParaRPr lang="en-US" sz="1100" kern="1200"/>
        </a:p>
      </dsp:txBody>
      <dsp:txXfrm>
        <a:off x="7208178" y="2616382"/>
        <a:ext cx="2889450" cy="787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8343-6125-8DBE-E978-8BE87A857E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F136A72-759C-A088-7FB2-6EF94E4D8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1EFF6D4-004E-0E38-8747-3023736AFC7F}"/>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5" name="Footer Placeholder 4">
            <a:extLst>
              <a:ext uri="{FF2B5EF4-FFF2-40B4-BE49-F238E27FC236}">
                <a16:creationId xmlns:a16="http://schemas.microsoft.com/office/drawing/2014/main" id="{E226E7DC-1C9B-7DDD-044F-2BC9C150DD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892A38-8A43-EC13-4F4E-A87BB5FF3BA6}"/>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34924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0E2-B9CD-29EE-BFE1-06DC802622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AF071FA-C3DE-7BC1-D9F3-E996B2ED8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9BEBB1D-8DF4-BAE8-3D99-796A3663F816}"/>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5" name="Footer Placeholder 4">
            <a:extLst>
              <a:ext uri="{FF2B5EF4-FFF2-40B4-BE49-F238E27FC236}">
                <a16:creationId xmlns:a16="http://schemas.microsoft.com/office/drawing/2014/main" id="{2123A2BE-7133-5AB6-FC3C-53FFF3BFD5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B048818-1901-B29B-B53F-21C5B675D5D9}"/>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48646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C3B8E0-1BDB-714B-DA77-017A70DB53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035B419-CE53-9ED1-D2AB-08F1EA079E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2D36BAC-20AC-8E6E-7BFA-642583FD6F0C}"/>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5" name="Footer Placeholder 4">
            <a:extLst>
              <a:ext uri="{FF2B5EF4-FFF2-40B4-BE49-F238E27FC236}">
                <a16:creationId xmlns:a16="http://schemas.microsoft.com/office/drawing/2014/main" id="{EB0893A1-69D5-1614-D72D-1F55EFDC11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F7CC73-1193-F706-62A9-A7644A19D2F3}"/>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382547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8A69-DF75-9DB9-ED68-83CFB3A7243F}"/>
              </a:ext>
            </a:extLst>
          </p:cNvPr>
          <p:cNvSpPr>
            <a:spLocks noGrp="1"/>
          </p:cNvSpPr>
          <p:nvPr>
            <p:ph type="title"/>
          </p:nvPr>
        </p:nvSpPr>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D9BB00-B737-0E06-0F80-0EEA3A5D8C64}"/>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036412F-3DCC-C633-4EFD-DAC5C2992021}"/>
              </a:ext>
            </a:extLst>
          </p:cNvPr>
          <p:cNvSpPr>
            <a:spLocks noGrp="1"/>
          </p:cNvSpPr>
          <p:nvPr>
            <p:ph type="dt" sz="half" idx="10"/>
          </p:nvPr>
        </p:nvSpPr>
        <p:spPr/>
        <p:txBody>
          <a:bodyPr/>
          <a:lstStyle/>
          <a:p>
            <a:fld id="{0F118A0A-7355-4398-8012-16F53783B323}" type="datetimeFigureOut">
              <a:rPr lang="en-IN" smtClean="0"/>
              <a:t>11-05-2024</a:t>
            </a:fld>
            <a:endParaRPr lang="en-IN"/>
          </a:p>
        </p:txBody>
      </p:sp>
      <p:sp>
        <p:nvSpPr>
          <p:cNvPr id="5" name="Footer Placeholder 4">
            <a:extLst>
              <a:ext uri="{FF2B5EF4-FFF2-40B4-BE49-F238E27FC236}">
                <a16:creationId xmlns:a16="http://schemas.microsoft.com/office/drawing/2014/main" id="{F64B796B-C404-107C-BBE6-361B8796B8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0E9CB0-B03A-5BF9-9A38-F39CE801FFC4}"/>
              </a:ext>
            </a:extLst>
          </p:cNvPr>
          <p:cNvSpPr>
            <a:spLocks noGrp="1"/>
          </p:cNvSpPr>
          <p:nvPr>
            <p:ph type="sldNum" sz="quarter" idx="12"/>
          </p:nvPr>
        </p:nvSpPr>
        <p:spPr/>
        <p:txBody>
          <a:bodyPr/>
          <a:lstStyle/>
          <a:p>
            <a:fld id="{FA91BBBF-A714-4517-BFA7-C21461229DA6}" type="slidenum">
              <a:rPr lang="en-IN" smtClean="0"/>
              <a:t>‹#›</a:t>
            </a:fld>
            <a:endParaRPr lang="en-IN"/>
          </a:p>
        </p:txBody>
      </p:sp>
    </p:spTree>
    <p:extLst>
      <p:ext uri="{BB962C8B-B14F-4D97-AF65-F5344CB8AC3E}">
        <p14:creationId xmlns:p14="http://schemas.microsoft.com/office/powerpoint/2010/main" val="63310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FF48-EA75-9565-3DEB-981F22B7F34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D4D3676-E7D6-E77D-80C3-AFBB435EA0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B7DE63-E61C-B213-4C06-612D44592167}"/>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5" name="Footer Placeholder 4">
            <a:extLst>
              <a:ext uri="{FF2B5EF4-FFF2-40B4-BE49-F238E27FC236}">
                <a16:creationId xmlns:a16="http://schemas.microsoft.com/office/drawing/2014/main" id="{0E2DC40B-4DBF-A51D-5F4B-EE821B207A0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5B21FD-54E4-5E04-8170-11FBCF6257C3}"/>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182217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F933-D0D4-3CCD-FA2E-D767B2B2B1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9BD8098-75FB-B481-A4D0-1EA0C6AC2E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00BAB-7F07-FD0A-70E4-2D5CAA0F3D2A}"/>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5" name="Footer Placeholder 4">
            <a:extLst>
              <a:ext uri="{FF2B5EF4-FFF2-40B4-BE49-F238E27FC236}">
                <a16:creationId xmlns:a16="http://schemas.microsoft.com/office/drawing/2014/main" id="{8E19A524-3421-E3C7-0C2D-A498DD77E1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C9785A-2663-F835-D74F-AC36EED37697}"/>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14243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2599-A96F-1578-35B0-D3D697DD9A4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8EB9A87-D3EF-6BE2-0BB6-78BCF070FA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B7192EC-2E22-AFBD-B935-AC027B1EFE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33DDA5C-4DBD-F074-37B3-B1381C2CF9B7}"/>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6" name="Footer Placeholder 5">
            <a:extLst>
              <a:ext uri="{FF2B5EF4-FFF2-40B4-BE49-F238E27FC236}">
                <a16:creationId xmlns:a16="http://schemas.microsoft.com/office/drawing/2014/main" id="{FF6DBBEE-072A-54B6-432E-EE0BBC2BDF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522B2ED-0C6E-E3CC-7C4A-7B757251E39A}"/>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396282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72EA-412D-5EB4-8520-A077277BC27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BDF5F5-1DF2-C03B-6787-DDBA8A9CC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58307C-392D-B6AC-1367-84FB75C4B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E995C54-EAF0-8A0C-4F47-4B4AA6133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DE238-0C3F-6718-89BD-2AE86BBE47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0190E01-E15F-7498-0546-964E8994268C}"/>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8" name="Footer Placeholder 7">
            <a:extLst>
              <a:ext uri="{FF2B5EF4-FFF2-40B4-BE49-F238E27FC236}">
                <a16:creationId xmlns:a16="http://schemas.microsoft.com/office/drawing/2014/main" id="{28D9BFD3-C69D-1869-78B2-08703C1838E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7797D54-1818-86D1-BC15-2C1546E755F4}"/>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47522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0C97-4C96-BA20-7333-38C1DE27431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F300AA-1362-AE3C-CD32-79DBAD6AD2F3}"/>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4" name="Footer Placeholder 3">
            <a:extLst>
              <a:ext uri="{FF2B5EF4-FFF2-40B4-BE49-F238E27FC236}">
                <a16:creationId xmlns:a16="http://schemas.microsoft.com/office/drawing/2014/main" id="{1FA3A801-C75D-E675-9059-983D3317B16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7B09C98-F38F-FC6C-D1F7-C0820D5DB4CC}"/>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174132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40861-89ED-485E-120D-0E33F46E0F67}"/>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3" name="Footer Placeholder 2">
            <a:extLst>
              <a:ext uri="{FF2B5EF4-FFF2-40B4-BE49-F238E27FC236}">
                <a16:creationId xmlns:a16="http://schemas.microsoft.com/office/drawing/2014/main" id="{A7B93DA8-4E4A-A6DF-A6E7-7D4F196C049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38E86FD-D191-7A8D-BF5A-1FC17A0C7DCA}"/>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207128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502F-0758-504B-7B84-E95527A4E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3DE5000-F1EA-86A5-B351-25A0B387F4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638CB30-8D39-9C4B-94A2-EB024D1F2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1FF66-1A27-BB69-8B41-65E65B9AE8DB}"/>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6" name="Footer Placeholder 5">
            <a:extLst>
              <a:ext uri="{FF2B5EF4-FFF2-40B4-BE49-F238E27FC236}">
                <a16:creationId xmlns:a16="http://schemas.microsoft.com/office/drawing/2014/main" id="{850C8590-8D59-0E4D-B4F9-2D29304F30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08C1F25-293B-32F6-D94E-186399B1CA69}"/>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171248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90DF-13D4-B58D-8CF3-6C6B0E730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CA8A1C3-EB95-3DA6-FA37-44772C117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406EE02-7AA1-539F-7CB7-16947483D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61B96-AAFE-BBB0-B838-03136E60B373}"/>
              </a:ext>
            </a:extLst>
          </p:cNvPr>
          <p:cNvSpPr>
            <a:spLocks noGrp="1"/>
          </p:cNvSpPr>
          <p:nvPr>
            <p:ph type="dt" sz="half" idx="10"/>
          </p:nvPr>
        </p:nvSpPr>
        <p:spPr/>
        <p:txBody>
          <a:bodyPr/>
          <a:lstStyle/>
          <a:p>
            <a:fld id="{39CF3169-85B0-4F3F-9539-2D0E89D0B52C}" type="datetimeFigureOut">
              <a:rPr lang="en-IN" smtClean="0"/>
              <a:t>11-05-2024</a:t>
            </a:fld>
            <a:endParaRPr lang="en-IN"/>
          </a:p>
        </p:txBody>
      </p:sp>
      <p:sp>
        <p:nvSpPr>
          <p:cNvPr id="6" name="Footer Placeholder 5">
            <a:extLst>
              <a:ext uri="{FF2B5EF4-FFF2-40B4-BE49-F238E27FC236}">
                <a16:creationId xmlns:a16="http://schemas.microsoft.com/office/drawing/2014/main" id="{28D0AE1B-FCEB-3EA5-C76B-09053C1CDC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00000A-E1DB-7C98-D261-7C8D5CDDC7E8}"/>
              </a:ext>
            </a:extLst>
          </p:cNvPr>
          <p:cNvSpPr>
            <a:spLocks noGrp="1"/>
          </p:cNvSpPr>
          <p:nvPr>
            <p:ph type="sldNum" sz="quarter" idx="12"/>
          </p:nvPr>
        </p:nvSpPr>
        <p:spPr/>
        <p:txBody>
          <a:bodyPr/>
          <a:lstStyle/>
          <a:p>
            <a:fld id="{7E0CAE48-B590-47C6-8465-D0FE415E5E26}" type="slidenum">
              <a:rPr lang="en-IN" smtClean="0"/>
              <a:t>‹#›</a:t>
            </a:fld>
            <a:endParaRPr lang="en-IN"/>
          </a:p>
        </p:txBody>
      </p:sp>
    </p:spTree>
    <p:extLst>
      <p:ext uri="{BB962C8B-B14F-4D97-AF65-F5344CB8AC3E}">
        <p14:creationId xmlns:p14="http://schemas.microsoft.com/office/powerpoint/2010/main" val="375396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58F5C-8063-F93D-B4CC-1093BF588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E36618A-778A-7DA5-37A6-6C6BE8475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3B9E7CB-6F31-917C-C69D-AF0BA7C9F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F3169-85B0-4F3F-9539-2D0E89D0B52C}" type="datetimeFigureOut">
              <a:rPr lang="en-IN" smtClean="0"/>
              <a:t>11-05-2024</a:t>
            </a:fld>
            <a:endParaRPr lang="en-IN"/>
          </a:p>
        </p:txBody>
      </p:sp>
      <p:sp>
        <p:nvSpPr>
          <p:cNvPr id="5" name="Footer Placeholder 4">
            <a:extLst>
              <a:ext uri="{FF2B5EF4-FFF2-40B4-BE49-F238E27FC236}">
                <a16:creationId xmlns:a16="http://schemas.microsoft.com/office/drawing/2014/main" id="{D42BCBC0-8333-7A83-8C65-21CF2804D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35058A0-EDB6-86AD-937D-39FB788E8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CAE48-B590-47C6-8465-D0FE415E5E26}" type="slidenum">
              <a:rPr lang="en-IN" smtClean="0"/>
              <a:t>‹#›</a:t>
            </a:fld>
            <a:endParaRPr lang="en-IN"/>
          </a:p>
        </p:txBody>
      </p:sp>
    </p:spTree>
    <p:extLst>
      <p:ext uri="{BB962C8B-B14F-4D97-AF65-F5344CB8AC3E}">
        <p14:creationId xmlns:p14="http://schemas.microsoft.com/office/powerpoint/2010/main" val="129397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dpi.com/2073-4433/12/11/1526"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C3EC-26E0-0719-F765-19906F8D0754}"/>
              </a:ext>
            </a:extLst>
          </p:cNvPr>
          <p:cNvSpPr>
            <a:spLocks noGrp="1"/>
          </p:cNvSpPr>
          <p:nvPr>
            <p:ph type="title"/>
          </p:nvPr>
        </p:nvSpPr>
        <p:spPr>
          <a:xfrm>
            <a:off x="385813" y="788636"/>
            <a:ext cx="10654364" cy="2551330"/>
          </a:xfrm>
        </p:spPr>
        <p:txBody>
          <a:bodyPr>
            <a:normAutofit/>
          </a:bodyPr>
          <a:lstStyle/>
          <a:p>
            <a:pPr algn="ctr"/>
            <a:r>
              <a:rPr lang="en-IN" sz="4900" dirty="0"/>
              <a:t>A Presentation </a:t>
            </a:r>
            <a:br>
              <a:rPr lang="en-IN" sz="4900" dirty="0"/>
            </a:br>
            <a:r>
              <a:rPr lang="en-IN" sz="4900" dirty="0"/>
              <a:t>on</a:t>
            </a:r>
            <a:br>
              <a:rPr lang="en-IN" dirty="0"/>
            </a:br>
            <a:r>
              <a:rPr lang="en-IN" dirty="0"/>
              <a:t> </a:t>
            </a:r>
            <a:r>
              <a:rPr lang="en-IN" b="1" dirty="0">
                <a:effectLst>
                  <a:outerShdw blurRad="38100" dist="38100" dir="2700000" algn="tl">
                    <a:srgbClr val="000000">
                      <a:alpha val="43137"/>
                    </a:srgbClr>
                  </a:outerShdw>
                </a:effectLst>
              </a:rPr>
              <a:t>Solar </a:t>
            </a:r>
            <a:r>
              <a:rPr lang="en-IN" b="1" dirty="0" err="1">
                <a:effectLst>
                  <a:outerShdw blurRad="38100" dist="38100" dir="2700000" algn="tl">
                    <a:srgbClr val="000000">
                      <a:alpha val="43137"/>
                    </a:srgbClr>
                  </a:outerShdw>
                </a:effectLst>
              </a:rPr>
              <a:t>Radiaton</a:t>
            </a:r>
            <a:br>
              <a:rPr lang="en-IN" b="1" dirty="0">
                <a:effectLst>
                  <a:outerShdw blurRad="38100" dist="38100" dir="2700000" algn="tl">
                    <a:srgbClr val="000000">
                      <a:alpha val="43137"/>
                    </a:srgbClr>
                  </a:outerShdw>
                </a:effectLst>
              </a:rPr>
            </a:br>
            <a:r>
              <a:rPr lang="en-IN" sz="2400" dirty="0">
                <a:effectLst>
                  <a:outerShdw blurRad="38100" dist="38100" dir="2700000" algn="tl">
                    <a:srgbClr val="000000">
                      <a:alpha val="43137"/>
                    </a:srgbClr>
                  </a:outerShdw>
                </a:effectLst>
              </a:rPr>
              <a:t>(Meteorology)</a:t>
            </a:r>
            <a:endParaRPr lang="en-IN"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947D83D-CBDA-B191-86E0-530251CC0E79}"/>
              </a:ext>
            </a:extLst>
          </p:cNvPr>
          <p:cNvSpPr>
            <a:spLocks noGrp="1"/>
          </p:cNvSpPr>
          <p:nvPr>
            <p:ph type="body" idx="1"/>
          </p:nvPr>
        </p:nvSpPr>
        <p:spPr>
          <a:xfrm>
            <a:off x="3853714" y="4263991"/>
            <a:ext cx="4484571" cy="2216719"/>
          </a:xfrm>
        </p:spPr>
        <p:txBody>
          <a:bodyPr>
            <a:normAutofit fontScale="92500" lnSpcReduction="10000"/>
          </a:bodyPr>
          <a:lstStyle/>
          <a:p>
            <a:pPr marL="0" indent="0">
              <a:buNone/>
            </a:pPr>
            <a:r>
              <a:rPr lang="en-IN" dirty="0"/>
              <a:t>Presented by – Ashim Ray</a:t>
            </a:r>
          </a:p>
          <a:p>
            <a:pPr marL="0" indent="0">
              <a:buNone/>
            </a:pPr>
            <a:r>
              <a:rPr lang="en-IN" dirty="0"/>
              <a:t>semester- MSc 4</a:t>
            </a:r>
            <a:r>
              <a:rPr lang="en-IN" baseline="30000" dirty="0"/>
              <a:t>th</a:t>
            </a:r>
            <a:r>
              <a:rPr lang="en-IN" dirty="0"/>
              <a:t> sem. </a:t>
            </a:r>
          </a:p>
          <a:p>
            <a:pPr marL="0" indent="0">
              <a:buNone/>
            </a:pPr>
            <a:r>
              <a:rPr lang="en-IN" dirty="0"/>
              <a:t>Department of Physics</a:t>
            </a:r>
          </a:p>
          <a:p>
            <a:pPr marL="0" indent="0">
              <a:buNone/>
            </a:pPr>
            <a:r>
              <a:rPr lang="en-IN" dirty="0"/>
              <a:t>Pub </a:t>
            </a:r>
            <a:r>
              <a:rPr lang="en-IN" dirty="0" err="1"/>
              <a:t>Kamrup</a:t>
            </a:r>
            <a:r>
              <a:rPr lang="en-IN" dirty="0"/>
              <a:t> College</a:t>
            </a:r>
          </a:p>
          <a:p>
            <a:pPr marL="0" indent="0">
              <a:buNone/>
            </a:pPr>
            <a:r>
              <a:rPr lang="en-IN" dirty="0"/>
              <a:t>Date- 23-02-2024</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3459825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934EE-1C7B-8203-5412-6F7337B89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0"/>
            <a:ext cx="9994900" cy="5197348"/>
          </a:xfrm>
          <a:prstGeom prst="rect">
            <a:avLst/>
          </a:prstGeom>
        </p:spPr>
      </p:pic>
      <p:sp>
        <p:nvSpPr>
          <p:cNvPr id="6" name="TextBox 5">
            <a:extLst>
              <a:ext uri="{FF2B5EF4-FFF2-40B4-BE49-F238E27FC236}">
                <a16:creationId xmlns:a16="http://schemas.microsoft.com/office/drawing/2014/main" id="{7FD7D225-93F2-00B9-8B67-95C82A468F05}"/>
              </a:ext>
            </a:extLst>
          </p:cNvPr>
          <p:cNvSpPr txBox="1"/>
          <p:nvPr/>
        </p:nvSpPr>
        <p:spPr>
          <a:xfrm>
            <a:off x="1409700" y="5372100"/>
            <a:ext cx="10388600" cy="646331"/>
          </a:xfrm>
          <a:prstGeom prst="rect">
            <a:avLst/>
          </a:prstGeom>
          <a:noFill/>
        </p:spPr>
        <p:txBody>
          <a:bodyPr wrap="square" rtlCol="0">
            <a:spAutoFit/>
          </a:bodyPr>
          <a:lstStyle/>
          <a:p>
            <a:r>
              <a:rPr lang="en-US" b="1" i="0" u="sng" strike="noStrike" kern="100" baseline="0" dirty="0">
                <a:solidFill>
                  <a:srgbClr val="4F5671"/>
                </a:solidFill>
                <a:latin typeface="Arial" panose="020B0604020202020204" pitchFamily="34" charset="0"/>
                <a:hlinkClick r:id="rId3"/>
              </a:rPr>
              <a:t>Figure 1</a:t>
            </a:r>
            <a:r>
              <a:rPr lang="en-US" b="0" i="0" u="none" strike="noStrike" kern="100" baseline="0" dirty="0">
                <a:solidFill>
                  <a:srgbClr val="222222"/>
                </a:solidFill>
                <a:latin typeface="Arial" panose="020B0604020202020204" pitchFamily="34" charset="0"/>
                <a:hlinkClick r:id="rId3"/>
              </a:rPr>
              <a:t> shows the temporal variations in the F10.7 solar flux index from 2002 to 2019:</a:t>
            </a:r>
          </a:p>
          <a:p>
            <a:endParaRPr lang="en-IN" dirty="0"/>
          </a:p>
        </p:txBody>
      </p:sp>
      <p:sp>
        <p:nvSpPr>
          <p:cNvPr id="7" name="TextBox 6">
            <a:extLst>
              <a:ext uri="{FF2B5EF4-FFF2-40B4-BE49-F238E27FC236}">
                <a16:creationId xmlns:a16="http://schemas.microsoft.com/office/drawing/2014/main" id="{61CDC072-C623-704D-8720-A2B52E3F7AE5}"/>
              </a:ext>
            </a:extLst>
          </p:cNvPr>
          <p:cNvSpPr txBox="1"/>
          <p:nvPr/>
        </p:nvSpPr>
        <p:spPr>
          <a:xfrm>
            <a:off x="10058400" y="6173617"/>
            <a:ext cx="1727200" cy="369332"/>
          </a:xfrm>
          <a:prstGeom prst="rect">
            <a:avLst/>
          </a:prstGeom>
          <a:noFill/>
        </p:spPr>
        <p:txBody>
          <a:bodyPr wrap="square" rtlCol="0">
            <a:spAutoFit/>
          </a:bodyPr>
          <a:lstStyle/>
          <a:p>
            <a:r>
              <a:rPr lang="en-IN" dirty="0"/>
              <a:t>Source- Internet</a:t>
            </a:r>
          </a:p>
        </p:txBody>
      </p:sp>
    </p:spTree>
    <p:extLst>
      <p:ext uri="{BB962C8B-B14F-4D97-AF65-F5344CB8AC3E}">
        <p14:creationId xmlns:p14="http://schemas.microsoft.com/office/powerpoint/2010/main" val="2968364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80AE11-90B9-2E05-C89C-FBAD4A268E2D}"/>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olar panel farm">
            <a:extLst>
              <a:ext uri="{FF2B5EF4-FFF2-40B4-BE49-F238E27FC236}">
                <a16:creationId xmlns:a16="http://schemas.microsoft.com/office/drawing/2014/main" id="{50D793A9-60E1-A297-684D-02028C94AE17}"/>
              </a:ext>
            </a:extLst>
          </p:cNvPr>
          <p:cNvPicPr>
            <a:picLocks noChangeAspect="1"/>
          </p:cNvPicPr>
          <p:nvPr/>
        </p:nvPicPr>
        <p:blipFill rotWithShape="1">
          <a:blip r:embed="rId2"/>
          <a:srcRect t="15094"/>
          <a:stretch/>
        </p:blipFill>
        <p:spPr>
          <a:xfrm>
            <a:off x="1" y="1"/>
            <a:ext cx="12192000" cy="6857999"/>
          </a:xfrm>
          <a:prstGeom prst="rect">
            <a:avLst/>
          </a:prstGeom>
        </p:spPr>
      </p:pic>
      <p:sp useBgFill="1">
        <p:nvSpPr>
          <p:cNvPr id="16" name="Freeform: Shape 15">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0F513F0-AC41-A73F-F3AA-3BC8BE9900FE}"/>
              </a:ext>
            </a:extLst>
          </p:cNvPr>
          <p:cNvSpPr>
            <a:spLocks noGrp="1"/>
          </p:cNvSpPr>
          <p:nvPr>
            <p:ph type="title"/>
          </p:nvPr>
        </p:nvSpPr>
        <p:spPr>
          <a:xfrm>
            <a:off x="1037809" y="1071350"/>
            <a:ext cx="4775162" cy="1339382"/>
          </a:xfrm>
        </p:spPr>
        <p:txBody>
          <a:bodyPr vert="horz" lIns="91440" tIns="45720" rIns="91440" bIns="45720" rtlCol="0" anchor="ctr">
            <a:normAutofit/>
          </a:bodyPr>
          <a:lstStyle/>
          <a:p>
            <a:pPr marR="0" algn="ctr"/>
            <a:r>
              <a:rPr lang="en-US" sz="3600" b="0" i="0" u="none" strike="noStrike" baseline="0"/>
              <a:t>Solar Radiation and Renewable Energy</a:t>
            </a:r>
          </a:p>
        </p:txBody>
      </p:sp>
      <p:sp>
        <p:nvSpPr>
          <p:cNvPr id="18"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3CDAF62-E059-C8AD-E49C-47972D36FA83}"/>
              </a:ext>
            </a:extLst>
          </p:cNvPr>
          <p:cNvSpPr>
            <a:spLocks noGrp="1"/>
          </p:cNvSpPr>
          <p:nvPr>
            <p:ph type="body" idx="1"/>
          </p:nvPr>
        </p:nvSpPr>
        <p:spPr>
          <a:xfrm>
            <a:off x="1189319" y="2547257"/>
            <a:ext cx="4458446" cy="3109740"/>
          </a:xfrm>
        </p:spPr>
        <p:txBody>
          <a:bodyPr vert="horz" lIns="91440" tIns="45720" rIns="91440" bIns="45720" rtlCol="0" anchor="ctr">
            <a:normAutofit/>
          </a:bodyPr>
          <a:lstStyle/>
          <a:p>
            <a:pPr marR="0" lvl="0"/>
            <a:r>
              <a:rPr lang="en-US" sz="2000" b="0" i="0" u="none" strike="noStrike" baseline="0"/>
              <a:t>Solar radiation is a key driver of renewable energy sources such as solar photovoltaic (PV) and solar thermal systems.</a:t>
            </a:r>
          </a:p>
          <a:p>
            <a:pPr marR="0" lvl="0"/>
            <a:r>
              <a:rPr lang="en-US" sz="2000" b="0" i="0" u="none" strike="noStrike" baseline="0"/>
              <a:t>Understanding solar radiation patterns is essential for optimizing the efficiency of solar energy technologies.</a:t>
            </a:r>
          </a:p>
        </p:txBody>
      </p:sp>
    </p:spTree>
    <p:extLst>
      <p:ext uri="{BB962C8B-B14F-4D97-AF65-F5344CB8AC3E}">
        <p14:creationId xmlns:p14="http://schemas.microsoft.com/office/powerpoint/2010/main" val="310941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781122-AB81-91CE-CF55-152CF5B2F907}"/>
            </a:ext>
          </a:extLst>
        </p:cNvPr>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B282D-FD00-44B6-9186-1D0D3A5CA452}"/>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marR="0"/>
            <a:r>
              <a:rPr lang="en-US" sz="4000" b="0" i="0" u="none" strike="noStrike" baseline="0"/>
              <a:t>Solar Radiation Forecasting</a:t>
            </a:r>
          </a:p>
        </p:txBody>
      </p:sp>
      <p:sp>
        <p:nvSpPr>
          <p:cNvPr id="3" name="Text Placeholder 2">
            <a:extLst>
              <a:ext uri="{FF2B5EF4-FFF2-40B4-BE49-F238E27FC236}">
                <a16:creationId xmlns:a16="http://schemas.microsoft.com/office/drawing/2014/main" id="{7C2D2C17-1B95-CAAB-5569-6E1A17A044F8}"/>
              </a:ext>
            </a:extLst>
          </p:cNvPr>
          <p:cNvSpPr>
            <a:spLocks noGrp="1"/>
          </p:cNvSpPr>
          <p:nvPr>
            <p:ph type="body" idx="1"/>
          </p:nvPr>
        </p:nvSpPr>
        <p:spPr>
          <a:xfrm>
            <a:off x="761802" y="2743200"/>
            <a:ext cx="4646905" cy="3613149"/>
          </a:xfrm>
        </p:spPr>
        <p:txBody>
          <a:bodyPr vert="horz" lIns="91440" tIns="45720" rIns="91440" bIns="45720" rtlCol="0" anchor="ctr">
            <a:normAutofit/>
          </a:bodyPr>
          <a:lstStyle/>
          <a:p>
            <a:pPr marR="0" lvl="0"/>
            <a:r>
              <a:rPr lang="en-US" sz="2000" b="0" i="0" u="none" strike="noStrike" baseline="0"/>
              <a:t>Meteorologists use solar radiation data to forecast weather patterns and predict solar energy output.</a:t>
            </a:r>
          </a:p>
          <a:p>
            <a:pPr marR="0" lvl="0"/>
            <a:r>
              <a:rPr lang="en-US" sz="2000" b="0" i="0" u="none" strike="noStrike" baseline="0"/>
              <a:t>Accurate forecasting helps in planning for renewable energy generation and mitigating the impacts of extreme weather events.</a:t>
            </a:r>
          </a:p>
        </p:txBody>
      </p:sp>
      <p:pic>
        <p:nvPicPr>
          <p:cNvPr id="19" name="Picture 18" descr="Wind turbines on top of a hill">
            <a:extLst>
              <a:ext uri="{FF2B5EF4-FFF2-40B4-BE49-F238E27FC236}">
                <a16:creationId xmlns:a16="http://schemas.microsoft.com/office/drawing/2014/main" id="{2F86253B-6B42-65E3-5981-B8FD65479931}"/>
              </a:ext>
            </a:extLst>
          </p:cNvPr>
          <p:cNvPicPr>
            <a:picLocks noChangeAspect="1"/>
          </p:cNvPicPr>
          <p:nvPr/>
        </p:nvPicPr>
        <p:blipFill rotWithShape="1">
          <a:blip r:embed="rId2"/>
          <a:srcRect l="20177" r="20380" b="-3"/>
          <a:stretch/>
        </p:blipFill>
        <p:spPr>
          <a:xfrm>
            <a:off x="6096000" y="1"/>
            <a:ext cx="6102825" cy="6858000"/>
          </a:xfrm>
          <a:prstGeom prst="rect">
            <a:avLst/>
          </a:prstGeom>
        </p:spPr>
      </p:pic>
    </p:spTree>
    <p:extLst>
      <p:ext uri="{BB962C8B-B14F-4D97-AF65-F5344CB8AC3E}">
        <p14:creationId xmlns:p14="http://schemas.microsoft.com/office/powerpoint/2010/main" val="186566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19D440-693D-9693-85A3-115AF13B3A8C}"/>
            </a:ext>
          </a:extLst>
        </p:cNvPr>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5A886-2A42-39E8-154A-17F53D4F4E9B}"/>
              </a:ext>
            </a:extLst>
          </p:cNvPr>
          <p:cNvPicPr>
            <a:picLocks noChangeAspect="1"/>
          </p:cNvPicPr>
          <p:nvPr/>
        </p:nvPicPr>
        <p:blipFill rotWithShape="1">
          <a:blip r:embed="rId2"/>
          <a:srcRect l="27714" r="27714"/>
          <a:stretch/>
        </p:blipFill>
        <p:spPr>
          <a:xfrm>
            <a:off x="-1" y="-2"/>
            <a:ext cx="5410198" cy="6858002"/>
          </a:xfrm>
          <a:prstGeom prst="rect">
            <a:avLst/>
          </a:prstGeom>
        </p:spPr>
      </p:pic>
      <p:sp useBgFill="1">
        <p:nvSpPr>
          <p:cNvPr id="29" name="Rectangle 2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07639-DABC-F909-A01E-D45C177FBE8A}"/>
              </a:ext>
            </a:extLst>
          </p:cNvPr>
          <p:cNvSpPr>
            <a:spLocks noGrp="1"/>
          </p:cNvSpPr>
          <p:nvPr>
            <p:ph type="title"/>
          </p:nvPr>
        </p:nvSpPr>
        <p:spPr>
          <a:xfrm>
            <a:off x="6115317" y="405685"/>
            <a:ext cx="5464968" cy="1559301"/>
          </a:xfrm>
        </p:spPr>
        <p:txBody>
          <a:bodyPr vert="horz" lIns="91440" tIns="45720" rIns="91440" bIns="45720" rtlCol="0" anchor="ctr">
            <a:normAutofit/>
          </a:bodyPr>
          <a:lstStyle/>
          <a:p>
            <a:pPr marR="0"/>
            <a:r>
              <a:rPr lang="en-US" sz="4000" b="0" i="0" u="none" strike="noStrike" baseline="0"/>
              <a:t>Solar Radiation and Climate Change</a:t>
            </a:r>
          </a:p>
        </p:txBody>
      </p:sp>
      <p:sp>
        <p:nvSpPr>
          <p:cNvPr id="8" name="Text Placeholder 2">
            <a:extLst>
              <a:ext uri="{FF2B5EF4-FFF2-40B4-BE49-F238E27FC236}">
                <a16:creationId xmlns:a16="http://schemas.microsoft.com/office/drawing/2014/main" id="{B8F82E68-34D3-629A-7959-4683F0CCC269}"/>
              </a:ext>
            </a:extLst>
          </p:cNvPr>
          <p:cNvSpPr>
            <a:spLocks noGrp="1"/>
          </p:cNvSpPr>
          <p:nvPr>
            <p:ph type="body" idx="1"/>
          </p:nvPr>
        </p:nvSpPr>
        <p:spPr>
          <a:xfrm>
            <a:off x="6115317" y="2743200"/>
            <a:ext cx="5247340" cy="3496878"/>
          </a:xfrm>
        </p:spPr>
        <p:txBody>
          <a:bodyPr vert="horz" lIns="91440" tIns="45720" rIns="91440" bIns="45720" rtlCol="0" anchor="ctr">
            <a:normAutofit/>
          </a:bodyPr>
          <a:lstStyle/>
          <a:p>
            <a:pPr marR="0" lvl="0"/>
            <a:r>
              <a:rPr lang="en-US" sz="1300" b="0" i="0" u="none" strike="noStrike" baseline="0"/>
              <a:t>Solar radiation variability is a factor in understanding long-term climate change trends.</a:t>
            </a:r>
          </a:p>
          <a:p>
            <a:pPr marR="0" lvl="0"/>
            <a:r>
              <a:rPr lang="en-US" sz="1300" b="0" i="0" u="none" strike="noStrike" baseline="0"/>
              <a:t>Changes in solar radiation can influence Earth's climate over extended periods, contributing to global warming or cooling trends.</a:t>
            </a:r>
          </a:p>
          <a:p>
            <a:pPr marR="0" lvl="0"/>
            <a:br>
              <a:rPr lang="en-US" sz="1300" b="0" i="0" u="none" strike="noStrike" baseline="0"/>
            </a:br>
            <a:r>
              <a:rPr lang="en-US" sz="1300" b="0" i="0" u="none" strike="noStrike" baseline="0"/>
              <a:t>Solar radiation plays a significant role in climate change, both as a driver of natural climate variability and as a factor influenced by human activities.</a:t>
            </a:r>
          </a:p>
          <a:p>
            <a:pPr marR="0" lvl="0"/>
            <a:r>
              <a:rPr lang="en-US" sz="1300" b="0" i="0" u="none" strike="noStrike" baseline="0"/>
              <a:t>The above graph compares global surface temperature changes (red line) and the Sun's energy that Earth receives (yellow line) in watts (units of energy) per square meter since 1880. The lighter/thinner lines show the yearly levels while the heavier/thicker lines show the 11-year average trends. Eleven-year averages are used to reduce the year-to-year natural noise in the data, making the underlying trends more obvious.</a:t>
            </a:r>
          </a:p>
        </p:txBody>
      </p:sp>
    </p:spTree>
    <p:extLst>
      <p:ext uri="{BB962C8B-B14F-4D97-AF65-F5344CB8AC3E}">
        <p14:creationId xmlns:p14="http://schemas.microsoft.com/office/powerpoint/2010/main" val="27975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FD4406-09C9-049F-51EF-CB2EAD5BAD7E}"/>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EBA69B-E9B8-453C-0967-1FB6ADEFCEB6}"/>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A83F8D-DFE2-A105-3BB4-0BBF05069C0C}"/>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marR="0"/>
            <a:r>
              <a:rPr lang="en-US" sz="4000" b="0" i="0" u="none" strike="noStrike" baseline="0"/>
              <a:t>Solar Radiation and Agriculture and </a:t>
            </a:r>
          </a:p>
        </p:txBody>
      </p:sp>
      <p:sp>
        <p:nvSpPr>
          <p:cNvPr id="3" name="Text Placeholder 2">
            <a:extLst>
              <a:ext uri="{FF2B5EF4-FFF2-40B4-BE49-F238E27FC236}">
                <a16:creationId xmlns:a16="http://schemas.microsoft.com/office/drawing/2014/main" id="{1C1E1C7F-8335-C254-C5A2-018006EE655E}"/>
              </a:ext>
            </a:extLst>
          </p:cNvPr>
          <p:cNvSpPr>
            <a:spLocks noGrp="1"/>
          </p:cNvSpPr>
          <p:nvPr>
            <p:ph type="body" idx="1"/>
          </p:nvPr>
        </p:nvSpPr>
        <p:spPr>
          <a:xfrm>
            <a:off x="7531610" y="2434201"/>
            <a:ext cx="3822189" cy="3742762"/>
          </a:xfrm>
        </p:spPr>
        <p:txBody>
          <a:bodyPr vert="horz" lIns="91440" tIns="45720" rIns="91440" bIns="45720" rtlCol="0">
            <a:normAutofit/>
          </a:bodyPr>
          <a:lstStyle/>
          <a:p>
            <a:pPr marR="0" lvl="0"/>
            <a:r>
              <a:rPr lang="en-US" sz="2000" b="0" i="0" u="none" strike="noStrike" baseline="0"/>
              <a:t>Solar radiation affects agricultural productivity by influencing crop growth and development.</a:t>
            </a:r>
          </a:p>
          <a:p>
            <a:pPr marR="0" lvl="0"/>
            <a:r>
              <a:rPr lang="en-US" sz="2000" b="0" i="0" u="none" strike="noStrike" baseline="0"/>
              <a:t>Understanding solar radiation patterns helps farmers optimize planting schedules and irrigation practices.</a:t>
            </a:r>
          </a:p>
        </p:txBody>
      </p:sp>
    </p:spTree>
    <p:extLst>
      <p:ext uri="{BB962C8B-B14F-4D97-AF65-F5344CB8AC3E}">
        <p14:creationId xmlns:p14="http://schemas.microsoft.com/office/powerpoint/2010/main" val="390422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3A0BE1-553A-A5A5-D158-2974D6E14BE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unopened pill packets">
            <a:extLst>
              <a:ext uri="{FF2B5EF4-FFF2-40B4-BE49-F238E27FC236}">
                <a16:creationId xmlns:a16="http://schemas.microsoft.com/office/drawing/2014/main" id="{55C01947-D338-7DCB-F01F-27F4E7DD11F1}"/>
              </a:ext>
            </a:extLst>
          </p:cNvPr>
          <p:cNvPicPr>
            <a:picLocks noChangeAspect="1"/>
          </p:cNvPicPr>
          <p:nvPr/>
        </p:nvPicPr>
        <p:blipFill rotWithShape="1">
          <a:blip r:embed="rId2"/>
          <a:srcRect l="3718" r="3539" b="-6"/>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72394A-D24B-0EB5-2A14-A06F398D659A}"/>
              </a:ext>
            </a:extLst>
          </p:cNvPr>
          <p:cNvSpPr>
            <a:spLocks noGrp="1"/>
          </p:cNvSpPr>
          <p:nvPr>
            <p:ph type="title"/>
          </p:nvPr>
        </p:nvSpPr>
        <p:spPr>
          <a:xfrm>
            <a:off x="7531610" y="365125"/>
            <a:ext cx="3822189" cy="1899912"/>
          </a:xfrm>
        </p:spPr>
        <p:txBody>
          <a:bodyPr vert="horz" lIns="91440" tIns="45720" rIns="91440" bIns="45720" rtlCol="0" anchor="ctr">
            <a:normAutofit/>
          </a:bodyPr>
          <a:lstStyle/>
          <a:p>
            <a:pPr marR="0"/>
            <a:r>
              <a:rPr lang="en-US" sz="4000" b="0" i="0" u="none" strike="noStrike" baseline="0"/>
              <a:t> Solar Radiation and Health</a:t>
            </a:r>
          </a:p>
        </p:txBody>
      </p:sp>
      <p:sp>
        <p:nvSpPr>
          <p:cNvPr id="3" name="Text Placeholder 2">
            <a:extLst>
              <a:ext uri="{FF2B5EF4-FFF2-40B4-BE49-F238E27FC236}">
                <a16:creationId xmlns:a16="http://schemas.microsoft.com/office/drawing/2014/main" id="{6B6FC999-81E9-E56E-644F-B1E09E18466C}"/>
              </a:ext>
            </a:extLst>
          </p:cNvPr>
          <p:cNvSpPr>
            <a:spLocks noGrp="1"/>
          </p:cNvSpPr>
          <p:nvPr>
            <p:ph type="body" idx="1"/>
          </p:nvPr>
        </p:nvSpPr>
        <p:spPr>
          <a:xfrm>
            <a:off x="7531610" y="2434201"/>
            <a:ext cx="3822189" cy="3742762"/>
          </a:xfrm>
        </p:spPr>
        <p:txBody>
          <a:bodyPr vert="horz" lIns="91440" tIns="45720" rIns="91440" bIns="45720" rtlCol="0">
            <a:normAutofit/>
          </a:bodyPr>
          <a:lstStyle/>
          <a:p>
            <a:pPr marR="0" lvl="0"/>
            <a:r>
              <a:rPr lang="en-US" sz="2000" b="0" i="0" u="none" strike="noStrike" baseline="0"/>
              <a:t>Sunlight exposure, facilitated by solar radiation, is essential for vitamin D synthesis and overall human health.</a:t>
            </a:r>
          </a:p>
          <a:p>
            <a:pPr marR="0" lvl="0"/>
            <a:r>
              <a:rPr lang="en-US" sz="2000" b="0" i="0" u="none" strike="noStrike" baseline="0"/>
              <a:t>Balanced exposure to solar radiation contributes to physical and mental well-being.</a:t>
            </a:r>
          </a:p>
        </p:txBody>
      </p:sp>
    </p:spTree>
    <p:extLst>
      <p:ext uri="{BB962C8B-B14F-4D97-AF65-F5344CB8AC3E}">
        <p14:creationId xmlns:p14="http://schemas.microsoft.com/office/powerpoint/2010/main" val="185726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0C7E80-E383-26B0-64F3-BE62C494C01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92B37-1C94-16C2-1EA2-95547F6DBD31}"/>
              </a:ext>
            </a:extLst>
          </p:cNvPr>
          <p:cNvSpPr>
            <a:spLocks noGrp="1"/>
          </p:cNvSpPr>
          <p:nvPr>
            <p:ph type="title"/>
          </p:nvPr>
        </p:nvSpPr>
        <p:spPr>
          <a:xfrm>
            <a:off x="640080" y="325369"/>
            <a:ext cx="4368602" cy="1956841"/>
          </a:xfrm>
        </p:spPr>
        <p:txBody>
          <a:bodyPr vert="horz" lIns="91440" tIns="45720" rIns="91440" bIns="45720" rtlCol="0" anchor="b">
            <a:normAutofit/>
          </a:bodyPr>
          <a:lstStyle/>
          <a:p>
            <a:pPr marR="0"/>
            <a:r>
              <a:rPr lang="en-US" sz="4200" b="0" i="0" u="none" strike="noStrike" baseline="0"/>
              <a:t>Solar Radiation and Space Weather</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A4C4C41-A3C8-6A12-BC4C-903550838586}"/>
              </a:ext>
            </a:extLst>
          </p:cNvPr>
          <p:cNvSpPr>
            <a:spLocks noGrp="1"/>
          </p:cNvSpPr>
          <p:nvPr>
            <p:ph type="body" idx="1"/>
          </p:nvPr>
        </p:nvSpPr>
        <p:spPr>
          <a:xfrm>
            <a:off x="640080" y="2872899"/>
            <a:ext cx="4243589" cy="3320668"/>
          </a:xfrm>
        </p:spPr>
        <p:txBody>
          <a:bodyPr vert="horz" lIns="91440" tIns="45720" rIns="91440" bIns="45720" rtlCol="0">
            <a:normAutofit/>
          </a:bodyPr>
          <a:lstStyle/>
          <a:p>
            <a:pPr marR="0" lvl="0"/>
            <a:r>
              <a:rPr lang="en-US" sz="2200" b="0" i="0" u="none" strike="noStrike" baseline="0"/>
              <a:t>Solar radiation impacts space weather, affecting satellite communications and navigation systems.</a:t>
            </a:r>
          </a:p>
          <a:p>
            <a:pPr marR="0" lvl="0"/>
            <a:r>
              <a:rPr lang="en-US" sz="2200" b="0" i="0" u="none" strike="noStrike" baseline="0"/>
              <a:t>Solar storms and flares can disrupt satellite operations and pose risks to space missions and astronauts.</a:t>
            </a:r>
          </a:p>
        </p:txBody>
      </p:sp>
      <p:pic>
        <p:nvPicPr>
          <p:cNvPr id="5" name="Picture 4">
            <a:extLst>
              <a:ext uri="{FF2B5EF4-FFF2-40B4-BE49-F238E27FC236}">
                <a16:creationId xmlns:a16="http://schemas.microsoft.com/office/drawing/2014/main" id="{9DEA7CEA-040B-B40F-ABBB-827DD3A5D445}"/>
              </a:ext>
            </a:extLst>
          </p:cNvPr>
          <p:cNvPicPr>
            <a:picLocks noChangeAspect="1"/>
          </p:cNvPicPr>
          <p:nvPr/>
        </p:nvPicPr>
        <p:blipFill rotWithShape="1">
          <a:blip r:embed="rId2"/>
          <a:srcRect l="2629" r="259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0316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AE5A73-EA8A-980B-6C18-626A28CC510C}"/>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0DC10DAA-DBDA-03A3-8300-F01014992880}"/>
              </a:ext>
            </a:extLst>
          </p:cNvPr>
          <p:cNvPicPr>
            <a:picLocks noChangeAspect="1"/>
          </p:cNvPicPr>
          <p:nvPr/>
        </p:nvPicPr>
        <p:blipFill rotWithShape="1">
          <a:blip r:embed="rId2"/>
          <a:srcRect r="6250" b="6250"/>
          <a:stretch/>
        </p:blipFill>
        <p:spPr>
          <a:xfrm>
            <a:off x="3" y="10"/>
            <a:ext cx="12191997" cy="6857988"/>
          </a:xfrm>
          <a:prstGeom prst="rect">
            <a:avLst/>
          </a:prstGeom>
        </p:spPr>
      </p:pic>
      <p:sp>
        <p:nvSpPr>
          <p:cNvPr id="15" name="Rectangle 14">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5031" y="2213145"/>
            <a:ext cx="6864098" cy="2425614"/>
          </a:xfrm>
          <a:prstGeom prst="rect">
            <a:avLst/>
          </a:prstGeom>
          <a:gradFill>
            <a:gsLst>
              <a:gs pos="0">
                <a:schemeClr val="accent5">
                  <a:lumMod val="60000"/>
                  <a:lumOff val="40000"/>
                </a:schemeClr>
              </a:gs>
              <a:gs pos="43000">
                <a:schemeClr val="accent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2550" y="0"/>
            <a:ext cx="7048678" cy="685800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86455" y="-60677"/>
            <a:ext cx="6864096" cy="6985449"/>
          </a:xfrm>
          <a:prstGeom prst="rect">
            <a:avLst/>
          </a:prstGeom>
          <a:gradFill flip="none" rotWithShape="1">
            <a:gsLst>
              <a:gs pos="0">
                <a:schemeClr val="accent5"/>
              </a:gs>
              <a:gs pos="64000">
                <a:schemeClr val="accent2">
                  <a:alpha val="0"/>
                </a:schemeClr>
              </a:gs>
            </a:gsLst>
            <a:lin ang="7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95591" y="-647892"/>
            <a:ext cx="2839273" cy="12192001"/>
          </a:xfrm>
          <a:prstGeom prst="rect">
            <a:avLst/>
          </a:prstGeom>
          <a:gradFill>
            <a:gsLst>
              <a:gs pos="0">
                <a:schemeClr val="accent2"/>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9F152-83A8-C353-5615-4271C08FFA89}"/>
              </a:ext>
            </a:extLst>
          </p:cNvPr>
          <p:cNvSpPr>
            <a:spLocks noGrp="1"/>
          </p:cNvSpPr>
          <p:nvPr>
            <p:ph type="title"/>
          </p:nvPr>
        </p:nvSpPr>
        <p:spPr>
          <a:xfrm>
            <a:off x="7718553" y="1130820"/>
            <a:ext cx="3725735" cy="3846662"/>
          </a:xfrm>
        </p:spPr>
        <p:txBody>
          <a:bodyPr vert="horz" lIns="91440" tIns="45720" rIns="91440" bIns="45720" rtlCol="0" anchor="b">
            <a:normAutofit/>
          </a:bodyPr>
          <a:lstStyle/>
          <a:p>
            <a:r>
              <a:rPr lang="en-US" sz="3600" b="1" i="0" u="none" strike="noStrike" baseline="0" dirty="0">
                <a:solidFill>
                  <a:srgbClr val="FFFFFF"/>
                </a:solidFill>
              </a:rPr>
              <a:t>What kind of weather events </a:t>
            </a:r>
            <a:r>
              <a:rPr lang="en-US" sz="3600" b="1" i="0" u="none" strike="noStrike" baseline="0" dirty="0" err="1">
                <a:solidFill>
                  <a:srgbClr val="FFFFFF"/>
                </a:solidFill>
              </a:rPr>
              <a:t>occure</a:t>
            </a:r>
            <a:r>
              <a:rPr lang="en-US" sz="3600" b="1" i="0" u="none" strike="noStrike" baseline="0" dirty="0">
                <a:solidFill>
                  <a:srgbClr val="FFFFFF"/>
                </a:solidFill>
              </a:rPr>
              <a:t> in space, and when are </a:t>
            </a:r>
            <a:r>
              <a:rPr lang="en-US" sz="3600" b="1" dirty="0">
                <a:solidFill>
                  <a:srgbClr val="FFFFFF"/>
                </a:solidFill>
              </a:rPr>
              <a:t>they </a:t>
            </a:r>
            <a:r>
              <a:rPr lang="en-US" sz="3600" b="1" i="0" u="none" strike="noStrike" baseline="0" dirty="0">
                <a:solidFill>
                  <a:srgbClr val="FFFFFF"/>
                </a:solidFill>
              </a:rPr>
              <a:t>likely to </a:t>
            </a:r>
            <a:r>
              <a:rPr lang="en-US" sz="3600" b="1" i="0" u="none" strike="noStrike" baseline="0" dirty="0" err="1">
                <a:solidFill>
                  <a:srgbClr val="FFFFFF"/>
                </a:solidFill>
              </a:rPr>
              <a:t>strick</a:t>
            </a:r>
            <a:r>
              <a:rPr lang="en-US" sz="3600" b="1" i="0" u="none" strike="noStrike" baseline="0" dirty="0">
                <a:solidFill>
                  <a:srgbClr val="FFFFFF"/>
                </a:solidFill>
              </a:rPr>
              <a:t>?</a:t>
            </a:r>
          </a:p>
        </p:txBody>
      </p:sp>
    </p:spTree>
    <p:extLst>
      <p:ext uri="{BB962C8B-B14F-4D97-AF65-F5344CB8AC3E}">
        <p14:creationId xmlns:p14="http://schemas.microsoft.com/office/powerpoint/2010/main" val="66952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58AB8-1D35-08EF-315C-62B16D705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1" y="-12700"/>
            <a:ext cx="7366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941A0F1B-AB8F-5AAA-7B73-738C19E30EA2}"/>
              </a:ext>
            </a:extLst>
          </p:cNvPr>
          <p:cNvSpPr txBox="1"/>
          <p:nvPr/>
        </p:nvSpPr>
        <p:spPr>
          <a:xfrm>
            <a:off x="190500" y="6330949"/>
            <a:ext cx="1612900" cy="307777"/>
          </a:xfrm>
          <a:prstGeom prst="rect">
            <a:avLst/>
          </a:prstGeom>
          <a:noFill/>
        </p:spPr>
        <p:txBody>
          <a:bodyPr wrap="square" rtlCol="0">
            <a:spAutoFit/>
          </a:bodyPr>
          <a:lstStyle/>
          <a:p>
            <a:r>
              <a:rPr lang="en-IN" sz="1400" dirty="0"/>
              <a:t>Source- NASA</a:t>
            </a:r>
          </a:p>
        </p:txBody>
      </p:sp>
      <p:graphicFrame>
        <p:nvGraphicFramePr>
          <p:cNvPr id="8" name="Text Placeholder 2">
            <a:extLst>
              <a:ext uri="{FF2B5EF4-FFF2-40B4-BE49-F238E27FC236}">
                <a16:creationId xmlns:a16="http://schemas.microsoft.com/office/drawing/2014/main" id="{66FE1DA3-D4C6-21FF-9018-A89C1C885862}"/>
              </a:ext>
            </a:extLst>
          </p:cNvPr>
          <p:cNvGraphicFramePr/>
          <p:nvPr/>
        </p:nvGraphicFramePr>
        <p:xfrm>
          <a:off x="304800" y="527050"/>
          <a:ext cx="6959600" cy="5803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084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72115F-466D-5A2C-1E4F-C8C460C8D5A4}"/>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7B7FC6-E182-6D53-6F83-27B5FECF59B4}"/>
              </a:ext>
            </a:extLst>
          </p:cNvPr>
          <p:cNvSpPr>
            <a:spLocks noGrp="1"/>
          </p:cNvSpPr>
          <p:nvPr>
            <p:ph type="title"/>
          </p:nvPr>
        </p:nvSpPr>
        <p:spPr>
          <a:xfrm>
            <a:off x="838201" y="365125"/>
            <a:ext cx="5251316" cy="1807305"/>
          </a:xfrm>
        </p:spPr>
        <p:txBody>
          <a:bodyPr vert="horz" lIns="91440" tIns="45720" rIns="91440" bIns="45720" rtlCol="0" anchor="ctr">
            <a:normAutofit/>
          </a:bodyPr>
          <a:lstStyle/>
          <a:p>
            <a:pPr marR="0"/>
            <a:r>
              <a:rPr lang="en-US" b="0" i="0" u="none" strike="noStrike" baseline="0"/>
              <a:t>Solar Radiation Monitoring</a:t>
            </a:r>
          </a:p>
        </p:txBody>
      </p:sp>
      <p:sp>
        <p:nvSpPr>
          <p:cNvPr id="3" name="Text Placeholder 2">
            <a:extLst>
              <a:ext uri="{FF2B5EF4-FFF2-40B4-BE49-F238E27FC236}">
                <a16:creationId xmlns:a16="http://schemas.microsoft.com/office/drawing/2014/main" id="{D1990D38-635B-32BE-464A-8915B58C7D49}"/>
              </a:ext>
            </a:extLst>
          </p:cNvPr>
          <p:cNvSpPr>
            <a:spLocks noGrp="1"/>
          </p:cNvSpPr>
          <p:nvPr>
            <p:ph type="body" idx="1"/>
          </p:nvPr>
        </p:nvSpPr>
        <p:spPr>
          <a:xfrm>
            <a:off x="838200" y="2333297"/>
            <a:ext cx="4619621" cy="3843666"/>
          </a:xfrm>
        </p:spPr>
        <p:txBody>
          <a:bodyPr vert="horz" lIns="91440" tIns="45720" rIns="91440" bIns="45720" rtlCol="0">
            <a:normAutofit/>
          </a:bodyPr>
          <a:lstStyle/>
          <a:p>
            <a:pPr marR="0" lvl="0"/>
            <a:r>
              <a:rPr lang="en-US" sz="2000" b="0" i="0" u="none" strike="noStrike" baseline="0"/>
              <a:t>Various instruments, including pyranometers and satellites, are used to monitor solar radiation levels.</a:t>
            </a:r>
          </a:p>
          <a:p>
            <a:pPr marR="0" lvl="0"/>
            <a:r>
              <a:rPr lang="en-US" sz="2000" b="0" i="0" u="none" strike="noStrike" baseline="0"/>
              <a:t>Continuous monitoring provides real-time data for weather forecasting, renewable energy planning, and scientific research.</a:t>
            </a:r>
          </a:p>
        </p:txBody>
      </p:sp>
      <p:pic>
        <p:nvPicPr>
          <p:cNvPr id="5" name="Picture 4">
            <a:extLst>
              <a:ext uri="{FF2B5EF4-FFF2-40B4-BE49-F238E27FC236}">
                <a16:creationId xmlns:a16="http://schemas.microsoft.com/office/drawing/2014/main" id="{D71959A8-1654-280F-8D67-DE588702B4D5}"/>
              </a:ext>
            </a:extLst>
          </p:cNvPr>
          <p:cNvPicPr>
            <a:picLocks noChangeAspect="1"/>
          </p:cNvPicPr>
          <p:nvPr/>
        </p:nvPicPr>
        <p:blipFill rotWithShape="1">
          <a:blip r:embed="rId2"/>
          <a:srcRect l="28166" r="2444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8110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6759B0-E4EB-19AF-74FF-9B528CE25442}"/>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Sunrise as seen from the outer space">
            <a:extLst>
              <a:ext uri="{FF2B5EF4-FFF2-40B4-BE49-F238E27FC236}">
                <a16:creationId xmlns:a16="http://schemas.microsoft.com/office/drawing/2014/main" id="{279095D7-191B-3B22-1F4C-100FDB025CA8}"/>
              </a:ext>
            </a:extLst>
          </p:cNvPr>
          <p:cNvPicPr>
            <a:picLocks noChangeAspect="1"/>
          </p:cNvPicPr>
          <p:nvPr/>
        </p:nvPicPr>
        <p:blipFill rotWithShape="1">
          <a:blip r:embed="rId2"/>
          <a:srcRect l="29501"/>
          <a:stretch/>
        </p:blipFill>
        <p:spPr>
          <a:xfrm>
            <a:off x="2522356" y="10"/>
            <a:ext cx="9669642" cy="6857990"/>
          </a:xfrm>
          <a:prstGeom prst="rect">
            <a:avLst/>
          </a:prstGeom>
        </p:spPr>
      </p:pic>
      <p:sp>
        <p:nvSpPr>
          <p:cNvPr id="35"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048565-2ECF-EEAD-F15A-C16C93DEA0D8}"/>
              </a:ext>
            </a:extLst>
          </p:cNvPr>
          <p:cNvSpPr>
            <a:spLocks noGrp="1"/>
          </p:cNvSpPr>
          <p:nvPr>
            <p:ph type="title"/>
          </p:nvPr>
        </p:nvSpPr>
        <p:spPr>
          <a:xfrm>
            <a:off x="838200" y="365125"/>
            <a:ext cx="3822189" cy="1899912"/>
          </a:xfrm>
        </p:spPr>
        <p:txBody>
          <a:bodyPr vert="horz" lIns="91440" tIns="45720" rIns="91440" bIns="45720" rtlCol="0" anchor="ctr">
            <a:normAutofit/>
          </a:bodyPr>
          <a:lstStyle/>
          <a:p>
            <a:pPr marR="0"/>
            <a:r>
              <a:rPr lang="en-US" sz="4000" b="0" i="0" u="none" strike="noStrike" baseline="0"/>
              <a:t> what is Solar radiation?</a:t>
            </a:r>
          </a:p>
        </p:txBody>
      </p:sp>
      <p:sp>
        <p:nvSpPr>
          <p:cNvPr id="3" name="Text Placeholder 2">
            <a:extLst>
              <a:ext uri="{FF2B5EF4-FFF2-40B4-BE49-F238E27FC236}">
                <a16:creationId xmlns:a16="http://schemas.microsoft.com/office/drawing/2014/main" id="{CFE8B3B8-300F-50B6-3757-2BC24B3AA2F8}"/>
              </a:ext>
            </a:extLst>
          </p:cNvPr>
          <p:cNvSpPr>
            <a:spLocks noGrp="1"/>
          </p:cNvSpPr>
          <p:nvPr>
            <p:ph type="body" idx="1"/>
          </p:nvPr>
        </p:nvSpPr>
        <p:spPr>
          <a:xfrm>
            <a:off x="838200" y="2434201"/>
            <a:ext cx="3822189" cy="3742762"/>
          </a:xfrm>
        </p:spPr>
        <p:txBody>
          <a:bodyPr vert="horz" lIns="91440" tIns="45720" rIns="91440" bIns="45720" rtlCol="0">
            <a:normAutofit/>
          </a:bodyPr>
          <a:lstStyle/>
          <a:p>
            <a:pPr marR="0" lvl="0"/>
            <a:r>
              <a:rPr lang="en-US" sz="2000" b="0" i="0" u="none" strike="noStrike" baseline="0"/>
              <a:t>Solar radiation is the energy emitted by the sun in the form of electromagnetic waves.</a:t>
            </a:r>
          </a:p>
          <a:p>
            <a:pPr marR="0" lvl="0"/>
            <a:r>
              <a:rPr lang="en-US" sz="2000" b="0" i="0" u="none" strike="noStrike" baseline="0"/>
              <a:t>It's like the sun's way of sending us love letters, only instead of paper, it's energy-packed photons.</a:t>
            </a:r>
          </a:p>
          <a:p>
            <a:pPr marR="0" lvl="0"/>
            <a:r>
              <a:rPr lang="en-US" sz="2000" b="0" i="0" u="none" strike="noStrike" baseline="0"/>
              <a:t>It plays a crucial role in driving Earth's climate and weather patterns.</a:t>
            </a:r>
          </a:p>
        </p:txBody>
      </p:sp>
    </p:spTree>
    <p:extLst>
      <p:ext uri="{BB962C8B-B14F-4D97-AF65-F5344CB8AC3E}">
        <p14:creationId xmlns:p14="http://schemas.microsoft.com/office/powerpoint/2010/main" val="222163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552E6F-D090-7ADE-F97B-E8C43108745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85921-EED3-DA7F-D95E-CC7048D38F17}"/>
              </a:ext>
            </a:extLst>
          </p:cNvPr>
          <p:cNvSpPr>
            <a:spLocks noGrp="1"/>
          </p:cNvSpPr>
          <p:nvPr>
            <p:ph type="title"/>
          </p:nvPr>
        </p:nvSpPr>
        <p:spPr>
          <a:xfrm>
            <a:off x="838201" y="365125"/>
            <a:ext cx="5251316" cy="1807305"/>
          </a:xfrm>
        </p:spPr>
        <p:txBody>
          <a:bodyPr vert="horz" lIns="91440" tIns="45720" rIns="91440" bIns="45720" rtlCol="0" anchor="ctr">
            <a:normAutofit/>
          </a:bodyPr>
          <a:lstStyle/>
          <a:p>
            <a:pPr marR="0"/>
            <a:r>
              <a:rPr lang="en-US" b="0" i="0" u="none" strike="noStrike" baseline="0"/>
              <a:t> Solar Energy Harvesting</a:t>
            </a:r>
          </a:p>
        </p:txBody>
      </p:sp>
      <p:sp>
        <p:nvSpPr>
          <p:cNvPr id="3" name="Text Placeholder 2">
            <a:extLst>
              <a:ext uri="{FF2B5EF4-FFF2-40B4-BE49-F238E27FC236}">
                <a16:creationId xmlns:a16="http://schemas.microsoft.com/office/drawing/2014/main" id="{B355E57D-B950-D18E-10BF-3B048C3203AD}"/>
              </a:ext>
            </a:extLst>
          </p:cNvPr>
          <p:cNvSpPr>
            <a:spLocks noGrp="1"/>
          </p:cNvSpPr>
          <p:nvPr>
            <p:ph type="body" idx="1"/>
          </p:nvPr>
        </p:nvSpPr>
        <p:spPr>
          <a:xfrm>
            <a:off x="838200" y="2333297"/>
            <a:ext cx="4619621" cy="3843666"/>
          </a:xfrm>
        </p:spPr>
        <p:txBody>
          <a:bodyPr vert="horz" lIns="91440" tIns="45720" rIns="91440" bIns="45720" rtlCol="0">
            <a:normAutofit/>
          </a:bodyPr>
          <a:lstStyle/>
          <a:p>
            <a:pPr marR="0" lvl="0"/>
            <a:r>
              <a:rPr lang="en-US" sz="2000" b="0" i="0" u="none" strike="noStrike" baseline="0"/>
              <a:t>Solar radiation is harnessed through solar panels to generate electricity.</a:t>
            </a:r>
          </a:p>
          <a:p>
            <a:pPr marR="0" lvl="0"/>
            <a:r>
              <a:rPr lang="en-US" sz="2000" b="0" i="0" u="none" strike="noStrike" baseline="0"/>
              <a:t>It's like turning sunshine into gold, except instead of JADU’s skin, we have photovoltaic cells.</a:t>
            </a:r>
          </a:p>
        </p:txBody>
      </p:sp>
      <p:pic>
        <p:nvPicPr>
          <p:cNvPr id="5" name="Picture 4" descr="A solar panel farm">
            <a:extLst>
              <a:ext uri="{FF2B5EF4-FFF2-40B4-BE49-F238E27FC236}">
                <a16:creationId xmlns:a16="http://schemas.microsoft.com/office/drawing/2014/main" id="{F3F89E99-802E-38AA-6557-04240FB07DD4}"/>
              </a:ext>
            </a:extLst>
          </p:cNvPr>
          <p:cNvPicPr>
            <a:picLocks noChangeAspect="1"/>
          </p:cNvPicPr>
          <p:nvPr/>
        </p:nvPicPr>
        <p:blipFill rotWithShape="1">
          <a:blip r:embed="rId2"/>
          <a:srcRect l="26713" r="15724" b="1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2784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508597-2CCD-C6B3-10D9-2828073B416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43B6167-5670-63F4-753E-DA6A7B80FCD6}"/>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marR="0" algn="ctr"/>
            <a:r>
              <a:rPr lang="en-US" sz="5600" i="0" u="none" strike="noStrike" kern="1200" baseline="0">
                <a:solidFill>
                  <a:schemeClr val="tx1"/>
                </a:solidFill>
                <a:latin typeface="+mj-lt"/>
                <a:ea typeface="+mj-ea"/>
                <a:cs typeface="+mj-cs"/>
              </a:rPr>
              <a:t>Now </a:t>
            </a:r>
            <a:r>
              <a:rPr lang="en-US" sz="5600" kern="1200">
                <a:solidFill>
                  <a:schemeClr val="tx1"/>
                </a:solidFill>
                <a:latin typeface="+mj-lt"/>
                <a:ea typeface="+mj-ea"/>
                <a:cs typeface="+mj-cs"/>
              </a:rPr>
              <a:t>w</a:t>
            </a:r>
            <a:r>
              <a:rPr lang="en-US" sz="5600" i="0" u="none" strike="noStrike" kern="1200" baseline="0">
                <a:solidFill>
                  <a:schemeClr val="tx1"/>
                </a:solidFill>
                <a:latin typeface="+mj-lt"/>
                <a:ea typeface="+mj-ea"/>
                <a:cs typeface="+mj-cs"/>
              </a:rPr>
              <a:t>hat is a </a:t>
            </a:r>
            <a:r>
              <a:rPr lang="en-US" sz="5600" b="1" i="0" u="none" strike="noStrike" kern="1200" baseline="0">
                <a:solidFill>
                  <a:schemeClr val="tx1"/>
                </a:solidFill>
                <a:latin typeface="+mj-lt"/>
                <a:ea typeface="+mj-ea"/>
                <a:cs typeface="+mj-cs"/>
              </a:rPr>
              <a:t>photovoltaic </a:t>
            </a:r>
            <a:r>
              <a:rPr lang="en-US" sz="5600" i="0" u="none" strike="noStrike" kern="1200" baseline="0">
                <a:solidFill>
                  <a:schemeClr val="tx1"/>
                </a:solidFill>
                <a:latin typeface="+mj-lt"/>
                <a:ea typeface="+mj-ea"/>
                <a:cs typeface="+mj-cs"/>
              </a:rPr>
              <a:t>cells?</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844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5E3D7C-4059-8758-75DE-2BB4F45E370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9441-61BC-82FE-1A78-8E0A76C9BD84}"/>
              </a:ext>
            </a:extLst>
          </p:cNvPr>
          <p:cNvSpPr>
            <a:spLocks noGrp="1"/>
          </p:cNvSpPr>
          <p:nvPr>
            <p:ph type="title"/>
          </p:nvPr>
        </p:nvSpPr>
        <p:spPr>
          <a:xfrm>
            <a:off x="4572001" y="601744"/>
            <a:ext cx="6781800" cy="1338696"/>
          </a:xfrm>
        </p:spPr>
        <p:txBody>
          <a:bodyPr vert="horz" lIns="91440" tIns="45720" rIns="91440" bIns="45720" rtlCol="0" anchor="ctr">
            <a:normAutofit/>
          </a:bodyPr>
          <a:lstStyle/>
          <a:p>
            <a:pPr marR="0"/>
            <a:r>
              <a:rPr lang="en-US" b="0" i="0" u="none" strike="noStrike" baseline="0"/>
              <a:t>Photovoltaic cell</a:t>
            </a:r>
          </a:p>
        </p:txBody>
      </p:sp>
      <p:pic>
        <p:nvPicPr>
          <p:cNvPr id="5" name="Picture 4" descr="Close up of a solar panel">
            <a:extLst>
              <a:ext uri="{FF2B5EF4-FFF2-40B4-BE49-F238E27FC236}">
                <a16:creationId xmlns:a16="http://schemas.microsoft.com/office/drawing/2014/main" id="{1E3EA8B6-5E06-0BD1-9B3A-A43A178A4BF0}"/>
              </a:ext>
            </a:extLst>
          </p:cNvPr>
          <p:cNvPicPr>
            <a:picLocks noChangeAspect="1"/>
          </p:cNvPicPr>
          <p:nvPr/>
        </p:nvPicPr>
        <p:blipFill rotWithShape="1">
          <a:blip r:embed="rId2"/>
          <a:srcRect l="31941" r="31567" b="-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Text Placeholder 2">
            <a:extLst>
              <a:ext uri="{FF2B5EF4-FFF2-40B4-BE49-F238E27FC236}">
                <a16:creationId xmlns:a16="http://schemas.microsoft.com/office/drawing/2014/main" id="{214FADAE-0018-CB20-EB83-C18092639756}"/>
              </a:ext>
            </a:extLst>
          </p:cNvPr>
          <p:cNvSpPr>
            <a:spLocks noGrp="1"/>
          </p:cNvSpPr>
          <p:nvPr>
            <p:ph type="body" idx="1"/>
          </p:nvPr>
        </p:nvSpPr>
        <p:spPr>
          <a:xfrm>
            <a:off x="4572001" y="2201958"/>
            <a:ext cx="6781800" cy="3900730"/>
          </a:xfrm>
        </p:spPr>
        <p:txBody>
          <a:bodyPr vert="horz" lIns="91440" tIns="45720" rIns="91440" bIns="45720" rtlCol="0" anchor="t">
            <a:normAutofit/>
          </a:bodyPr>
          <a:lstStyle/>
          <a:p>
            <a:pPr marR="0" lvl="0"/>
            <a:r>
              <a:rPr lang="en-US" sz="1700" b="0" i="0" u="none" strike="noStrike" baseline="0"/>
              <a:t>A photovoltaic cell consists of two or more layers of semiconductors. One layer contains a positive charge, while the other has a negative charge. These layers are positioned adjacent to each other.</a:t>
            </a:r>
          </a:p>
          <a:p>
            <a:pPr marR="0" lvl="0"/>
            <a:r>
              <a:rPr lang="en-US" sz="1700" b="0" i="0" u="none" strike="noStrike" baseline="0"/>
              <a:t>When sunlight (composed of small packets of energy called </a:t>
            </a:r>
            <a:r>
              <a:rPr lang="en-US" sz="1700" b="1" i="0" u="none" strike="noStrike" baseline="0"/>
              <a:t>photons</a:t>
            </a:r>
            <a:r>
              <a:rPr lang="en-US" sz="1700" b="0" i="0" u="none" strike="noStrike" baseline="0"/>
              <a:t>) strikes the cell, it can be reflected, transmitted, or absorbed.</a:t>
            </a:r>
          </a:p>
          <a:p>
            <a:pPr marR="0" lvl="0"/>
            <a:r>
              <a:rPr lang="en-US" sz="1700" b="0" i="0" u="none" strike="noStrike" baseline="0"/>
              <a:t>If the photons are absorbed by the negative layer of the photovoltaic cell, their energy transfers to an electron within an atom of the cell.</a:t>
            </a:r>
          </a:p>
          <a:p>
            <a:pPr marR="0" lvl="0"/>
            <a:r>
              <a:rPr lang="en-US" sz="1700" b="0" i="0" u="none" strike="noStrike" baseline="0"/>
              <a:t>As the electron gains energy, it escapes the outer shell of the atom and migrates naturally to the positive layer. This movement creates a potential difference between the positive and negative layers.</a:t>
            </a:r>
          </a:p>
          <a:p>
            <a:pPr marR="0" lvl="0"/>
            <a:r>
              <a:rPr lang="en-US" sz="1700" b="0" i="0" u="none" strike="noStrike" baseline="0"/>
              <a:t>When the two layers are connected to an external circuit, the freed electron flows through the circuit, generating an electric current</a:t>
            </a:r>
          </a:p>
        </p:txBody>
      </p:sp>
    </p:spTree>
    <p:extLst>
      <p:ext uri="{BB962C8B-B14F-4D97-AF65-F5344CB8AC3E}">
        <p14:creationId xmlns:p14="http://schemas.microsoft.com/office/powerpoint/2010/main" val="3366138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Close up of a solar panel">
            <a:extLst>
              <a:ext uri="{FF2B5EF4-FFF2-40B4-BE49-F238E27FC236}">
                <a16:creationId xmlns:a16="http://schemas.microsoft.com/office/drawing/2014/main" id="{C0BB9B93-912D-4B36-2971-2B14DCAE6DC4}"/>
              </a:ext>
            </a:extLst>
          </p:cNvPr>
          <p:cNvPicPr>
            <a:picLocks noChangeAspect="1"/>
          </p:cNvPicPr>
          <p:nvPr/>
        </p:nvPicPr>
        <p:blipFill rotWithShape="1">
          <a:blip r:embed="rId2"/>
          <a:srcRect t="1177" r="-2" b="14426"/>
          <a:stretch/>
        </p:blipFill>
        <p:spPr>
          <a:xfrm>
            <a:off x="3" y="10"/>
            <a:ext cx="12191997" cy="6857988"/>
          </a:xfrm>
          <a:prstGeom prst="rect">
            <a:avLst/>
          </a:prstGeom>
        </p:spPr>
      </p:pic>
      <p:sp>
        <p:nvSpPr>
          <p:cNvPr id="13" name="Rectangle 12">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5031" y="2213145"/>
            <a:ext cx="6864098" cy="2425614"/>
          </a:xfrm>
          <a:prstGeom prst="rect">
            <a:avLst/>
          </a:prstGeom>
          <a:gradFill>
            <a:gsLst>
              <a:gs pos="0">
                <a:schemeClr val="accent5">
                  <a:lumMod val="60000"/>
                  <a:lumOff val="40000"/>
                </a:schemeClr>
              </a:gs>
              <a:gs pos="43000">
                <a:schemeClr val="accent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2550" y="0"/>
            <a:ext cx="7048678" cy="685800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86455" y="-60677"/>
            <a:ext cx="6864096" cy="6985449"/>
          </a:xfrm>
          <a:prstGeom prst="rect">
            <a:avLst/>
          </a:prstGeom>
          <a:gradFill flip="none" rotWithShape="1">
            <a:gsLst>
              <a:gs pos="0">
                <a:schemeClr val="accent5"/>
              </a:gs>
              <a:gs pos="64000">
                <a:schemeClr val="accent2">
                  <a:alpha val="0"/>
                </a:schemeClr>
              </a:gs>
            </a:gsLst>
            <a:lin ang="7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95591" y="-647892"/>
            <a:ext cx="2839273" cy="12192001"/>
          </a:xfrm>
          <a:prstGeom prst="rect">
            <a:avLst/>
          </a:prstGeom>
          <a:gradFill>
            <a:gsLst>
              <a:gs pos="0">
                <a:schemeClr val="accent2"/>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EC2BC-A34E-E59D-3FC2-4D880CBEAA79}"/>
              </a:ext>
            </a:extLst>
          </p:cNvPr>
          <p:cNvSpPr>
            <a:spLocks noGrp="1"/>
          </p:cNvSpPr>
          <p:nvPr>
            <p:ph type="title"/>
          </p:nvPr>
        </p:nvSpPr>
        <p:spPr>
          <a:xfrm>
            <a:off x="7731468" y="2138209"/>
            <a:ext cx="3712820" cy="2839273"/>
          </a:xfrm>
        </p:spPr>
        <p:txBody>
          <a:bodyPr vert="horz" lIns="91440" tIns="45720" rIns="91440" bIns="45720" rtlCol="0" anchor="b">
            <a:normAutofit/>
          </a:bodyPr>
          <a:lstStyle/>
          <a:p>
            <a:r>
              <a:rPr lang="en-US" sz="3600" b="1">
                <a:solidFill>
                  <a:srgbClr val="FFFFFF"/>
                </a:solidFill>
              </a:rPr>
              <a:t>And why Photovoltaic cell ?</a:t>
            </a:r>
          </a:p>
        </p:txBody>
      </p:sp>
    </p:spTree>
    <p:extLst>
      <p:ext uri="{BB962C8B-B14F-4D97-AF65-F5344CB8AC3E}">
        <p14:creationId xmlns:p14="http://schemas.microsoft.com/office/powerpoint/2010/main" val="3117991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C426BC-3575-BA93-4B75-36793B55363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B0D49BC-2F8A-470D-4DBB-88B778EDC98D}"/>
              </a:ext>
            </a:extLst>
          </p:cNvPr>
          <p:cNvPicPr>
            <a:picLocks noChangeAspect="1"/>
          </p:cNvPicPr>
          <p:nvPr/>
        </p:nvPicPr>
        <p:blipFill rotWithShape="1">
          <a:blip r:embed="rId2">
            <a:alphaModFix amt="35000"/>
          </a:blip>
          <a:srcRect t="9042" r="-2" b="11343"/>
          <a:stretch/>
        </p:blipFill>
        <p:spPr>
          <a:xfrm>
            <a:off x="20" y="10"/>
            <a:ext cx="12191980" cy="6857990"/>
          </a:xfrm>
          <a:prstGeom prst="rect">
            <a:avLst/>
          </a:prstGeom>
        </p:spPr>
      </p:pic>
      <p:sp>
        <p:nvSpPr>
          <p:cNvPr id="2" name="Title 1">
            <a:extLst>
              <a:ext uri="{FF2B5EF4-FFF2-40B4-BE49-F238E27FC236}">
                <a16:creationId xmlns:a16="http://schemas.microsoft.com/office/drawing/2014/main" id="{90F17E83-F60B-944E-6D3D-249C862F91DB}"/>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R="0"/>
            <a:r>
              <a:rPr lang="en-US" b="0" i="0" u="none" strike="noStrike" baseline="0">
                <a:solidFill>
                  <a:srgbClr val="FFFFFF"/>
                </a:solidFill>
              </a:rPr>
              <a:t>Because :</a:t>
            </a:r>
          </a:p>
        </p:txBody>
      </p:sp>
      <p:graphicFrame>
        <p:nvGraphicFramePr>
          <p:cNvPr id="5" name="Text Placeholder 2">
            <a:extLst>
              <a:ext uri="{FF2B5EF4-FFF2-40B4-BE49-F238E27FC236}">
                <a16:creationId xmlns:a16="http://schemas.microsoft.com/office/drawing/2014/main" id="{4F80273B-84A5-EA6F-346B-1145FC5482F0}"/>
              </a:ext>
            </a:extLst>
          </p:cNvPr>
          <p:cNvGraphicFramePr/>
          <p:nvPr>
            <p:extLst>
              <p:ext uri="{D42A27DB-BD31-4B8C-83A1-F6EECF244321}">
                <p14:modId xmlns:p14="http://schemas.microsoft.com/office/powerpoint/2010/main" val="40828923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76449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09F6AB-40AA-B989-28F2-4FB34BB341F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a solar panel">
            <a:extLst>
              <a:ext uri="{FF2B5EF4-FFF2-40B4-BE49-F238E27FC236}">
                <a16:creationId xmlns:a16="http://schemas.microsoft.com/office/drawing/2014/main" id="{BDA7FA65-8B10-A7FE-912D-34C3EA3EE4D6}"/>
              </a:ext>
            </a:extLst>
          </p:cNvPr>
          <p:cNvPicPr>
            <a:picLocks noChangeAspect="1"/>
          </p:cNvPicPr>
          <p:nvPr/>
        </p:nvPicPr>
        <p:blipFill rotWithShape="1">
          <a:blip r:embed="rId2">
            <a:alphaModFix amt="35000"/>
          </a:blip>
          <a:srcRect t="1177" r="-2" b="14426"/>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49274-A5A0-0C36-7717-59D89E833253}"/>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R="0"/>
            <a:r>
              <a:rPr lang="en-US" b="0" i="0" u="none" strike="noStrike" baseline="0">
                <a:solidFill>
                  <a:srgbClr val="FFFFFF"/>
                </a:solidFill>
              </a:rPr>
              <a:t>Solar Radiation and Water Resources</a:t>
            </a:r>
          </a:p>
        </p:txBody>
      </p:sp>
      <p:sp>
        <p:nvSpPr>
          <p:cNvPr id="3" name="Text Placeholder 2">
            <a:extLst>
              <a:ext uri="{FF2B5EF4-FFF2-40B4-BE49-F238E27FC236}">
                <a16:creationId xmlns:a16="http://schemas.microsoft.com/office/drawing/2014/main" id="{48BC6318-FEF1-0A38-C242-88A6AFE8EBB1}"/>
              </a:ext>
            </a:extLst>
          </p:cNvPr>
          <p:cNvSpPr>
            <a:spLocks noGrp="1"/>
          </p:cNvSpPr>
          <p:nvPr>
            <p:ph type="body" idx="1"/>
          </p:nvPr>
        </p:nvSpPr>
        <p:spPr>
          <a:xfrm>
            <a:off x="838200" y="1825625"/>
            <a:ext cx="10515600" cy="4351338"/>
          </a:xfrm>
        </p:spPr>
        <p:txBody>
          <a:bodyPr vert="horz" lIns="91440" tIns="45720" rIns="91440" bIns="45720" rtlCol="0">
            <a:normAutofit/>
          </a:bodyPr>
          <a:lstStyle/>
          <a:p>
            <a:pPr marR="0" lvl="0"/>
            <a:r>
              <a:rPr lang="en-US" b="0" i="0" u="none" strike="noStrike" baseline="0">
                <a:solidFill>
                  <a:srgbClr val="FFFFFF"/>
                </a:solidFill>
              </a:rPr>
              <a:t>Solar radiation influences the water cycle by driving evaporation, condensation, and precipitation processes.</a:t>
            </a:r>
          </a:p>
          <a:p>
            <a:pPr marR="0" lvl="0"/>
            <a:r>
              <a:rPr lang="en-US" b="0" i="0" u="none" strike="noStrike" baseline="0">
                <a:solidFill>
                  <a:srgbClr val="FFFFFF"/>
                </a:solidFill>
              </a:rPr>
              <a:t>Understanding solar radiation's role in the water cycle is crucial for managing water resources and addressing water scarcity issues.</a:t>
            </a:r>
          </a:p>
        </p:txBody>
      </p:sp>
    </p:spTree>
    <p:extLst>
      <p:ext uri="{BB962C8B-B14F-4D97-AF65-F5344CB8AC3E}">
        <p14:creationId xmlns:p14="http://schemas.microsoft.com/office/powerpoint/2010/main" val="137648232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D28951-3C28-A22F-1102-88F922FA0B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C42400BE-8D2F-44D3-D077-72FC07B60346}"/>
              </a:ext>
            </a:extLst>
          </p:cNvPr>
          <p:cNvPicPr>
            <a:picLocks noChangeAspect="1"/>
          </p:cNvPicPr>
          <p:nvPr/>
        </p:nvPicPr>
        <p:blipFill rotWithShape="1">
          <a:blip r:embed="rId2"/>
          <a:srcRect t="9090" r="23418" b="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D5A33C-054C-42C4-6BD0-EA2D48FA69A9}"/>
              </a:ext>
            </a:extLst>
          </p:cNvPr>
          <p:cNvSpPr>
            <a:spLocks noGrp="1"/>
          </p:cNvSpPr>
          <p:nvPr>
            <p:ph type="title"/>
          </p:nvPr>
        </p:nvSpPr>
        <p:spPr>
          <a:xfrm>
            <a:off x="371094" y="1161288"/>
            <a:ext cx="3438144" cy="1124712"/>
          </a:xfrm>
        </p:spPr>
        <p:txBody>
          <a:bodyPr vert="horz" lIns="91440" tIns="45720" rIns="91440" bIns="45720" rtlCol="0" anchor="b">
            <a:normAutofit/>
          </a:bodyPr>
          <a:lstStyle/>
          <a:p>
            <a:pPr marR="0"/>
            <a:r>
              <a:rPr lang="en-US" sz="2800" b="0" i="0" u="none" strike="noStrike" baseline="0"/>
              <a:t>Solar Radiation and Ecosystems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E389E4F-D78B-57BE-1E8E-63437291E224}"/>
              </a:ext>
            </a:extLst>
          </p:cNvPr>
          <p:cNvSpPr>
            <a:spLocks noGrp="1"/>
          </p:cNvSpPr>
          <p:nvPr>
            <p:ph type="body" idx="1"/>
          </p:nvPr>
        </p:nvSpPr>
        <p:spPr>
          <a:xfrm>
            <a:off x="371094" y="2718054"/>
            <a:ext cx="3438906" cy="3207258"/>
          </a:xfrm>
        </p:spPr>
        <p:txBody>
          <a:bodyPr vert="horz" lIns="91440" tIns="45720" rIns="91440" bIns="45720" rtlCol="0" anchor="t">
            <a:normAutofit/>
          </a:bodyPr>
          <a:lstStyle/>
          <a:p>
            <a:pPr marR="0" lvl="0"/>
            <a:r>
              <a:rPr lang="en-US" sz="1700" b="0" i="0" u="none" strike="noStrike" baseline="0"/>
              <a:t>Solar radiation influences ecosystem dynamics, including plant growth, photosynthesis, and biodiversity.</a:t>
            </a:r>
          </a:p>
          <a:p>
            <a:pPr marR="0" lvl="0"/>
            <a:r>
              <a:rPr lang="en-US" sz="1700" b="0" i="0" u="none" strike="noStrike" baseline="0"/>
              <a:t>Understanding solar radiation patterns helps conservationists assess ecosystem health and resilience to environmental changes.</a:t>
            </a:r>
          </a:p>
        </p:txBody>
      </p:sp>
    </p:spTree>
    <p:extLst>
      <p:ext uri="{BB962C8B-B14F-4D97-AF65-F5344CB8AC3E}">
        <p14:creationId xmlns:p14="http://schemas.microsoft.com/office/powerpoint/2010/main" val="196639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096CDC-9CCA-92D7-5B12-C0295AE4F333}"/>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glowing light bulb in sea of unlit bulbs">
            <a:extLst>
              <a:ext uri="{FF2B5EF4-FFF2-40B4-BE49-F238E27FC236}">
                <a16:creationId xmlns:a16="http://schemas.microsoft.com/office/drawing/2014/main" id="{A9959E88-8D8B-2631-1070-1DCDAFD9EA70}"/>
              </a:ext>
            </a:extLst>
          </p:cNvPr>
          <p:cNvPicPr>
            <a:picLocks noChangeAspect="1"/>
          </p:cNvPicPr>
          <p:nvPr/>
        </p:nvPicPr>
        <p:blipFill rotWithShape="1">
          <a:blip r:embed="rId2"/>
          <a:srcRect l="26527" r="14308" b="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C4F74-C890-ACFA-5EC6-4F3E00B65C61}"/>
              </a:ext>
            </a:extLst>
          </p:cNvPr>
          <p:cNvSpPr>
            <a:spLocks noGrp="1"/>
          </p:cNvSpPr>
          <p:nvPr>
            <p:ph type="title"/>
          </p:nvPr>
        </p:nvSpPr>
        <p:spPr>
          <a:xfrm>
            <a:off x="6115317" y="405685"/>
            <a:ext cx="5464968" cy="1559301"/>
          </a:xfrm>
        </p:spPr>
        <p:txBody>
          <a:bodyPr vert="horz" lIns="91440" tIns="45720" rIns="91440" bIns="45720" rtlCol="0" anchor="ctr">
            <a:normAutofit/>
          </a:bodyPr>
          <a:lstStyle/>
          <a:p>
            <a:pPr marR="0"/>
            <a:r>
              <a:rPr lang="en-US" sz="4000" b="0" i="0" u="none" strike="noStrike" baseline="0"/>
              <a:t>Solar Radiation and Human Adaptation</a:t>
            </a:r>
          </a:p>
        </p:txBody>
      </p:sp>
      <p:sp>
        <p:nvSpPr>
          <p:cNvPr id="3" name="Text Placeholder 2">
            <a:extLst>
              <a:ext uri="{FF2B5EF4-FFF2-40B4-BE49-F238E27FC236}">
                <a16:creationId xmlns:a16="http://schemas.microsoft.com/office/drawing/2014/main" id="{8935A591-8815-5751-9394-B39789E27585}"/>
              </a:ext>
            </a:extLst>
          </p:cNvPr>
          <p:cNvSpPr>
            <a:spLocks noGrp="1"/>
          </p:cNvSpPr>
          <p:nvPr>
            <p:ph type="body" idx="1"/>
          </p:nvPr>
        </p:nvSpPr>
        <p:spPr>
          <a:xfrm>
            <a:off x="6115317" y="2743200"/>
            <a:ext cx="5247340" cy="3496878"/>
          </a:xfrm>
        </p:spPr>
        <p:txBody>
          <a:bodyPr vert="horz" lIns="91440" tIns="45720" rIns="91440" bIns="45720" rtlCol="0" anchor="ctr">
            <a:normAutofit/>
          </a:bodyPr>
          <a:lstStyle/>
          <a:p>
            <a:pPr marR="0" lvl="0"/>
            <a:r>
              <a:rPr lang="en-US" sz="2000" b="0" i="0" u="none" strike="noStrike" baseline="0"/>
              <a:t>Human societies have adapted to solar radiation variations through cultural practices, architecture, and technological innovations.</a:t>
            </a:r>
          </a:p>
          <a:p>
            <a:pPr marR="0" lvl="0"/>
            <a:r>
              <a:rPr lang="en-US" sz="2000" b="0" i="0" u="none" strike="noStrike" baseline="0"/>
              <a:t>Historical records and archaeological evidence provide insights into human adaptation strategies to solar radiation changes.</a:t>
            </a:r>
          </a:p>
        </p:txBody>
      </p:sp>
    </p:spTree>
    <p:extLst>
      <p:ext uri="{BB962C8B-B14F-4D97-AF65-F5344CB8AC3E}">
        <p14:creationId xmlns:p14="http://schemas.microsoft.com/office/powerpoint/2010/main" val="20364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FEF01B-8A26-C0C2-297C-5FC4B9E85A26}"/>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502C26-2E14-0AE8-DC0F-8459CE3581AB}"/>
              </a:ext>
            </a:extLst>
          </p:cNvPr>
          <p:cNvPicPr>
            <a:picLocks noChangeAspect="1"/>
          </p:cNvPicPr>
          <p:nvPr/>
        </p:nvPicPr>
        <p:blipFill rotWithShape="1">
          <a:blip r:embed="rId2">
            <a:alphaModFix amt="60000"/>
          </a:blip>
          <a:srcRect b="8378"/>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B5FFA3D3-D3D4-3629-BC6A-A894AE1E11D1}"/>
              </a:ext>
            </a:extLst>
          </p:cNvPr>
          <p:cNvSpPr>
            <a:spLocks noGrp="1"/>
          </p:cNvSpPr>
          <p:nvPr>
            <p:ph type="title"/>
          </p:nvPr>
        </p:nvSpPr>
        <p:spPr>
          <a:xfrm>
            <a:off x="838200" y="525195"/>
            <a:ext cx="10165218" cy="2806506"/>
          </a:xfrm>
        </p:spPr>
        <p:txBody>
          <a:bodyPr vert="horz" lIns="91440" tIns="45720" rIns="91440" bIns="45720" rtlCol="0" anchor="b">
            <a:normAutofit/>
          </a:bodyPr>
          <a:lstStyle/>
          <a:p>
            <a:pPr marR="0"/>
            <a:r>
              <a:rPr lang="en-US" sz="4000" b="0" i="0" u="none" strike="noStrike" baseline="0">
                <a:solidFill>
                  <a:srgbClr val="FFFFFF"/>
                </a:solidFill>
              </a:rPr>
              <a:t> Conclusion</a:t>
            </a:r>
          </a:p>
        </p:txBody>
      </p:sp>
      <p:sp>
        <p:nvSpPr>
          <p:cNvPr id="3" name="Text Placeholder 2">
            <a:extLst>
              <a:ext uri="{FF2B5EF4-FFF2-40B4-BE49-F238E27FC236}">
                <a16:creationId xmlns:a16="http://schemas.microsoft.com/office/drawing/2014/main" id="{2B45CED0-90BE-F3A3-7EE4-FB9875BB06E1}"/>
              </a:ext>
            </a:extLst>
          </p:cNvPr>
          <p:cNvSpPr>
            <a:spLocks noGrp="1"/>
          </p:cNvSpPr>
          <p:nvPr>
            <p:ph type="body" idx="1"/>
          </p:nvPr>
        </p:nvSpPr>
        <p:spPr>
          <a:xfrm>
            <a:off x="838200" y="3526300"/>
            <a:ext cx="10165218" cy="2588458"/>
          </a:xfrm>
        </p:spPr>
        <p:txBody>
          <a:bodyPr vert="horz" lIns="91440" tIns="45720" rIns="91440" bIns="45720" rtlCol="0">
            <a:normAutofit/>
          </a:bodyPr>
          <a:lstStyle/>
          <a:p>
            <a:pPr marR="0" lvl="0"/>
            <a:r>
              <a:rPr lang="en-US" sz="2000" b="0" i="0" u="none" strike="noStrike" baseline="0">
                <a:solidFill>
                  <a:srgbClr val="FFFFFF"/>
                </a:solidFill>
              </a:rPr>
              <a:t>Solar radiation is a multifaceted phenomenon with profound impacts on meteorology, climate, ecosystems, and human societies.</a:t>
            </a:r>
          </a:p>
          <a:p>
            <a:pPr marR="0" lvl="0"/>
            <a:r>
              <a:rPr lang="en-US" sz="2000" b="0" i="0" u="none" strike="noStrike" baseline="0">
                <a:solidFill>
                  <a:srgbClr val="FFFFFF"/>
                </a:solidFill>
              </a:rPr>
              <a:t>By studying solar radiation and its interactions with Earth's systems, we gain valuable insights into our planet's dynamic processes and enhance our ability to address environmental challenges.</a:t>
            </a:r>
          </a:p>
        </p:txBody>
      </p:sp>
    </p:spTree>
    <p:extLst>
      <p:ext uri="{BB962C8B-B14F-4D97-AF65-F5344CB8AC3E}">
        <p14:creationId xmlns:p14="http://schemas.microsoft.com/office/powerpoint/2010/main" val="370112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A5AF34-639A-1966-9360-76FB95A0B5FE}"/>
              </a:ext>
            </a:extLst>
          </p:cNvPr>
          <p:cNvSpPr txBox="1"/>
          <p:nvPr/>
        </p:nvSpPr>
        <p:spPr>
          <a:xfrm>
            <a:off x="2349500" y="431800"/>
            <a:ext cx="6311900" cy="830997"/>
          </a:xfrm>
          <a:prstGeom prst="rect">
            <a:avLst/>
          </a:prstGeom>
          <a:noFill/>
        </p:spPr>
        <p:txBody>
          <a:bodyPr wrap="square" rtlCol="0">
            <a:spAutoFit/>
          </a:bodyPr>
          <a:lstStyle/>
          <a:p>
            <a:pPr algn="ctr"/>
            <a:r>
              <a:rPr lang="en-IN" sz="4800" u="sng" dirty="0"/>
              <a:t> References</a:t>
            </a:r>
          </a:p>
        </p:txBody>
      </p:sp>
      <p:sp>
        <p:nvSpPr>
          <p:cNvPr id="6" name="TextBox 5">
            <a:extLst>
              <a:ext uri="{FF2B5EF4-FFF2-40B4-BE49-F238E27FC236}">
                <a16:creationId xmlns:a16="http://schemas.microsoft.com/office/drawing/2014/main" id="{DC1F6AC3-8335-BD17-53BE-1F559BD58B57}"/>
              </a:ext>
            </a:extLst>
          </p:cNvPr>
          <p:cNvSpPr txBox="1"/>
          <p:nvPr/>
        </p:nvSpPr>
        <p:spPr>
          <a:xfrm>
            <a:off x="1689100" y="1828800"/>
            <a:ext cx="8470900" cy="3416320"/>
          </a:xfrm>
          <a:prstGeom prst="rect">
            <a:avLst/>
          </a:prstGeom>
          <a:noFill/>
        </p:spPr>
        <p:txBody>
          <a:bodyPr wrap="square" rtlCol="0">
            <a:spAutoFit/>
          </a:bodyPr>
          <a:lstStyle/>
          <a:p>
            <a:r>
              <a:rPr lang="en-IN" sz="2400" b="0" i="0" dirty="0">
                <a:solidFill>
                  <a:srgbClr val="000000"/>
                </a:solidFill>
                <a:effectLst/>
                <a:latin typeface="Times New Roman" panose="02020603050405020304" pitchFamily="18" charset="0"/>
              </a:rPr>
              <a:t>1. Meteorology for Scientists and Engineers, R Stull, Brooks/Cole, Thomson Learning</a:t>
            </a:r>
            <a:br>
              <a:rPr lang="en-IN" sz="2400" dirty="0"/>
            </a:br>
            <a:r>
              <a:rPr lang="en-IN" sz="2400" b="0" i="0" dirty="0">
                <a:solidFill>
                  <a:srgbClr val="000000"/>
                </a:solidFill>
                <a:effectLst/>
                <a:latin typeface="Times New Roman" panose="02020603050405020304" pitchFamily="18" charset="0"/>
              </a:rPr>
              <a:t>2. The Atmosphere: An Introduction to Meteorology, Frederick K. </a:t>
            </a:r>
            <a:r>
              <a:rPr lang="en-IN" sz="2400" b="0" i="0" dirty="0" err="1">
                <a:solidFill>
                  <a:srgbClr val="000000"/>
                </a:solidFill>
                <a:effectLst/>
                <a:latin typeface="Times New Roman" panose="02020603050405020304" pitchFamily="18" charset="0"/>
              </a:rPr>
              <a:t>Lutgens</a:t>
            </a:r>
            <a:r>
              <a:rPr lang="en-IN" sz="2400" b="0" i="0" dirty="0">
                <a:solidFill>
                  <a:srgbClr val="000000"/>
                </a:solidFill>
                <a:effectLst/>
                <a:latin typeface="Times New Roman" panose="02020603050405020304" pitchFamily="18" charset="0"/>
              </a:rPr>
              <a:t>, Edward J. Tarbuck,</a:t>
            </a:r>
            <a:br>
              <a:rPr lang="en-IN" sz="2400" dirty="0"/>
            </a:br>
            <a:r>
              <a:rPr lang="en-IN" sz="2400" b="0" i="0" dirty="0">
                <a:solidFill>
                  <a:srgbClr val="000000"/>
                </a:solidFill>
                <a:effectLst/>
                <a:latin typeface="Times New Roman" panose="02020603050405020304" pitchFamily="18" charset="0"/>
              </a:rPr>
              <a:t>PHI Learning</a:t>
            </a:r>
            <a:br>
              <a:rPr lang="en-IN" sz="2400" dirty="0"/>
            </a:br>
            <a:r>
              <a:rPr lang="en-IN" sz="2400" b="0" i="0" dirty="0">
                <a:solidFill>
                  <a:srgbClr val="000000"/>
                </a:solidFill>
                <a:effectLst/>
                <a:latin typeface="Times New Roman" panose="02020603050405020304" pitchFamily="18" charset="0"/>
              </a:rPr>
              <a:t>3. Basics of Atmospheric Science, A Chandrasekar, PHI Learning</a:t>
            </a:r>
            <a:br>
              <a:rPr lang="en-IN" sz="2400" dirty="0"/>
            </a:br>
            <a:r>
              <a:rPr lang="en-IN" sz="2400" b="0" i="0" dirty="0">
                <a:solidFill>
                  <a:srgbClr val="000000"/>
                </a:solidFill>
                <a:effectLst/>
                <a:latin typeface="Times New Roman" panose="02020603050405020304" pitchFamily="18" charset="0"/>
              </a:rPr>
              <a:t>4. Meteorology Today: An Introduction to Weather, Climate, and the Environment, C. Donald</a:t>
            </a:r>
            <a:br>
              <a:rPr lang="en-IN" sz="2400" dirty="0"/>
            </a:br>
            <a:r>
              <a:rPr lang="en-IN" sz="2400" b="0" i="0" dirty="0">
                <a:solidFill>
                  <a:srgbClr val="000000"/>
                </a:solidFill>
                <a:effectLst/>
                <a:latin typeface="Times New Roman" panose="02020603050405020304" pitchFamily="18" charset="0"/>
              </a:rPr>
              <a:t>Ahrens, Cengage Learning</a:t>
            </a:r>
            <a:endParaRPr lang="en-IN" sz="2400" dirty="0"/>
          </a:p>
        </p:txBody>
      </p:sp>
    </p:spTree>
    <p:extLst>
      <p:ext uri="{BB962C8B-B14F-4D97-AF65-F5344CB8AC3E}">
        <p14:creationId xmlns:p14="http://schemas.microsoft.com/office/powerpoint/2010/main" val="75090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33C86-508C-C01E-7737-24E80C155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634"/>
            <a:ext cx="12192000" cy="7949184"/>
          </a:xfrm>
          <a:prstGeom prst="rect">
            <a:avLst/>
          </a:prstGeom>
        </p:spPr>
      </p:pic>
      <p:sp>
        <p:nvSpPr>
          <p:cNvPr id="6" name="TextBox 5">
            <a:extLst>
              <a:ext uri="{FF2B5EF4-FFF2-40B4-BE49-F238E27FC236}">
                <a16:creationId xmlns:a16="http://schemas.microsoft.com/office/drawing/2014/main" id="{65FEECD9-5F83-0545-D0D0-A05C9D034A90}"/>
              </a:ext>
            </a:extLst>
          </p:cNvPr>
          <p:cNvSpPr txBox="1"/>
          <p:nvPr/>
        </p:nvSpPr>
        <p:spPr>
          <a:xfrm>
            <a:off x="558265" y="298383"/>
            <a:ext cx="1626670" cy="307777"/>
          </a:xfrm>
          <a:prstGeom prst="rect">
            <a:avLst/>
          </a:prstGeom>
          <a:noFill/>
        </p:spPr>
        <p:txBody>
          <a:bodyPr wrap="square" rtlCol="0">
            <a:spAutoFit/>
          </a:bodyPr>
          <a:lstStyle/>
          <a:p>
            <a:r>
              <a:rPr lang="en-IN" sz="1400" dirty="0">
                <a:solidFill>
                  <a:schemeClr val="bg1"/>
                </a:solidFill>
              </a:rPr>
              <a:t>Source-NASA</a:t>
            </a:r>
          </a:p>
        </p:txBody>
      </p:sp>
    </p:spTree>
    <p:extLst>
      <p:ext uri="{BB962C8B-B14F-4D97-AF65-F5344CB8AC3E}">
        <p14:creationId xmlns:p14="http://schemas.microsoft.com/office/powerpoint/2010/main" val="331642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71BFF-D19E-4AE3-EE27-21F2ABF6B2FD}"/>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Thank you</a:t>
            </a:r>
          </a:p>
        </p:txBody>
      </p:sp>
      <p:pic>
        <p:nvPicPr>
          <p:cNvPr id="6" name="Graphic 5" descr="Smiling Face with No Fill">
            <a:extLst>
              <a:ext uri="{FF2B5EF4-FFF2-40B4-BE49-F238E27FC236}">
                <a16:creationId xmlns:a16="http://schemas.microsoft.com/office/drawing/2014/main" id="{5BEEB4C2-B589-1B69-D2FD-CD88310ECE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0" name="Graphic 9" descr="Smiling Face with No Fill">
            <a:extLst>
              <a:ext uri="{FF2B5EF4-FFF2-40B4-BE49-F238E27FC236}">
                <a16:creationId xmlns:a16="http://schemas.microsoft.com/office/drawing/2014/main" id="{CD0AD9EA-B4E5-4BDE-A915-408FD453FA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93825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4336A-ABE8-140E-4873-B02B0BB688DA}"/>
            </a:ext>
          </a:extLst>
        </p:cNvPr>
        <p:cNvGrpSpPr/>
        <p:nvPr/>
      </p:nvGrpSpPr>
      <p:grpSpPr>
        <a:xfrm>
          <a:off x="0" y="0"/>
          <a:ext cx="0" cy="0"/>
          <a:chOff x="0" y="0"/>
          <a:chExt cx="0" cy="0"/>
        </a:xfrm>
      </p:grpSpPr>
      <p:pic>
        <p:nvPicPr>
          <p:cNvPr id="4" name="Picture 3" descr="Yellow measuring tape">
            <a:extLst>
              <a:ext uri="{FF2B5EF4-FFF2-40B4-BE49-F238E27FC236}">
                <a16:creationId xmlns:a16="http://schemas.microsoft.com/office/drawing/2014/main" id="{F6A8830C-D543-BBFD-AE92-94381F866749}"/>
              </a:ext>
            </a:extLst>
          </p:cNvPr>
          <p:cNvPicPr>
            <a:picLocks noChangeAspect="1"/>
          </p:cNvPicPr>
          <p:nvPr/>
        </p:nvPicPr>
        <p:blipFill rotWithShape="1">
          <a:blip r:embed="rId2"/>
          <a:srcRect l="23665" r="16888" b="-3"/>
          <a:stretch/>
        </p:blipFill>
        <p:spPr>
          <a:xfrm>
            <a:off x="0" y="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itle 1">
            <a:extLst>
              <a:ext uri="{FF2B5EF4-FFF2-40B4-BE49-F238E27FC236}">
                <a16:creationId xmlns:a16="http://schemas.microsoft.com/office/drawing/2014/main" id="{E818E83B-73E2-58E2-CCF4-B89857AD7507}"/>
              </a:ext>
            </a:extLst>
          </p:cNvPr>
          <p:cNvSpPr>
            <a:spLocks noGrp="1"/>
          </p:cNvSpPr>
          <p:nvPr>
            <p:ph type="title"/>
          </p:nvPr>
        </p:nvSpPr>
        <p:spPr>
          <a:xfrm>
            <a:off x="6718300" y="-88900"/>
            <a:ext cx="4622800" cy="6388100"/>
          </a:xfrm>
        </p:spPr>
        <p:txBody>
          <a:bodyPr>
            <a:normAutofit/>
          </a:bodyPr>
          <a:lstStyle/>
          <a:p>
            <a:pPr marR="0" rtl="0"/>
            <a:r>
              <a:rPr lang="en-US" sz="6000" b="0" i="0" u="none" strike="noStrike" baseline="0" dirty="0">
                <a:solidFill>
                  <a:srgbClr val="0D0D0D"/>
                </a:solidFill>
                <a:latin typeface="Segoe UI" panose="020B0502040204020203" pitchFamily="34" charset="0"/>
              </a:rPr>
              <a:t>And how we suppose to measure it ?</a:t>
            </a:r>
          </a:p>
        </p:txBody>
      </p:sp>
    </p:spTree>
    <p:extLst>
      <p:ext uri="{BB962C8B-B14F-4D97-AF65-F5344CB8AC3E}">
        <p14:creationId xmlns:p14="http://schemas.microsoft.com/office/powerpoint/2010/main" val="136673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5C1359-535D-6D8A-7EEB-2B999979E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4910E-97D5-8476-9829-8597064D4CEF}"/>
              </a:ext>
            </a:extLst>
          </p:cNvPr>
          <p:cNvSpPr>
            <a:spLocks noGrp="1"/>
          </p:cNvSpPr>
          <p:nvPr>
            <p:ph type="title"/>
          </p:nvPr>
        </p:nvSpPr>
        <p:spPr>
          <a:xfrm>
            <a:off x="5868557" y="1138036"/>
            <a:ext cx="5444382" cy="1402470"/>
          </a:xfrm>
        </p:spPr>
        <p:txBody>
          <a:bodyPr vert="horz" lIns="91440" tIns="45720" rIns="91440" bIns="45720" rtlCol="0" anchor="t">
            <a:normAutofit/>
          </a:bodyPr>
          <a:lstStyle/>
          <a:p>
            <a:pPr marR="0"/>
            <a:r>
              <a:rPr lang="en-US" sz="3200" b="0" i="0" u="none" strike="noStrike" baseline="0"/>
              <a:t>Measurement Solar Radiation</a:t>
            </a:r>
          </a:p>
        </p:txBody>
      </p:sp>
      <p:pic>
        <p:nvPicPr>
          <p:cNvPr id="14" name="Picture 13" descr="Thermometer outdoors">
            <a:extLst>
              <a:ext uri="{FF2B5EF4-FFF2-40B4-BE49-F238E27FC236}">
                <a16:creationId xmlns:a16="http://schemas.microsoft.com/office/drawing/2014/main" id="{9CEC9653-0C16-2F11-B8AB-79478DA29EC7}"/>
              </a:ext>
            </a:extLst>
          </p:cNvPr>
          <p:cNvPicPr>
            <a:picLocks noChangeAspect="1"/>
          </p:cNvPicPr>
          <p:nvPr/>
        </p:nvPicPr>
        <p:blipFill rotWithShape="1">
          <a:blip r:embed="rId2"/>
          <a:srcRect r="49936" b="-3"/>
          <a:stretch/>
        </p:blipFill>
        <p:spPr>
          <a:xfrm>
            <a:off x="-1" y="10"/>
            <a:ext cx="5151179" cy="6857990"/>
          </a:xfrm>
          <a:prstGeom prst="rect">
            <a:avLst/>
          </a:prstGeom>
        </p:spPr>
      </p:pic>
      <p:cxnSp>
        <p:nvCxnSpPr>
          <p:cNvPr id="15" name="Straight Connector 1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8D4F446D-1A2E-06EC-42F1-A681F8C014D7}"/>
              </a:ext>
            </a:extLst>
          </p:cNvPr>
          <p:cNvSpPr>
            <a:spLocks noGrp="1"/>
          </p:cNvSpPr>
          <p:nvPr>
            <p:ph type="body" idx="1"/>
          </p:nvPr>
        </p:nvSpPr>
        <p:spPr>
          <a:xfrm>
            <a:off x="5868557" y="2551176"/>
            <a:ext cx="5444382" cy="3591207"/>
          </a:xfrm>
        </p:spPr>
        <p:txBody>
          <a:bodyPr vert="horz" lIns="91440" tIns="45720" rIns="91440" bIns="45720" rtlCol="0">
            <a:normAutofit/>
          </a:bodyPr>
          <a:lstStyle/>
          <a:p>
            <a:pPr marR="0" lvl="0"/>
            <a:r>
              <a:rPr lang="en-US" sz="2000" b="0" i="0" u="none" strike="noStrike" baseline="0"/>
              <a:t>Solar radiation is measured using instruments like pyranometers, which quantify the amount of solar energy reaching the Earth's surface.</a:t>
            </a:r>
          </a:p>
          <a:p>
            <a:pPr marR="0" lvl="0"/>
            <a:r>
              <a:rPr lang="en-US" sz="2000" b="0" i="0" u="none" strike="noStrike" baseline="0"/>
              <a:t>These measurements are crucial for understanding the distribution of solar energy across different regions.</a:t>
            </a:r>
          </a:p>
          <a:p>
            <a:pPr marR="0" lvl="0"/>
            <a:endParaRPr lang="en-US" sz="2000" b="0" i="0" u="none" strike="noStrike" baseline="0"/>
          </a:p>
        </p:txBody>
      </p:sp>
    </p:spTree>
    <p:extLst>
      <p:ext uri="{BB962C8B-B14F-4D97-AF65-F5344CB8AC3E}">
        <p14:creationId xmlns:p14="http://schemas.microsoft.com/office/powerpoint/2010/main" val="231393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27E9A1-8FB2-F17E-B7C7-5BC79E3DE515}"/>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Windmill turbine at night against Milky Way">
            <a:extLst>
              <a:ext uri="{FF2B5EF4-FFF2-40B4-BE49-F238E27FC236}">
                <a16:creationId xmlns:a16="http://schemas.microsoft.com/office/drawing/2014/main" id="{2B3A08DE-D888-1E3B-9836-1FA9FAFC4F45}"/>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4D9FB7-402D-0783-2DCE-2533344386A4}"/>
              </a:ext>
            </a:extLst>
          </p:cNvPr>
          <p:cNvSpPr>
            <a:spLocks noGrp="1"/>
          </p:cNvSpPr>
          <p:nvPr>
            <p:ph type="title"/>
          </p:nvPr>
        </p:nvSpPr>
        <p:spPr>
          <a:xfrm>
            <a:off x="838201" y="91748"/>
            <a:ext cx="3780934" cy="1275139"/>
          </a:xfrm>
        </p:spPr>
        <p:txBody>
          <a:bodyPr vert="horz" lIns="91440" tIns="45720" rIns="91440" bIns="45720" rtlCol="0" anchor="ctr">
            <a:normAutofit/>
          </a:bodyPr>
          <a:lstStyle/>
          <a:p>
            <a:pPr marR="0"/>
            <a:r>
              <a:rPr lang="en-US" sz="4000" b="0" i="0" u="none" strike="noStrike" baseline="0" dirty="0"/>
              <a:t>Solar Radiation and Weather</a:t>
            </a:r>
          </a:p>
        </p:txBody>
      </p:sp>
      <p:sp>
        <p:nvSpPr>
          <p:cNvPr id="3" name="Text Placeholder 2">
            <a:extLst>
              <a:ext uri="{FF2B5EF4-FFF2-40B4-BE49-F238E27FC236}">
                <a16:creationId xmlns:a16="http://schemas.microsoft.com/office/drawing/2014/main" id="{9FAC4173-BF7E-C9C6-903A-07C35A15CD9F}"/>
              </a:ext>
            </a:extLst>
          </p:cNvPr>
          <p:cNvSpPr>
            <a:spLocks noGrp="1"/>
          </p:cNvSpPr>
          <p:nvPr>
            <p:ph type="body" idx="1"/>
          </p:nvPr>
        </p:nvSpPr>
        <p:spPr>
          <a:xfrm>
            <a:off x="338578" y="1244338"/>
            <a:ext cx="5326931" cy="5109328"/>
          </a:xfrm>
        </p:spPr>
        <p:txBody>
          <a:bodyPr vert="horz" lIns="91440" tIns="45720" rIns="91440" bIns="45720" rtlCol="0">
            <a:noAutofit/>
          </a:bodyPr>
          <a:lstStyle/>
          <a:p>
            <a:pPr marR="0" lvl="0"/>
            <a:r>
              <a:rPr lang="en-US" sz="1600" b="0" i="0" u="none" strike="noStrike" baseline="0" dirty="0"/>
              <a:t>Solar radiation is a fundamental driver of Earth's weather patterns, influencing both physics and meteorology.</a:t>
            </a:r>
          </a:p>
          <a:p>
            <a:pPr marR="0" lvl="0"/>
            <a:r>
              <a:rPr lang="en-US" sz="1600" b="0" i="0" u="none" strike="noStrike" baseline="0" dirty="0"/>
              <a:t>This energy is absorbed by the Earth's surface, leading to heating, which in turn drives various meteorological phenomena such as temperature variations, wind patterns, and the formation of weather systems.</a:t>
            </a:r>
          </a:p>
          <a:p>
            <a:pPr marR="0" lvl="0"/>
            <a:r>
              <a:rPr lang="en-US" sz="1600" b="0" i="0" u="none" strike="noStrike" baseline="0" dirty="0"/>
              <a:t>Meteorology, the scientific study of weather and atmospheric conditions, relies heavily on understanding the interactions between solar radiation and the Earth's atmosphere to forecast weather accurately.</a:t>
            </a:r>
          </a:p>
          <a:p>
            <a:pPr marR="0" lvl="0"/>
            <a:r>
              <a:rPr lang="en-US" sz="1600" b="0" i="0" u="none" strike="noStrike" baseline="0" dirty="0"/>
              <a:t>Solar radiation influences atmospheric circulation, cloud formation, precipitation, and the distribution of heat across the globe, all of which are critical components of meteorological processes.</a:t>
            </a:r>
          </a:p>
          <a:p>
            <a:pPr marR="0" lvl="0"/>
            <a:r>
              <a:rPr lang="en-US" sz="1600" b="0" i="0" u="none" strike="noStrike" baseline="0" dirty="0"/>
              <a:t>Solar Radiation and Atmospheric Circulation</a:t>
            </a:r>
          </a:p>
          <a:p>
            <a:pPr marR="0" lvl="0"/>
            <a:r>
              <a:rPr lang="en-US" sz="1600" b="0" i="0" u="none" strike="noStrike" baseline="0" dirty="0"/>
              <a:t>Solar radiation drives atmospheric circulation by creating temperature gradients across the Earth's surface.</a:t>
            </a:r>
          </a:p>
          <a:p>
            <a:pPr marR="0" lvl="0"/>
            <a:r>
              <a:rPr lang="en-US" sz="1600" b="0" i="0" u="none" strike="noStrike" baseline="0" dirty="0"/>
              <a:t>This leads to the formation of high and low-pressure systems, which influence weather patterns globally.</a:t>
            </a:r>
          </a:p>
        </p:txBody>
      </p:sp>
    </p:spTree>
    <p:extLst>
      <p:ext uri="{BB962C8B-B14F-4D97-AF65-F5344CB8AC3E}">
        <p14:creationId xmlns:p14="http://schemas.microsoft.com/office/powerpoint/2010/main" val="408455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D805FB-E916-02A1-85E8-21E49FA1622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BE76BB-F233-10A1-3F70-F1DF66A09208}"/>
              </a:ext>
            </a:extLst>
          </p:cNvPr>
          <p:cNvSpPr>
            <a:spLocks noGrp="1"/>
          </p:cNvSpPr>
          <p:nvPr>
            <p:ph type="title"/>
          </p:nvPr>
        </p:nvSpPr>
        <p:spPr>
          <a:xfrm>
            <a:off x="1043631" y="809898"/>
            <a:ext cx="10173010" cy="1554480"/>
          </a:xfrm>
        </p:spPr>
        <p:txBody>
          <a:bodyPr vert="horz" lIns="91440" tIns="45720" rIns="91440" bIns="45720" rtlCol="0" anchor="ctr">
            <a:normAutofit/>
          </a:bodyPr>
          <a:lstStyle/>
          <a:p>
            <a:pPr marR="0"/>
            <a:r>
              <a:rPr lang="en-US" sz="4800" kern="1200">
                <a:solidFill>
                  <a:schemeClr val="tx1"/>
                </a:solidFill>
                <a:latin typeface="+mj-lt"/>
                <a:ea typeface="+mj-ea"/>
                <a:cs typeface="+mj-cs"/>
              </a:rPr>
              <a:t>A</a:t>
            </a:r>
            <a:r>
              <a:rPr lang="en-US" sz="4800" b="0" i="0" u="none" strike="noStrike" kern="1200" baseline="0">
                <a:solidFill>
                  <a:schemeClr val="tx1"/>
                </a:solidFill>
                <a:latin typeface="+mj-lt"/>
                <a:ea typeface="+mj-ea"/>
                <a:cs typeface="+mj-cs"/>
              </a:rPr>
              <a:t>tmospheric circulation</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FF3FADBF-F082-E800-18D9-40AC885F95AD}"/>
              </a:ext>
            </a:extLst>
          </p:cNvPr>
          <p:cNvGraphicFramePr/>
          <p:nvPr>
            <p:extLst>
              <p:ext uri="{D42A27DB-BD31-4B8C-83A1-F6EECF244321}">
                <p14:modId xmlns:p14="http://schemas.microsoft.com/office/powerpoint/2010/main" val="59867338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44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24D4E5-9253-5684-865B-DD485DC49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00" y="79996"/>
            <a:ext cx="8343900" cy="6518671"/>
          </a:xfrm>
          <a:prstGeom prst="rect">
            <a:avLst/>
          </a:prstGeom>
        </p:spPr>
      </p:pic>
      <p:sp>
        <p:nvSpPr>
          <p:cNvPr id="3" name="TextBox 2">
            <a:extLst>
              <a:ext uri="{FF2B5EF4-FFF2-40B4-BE49-F238E27FC236}">
                <a16:creationId xmlns:a16="http://schemas.microsoft.com/office/drawing/2014/main" id="{01384745-2CB9-470A-A32D-8D025FE6B9F0}"/>
              </a:ext>
            </a:extLst>
          </p:cNvPr>
          <p:cNvSpPr txBox="1"/>
          <p:nvPr/>
        </p:nvSpPr>
        <p:spPr>
          <a:xfrm>
            <a:off x="-87210" y="2519043"/>
            <a:ext cx="3822189" cy="3742762"/>
          </a:xfrm>
          <a:prstGeom prst="rect">
            <a:avLst/>
          </a:prstGeom>
        </p:spPr>
        <p:txBody>
          <a:bodyPr vert="horz" lIns="91440" tIns="45720" rIns="91440" bIns="45720" rtlCol="0" anchor="t">
            <a:normAutofit/>
          </a:bodyPr>
          <a:lstStyle/>
          <a:p>
            <a:pPr marL="457200" marR="0" lvl="0" indent="-228600" algn="just">
              <a:lnSpc>
                <a:spcPct val="90000"/>
              </a:lnSpc>
              <a:spcAft>
                <a:spcPts val="600"/>
              </a:spcAft>
              <a:buFont typeface="Arial" panose="020B0604020202020204" pitchFamily="34" charset="0"/>
              <a:buChar char="•"/>
            </a:pPr>
            <a:r>
              <a:rPr lang="en-US" sz="2000" b="0" i="0" u="none" strike="noStrike" baseline="0" dirty="0"/>
              <a:t>A comparison of solar radiation data with temperature records reveals a direct correlation between solar energy input and temperature variations.</a:t>
            </a:r>
            <a:endParaRPr lang="en-US" sz="2000" b="0" i="0" u="none" strike="noStrike" baseline="0" dirty="0">
              <a:ea typeface="Calibri"/>
              <a:cs typeface="Calibri"/>
            </a:endParaRPr>
          </a:p>
          <a:p>
            <a:pPr marL="457200" indent="-228600" algn="just">
              <a:lnSpc>
                <a:spcPct val="90000"/>
              </a:lnSpc>
              <a:spcAft>
                <a:spcPts val="600"/>
              </a:spcAft>
              <a:buFont typeface="Arial" panose="020B0604020202020204" pitchFamily="34" charset="0"/>
              <a:buChar char="•"/>
            </a:pPr>
            <a:r>
              <a:rPr lang="en-US" sz="2000" b="0" i="0" u="none" strike="noStrike" baseline="0" dirty="0"/>
              <a:t>This relationship highlights the importance of solar radiation in driving local and global temperature patterns.</a:t>
            </a:r>
            <a:r>
              <a:rPr lang="en-US" sz="2000" dirty="0"/>
              <a:t> </a:t>
            </a:r>
            <a:endParaRPr lang="en-US" sz="2000" b="0" i="0" u="none" strike="noStrike" baseline="0" dirty="0">
              <a:ea typeface="Calibri"/>
              <a:cs typeface="Calibri"/>
            </a:endParaRPr>
          </a:p>
          <a:p>
            <a:pPr marR="0" lvl="0" algn="just">
              <a:lnSpc>
                <a:spcPct val="90000"/>
              </a:lnSpc>
              <a:spcAft>
                <a:spcPts val="600"/>
              </a:spcAft>
            </a:pPr>
            <a:endParaRPr lang="en-US" sz="2000" b="0" i="0" u="none" strike="noStrike" baseline="0" dirty="0">
              <a:ea typeface="Calibri"/>
              <a:cs typeface="Calibri"/>
            </a:endParaRPr>
          </a:p>
        </p:txBody>
      </p:sp>
      <p:sp>
        <p:nvSpPr>
          <p:cNvPr id="4" name="TextBox 3">
            <a:extLst>
              <a:ext uri="{FF2B5EF4-FFF2-40B4-BE49-F238E27FC236}">
                <a16:creationId xmlns:a16="http://schemas.microsoft.com/office/drawing/2014/main" id="{921FAEA9-EF40-464A-A7E4-718904AD0959}"/>
              </a:ext>
            </a:extLst>
          </p:cNvPr>
          <p:cNvSpPr txBox="1"/>
          <p:nvPr/>
        </p:nvSpPr>
        <p:spPr>
          <a:xfrm>
            <a:off x="112336" y="449966"/>
            <a:ext cx="3822189" cy="1899912"/>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4000" u="none" strike="noStrike" baseline="0" dirty="0">
                <a:latin typeface="+mj-lt"/>
                <a:ea typeface="+mj-ea"/>
                <a:cs typeface="+mj-cs"/>
              </a:rPr>
              <a:t>Solar Radiation and </a:t>
            </a:r>
          </a:p>
          <a:p>
            <a:pPr algn="ctr">
              <a:lnSpc>
                <a:spcPct val="90000"/>
              </a:lnSpc>
              <a:spcBef>
                <a:spcPct val="0"/>
              </a:spcBef>
              <a:spcAft>
                <a:spcPts val="600"/>
              </a:spcAft>
            </a:pPr>
            <a:r>
              <a:rPr lang="en-US" sz="4000" u="none" strike="noStrike" baseline="0" dirty="0">
                <a:latin typeface="+mj-lt"/>
                <a:ea typeface="+mj-ea"/>
                <a:cs typeface="+mj-cs"/>
              </a:rPr>
              <a:t>Temperature Variations</a:t>
            </a:r>
          </a:p>
          <a:p>
            <a:pPr algn="ctr">
              <a:lnSpc>
                <a:spcPct val="90000"/>
              </a:lnSpc>
              <a:spcBef>
                <a:spcPct val="0"/>
              </a:spcBef>
              <a:spcAft>
                <a:spcPts val="600"/>
              </a:spcAft>
            </a:pPr>
            <a:endParaRPr lang="en-US" sz="4000" dirty="0">
              <a:latin typeface="+mj-lt"/>
              <a:ea typeface="+mj-ea"/>
              <a:cs typeface="+mj-cs"/>
            </a:endParaRPr>
          </a:p>
        </p:txBody>
      </p:sp>
    </p:spTree>
    <p:extLst>
      <p:ext uri="{BB962C8B-B14F-4D97-AF65-F5344CB8AC3E}">
        <p14:creationId xmlns:p14="http://schemas.microsoft.com/office/powerpoint/2010/main" val="394381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C60F66-6EB6-781F-D7E5-24EB3857254C}"/>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D1EC1-22AC-8825-E42A-D33BFC504B07}"/>
              </a:ext>
            </a:extLst>
          </p:cNvPr>
          <p:cNvSpPr>
            <a:spLocks noGrp="1"/>
          </p:cNvSpPr>
          <p:nvPr>
            <p:ph type="title"/>
          </p:nvPr>
        </p:nvSpPr>
        <p:spPr>
          <a:xfrm>
            <a:off x="630936" y="639520"/>
            <a:ext cx="3429000" cy="1719072"/>
          </a:xfrm>
        </p:spPr>
        <p:txBody>
          <a:bodyPr vert="horz" lIns="91440" tIns="45720" rIns="91440" bIns="45720" rtlCol="0" anchor="b">
            <a:normAutofit/>
          </a:bodyPr>
          <a:lstStyle/>
          <a:p>
            <a:pPr marR="0"/>
            <a:r>
              <a:rPr lang="en-US" sz="4200" b="0" i="0" u="none" strike="noStrike" kern="1200" baseline="0">
                <a:solidFill>
                  <a:schemeClr val="tx1"/>
                </a:solidFill>
                <a:latin typeface="+mj-lt"/>
                <a:ea typeface="+mj-ea"/>
                <a:cs typeface="+mj-cs"/>
              </a:rPr>
              <a:t>Solar Radiation Data Analysis</a:t>
            </a:r>
          </a:p>
        </p:txBody>
      </p:sp>
      <p:sp>
        <p:nvSpPr>
          <p:cNvPr id="4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9DC5119-36DB-198F-0D5B-12E728850F0B}"/>
              </a:ext>
            </a:extLst>
          </p:cNvPr>
          <p:cNvSpPr>
            <a:spLocks noGrp="1"/>
          </p:cNvSpPr>
          <p:nvPr>
            <p:ph type="body" idx="1"/>
          </p:nvPr>
        </p:nvSpPr>
        <p:spPr>
          <a:xfrm>
            <a:off x="630936" y="2807208"/>
            <a:ext cx="3429000" cy="3410712"/>
          </a:xfrm>
        </p:spPr>
        <p:txBody>
          <a:bodyPr vert="horz" lIns="91440" tIns="45720" rIns="91440" bIns="45720" rtlCol="0" anchor="t">
            <a:normAutofit/>
          </a:bodyPr>
          <a:lstStyle/>
          <a:p>
            <a:pPr marR="0" lvl="0"/>
            <a:r>
              <a:rPr lang="en-US" sz="2200" b="0" i="0" u="none" strike="noStrike" baseline="0"/>
              <a:t>Data analysis of solar radiation measurements provides insights into regional variations in solar energy availability.</a:t>
            </a:r>
          </a:p>
          <a:p>
            <a:pPr marR="0" lvl="0"/>
            <a:r>
              <a:rPr lang="en-US" sz="2200" b="0" i="0" u="none" strike="noStrike" baseline="0"/>
              <a:t>This information is valuable for renewable energy planning and meteorological research.</a:t>
            </a:r>
          </a:p>
          <a:p>
            <a:pPr marR="0" lvl="0"/>
            <a:endParaRPr lang="en-US" sz="2200" b="0" i="0" u="none" strike="noStrike" baseline="0"/>
          </a:p>
        </p:txBody>
      </p:sp>
      <p:pic>
        <p:nvPicPr>
          <p:cNvPr id="5" name="Picture 4">
            <a:extLst>
              <a:ext uri="{FF2B5EF4-FFF2-40B4-BE49-F238E27FC236}">
                <a16:creationId xmlns:a16="http://schemas.microsoft.com/office/drawing/2014/main" id="{AE3B3828-69BB-2060-0187-2BFF86D8FC57}"/>
              </a:ext>
            </a:extLst>
          </p:cNvPr>
          <p:cNvPicPr>
            <a:picLocks noChangeAspect="1"/>
          </p:cNvPicPr>
          <p:nvPr/>
        </p:nvPicPr>
        <p:blipFill rotWithShape="1">
          <a:blip r:embed="rId2"/>
          <a:srcRect t="14134" b="14133"/>
          <a:stretch/>
        </p:blipFill>
        <p:spPr>
          <a:xfrm>
            <a:off x="4654296" y="2141416"/>
            <a:ext cx="6903720" cy="2575168"/>
          </a:xfrm>
          <a:prstGeom prst="rect">
            <a:avLst/>
          </a:prstGeom>
        </p:spPr>
      </p:pic>
    </p:spTree>
    <p:extLst>
      <p:ext uri="{BB962C8B-B14F-4D97-AF65-F5344CB8AC3E}">
        <p14:creationId xmlns:p14="http://schemas.microsoft.com/office/powerpoint/2010/main" val="4290884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1198</Words>
  <Application>Microsoft Office PowerPoint</Application>
  <PresentationFormat>Widescreen</PresentationFormat>
  <Paragraphs>94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Segoe UI</vt:lpstr>
      <vt:lpstr>Times New Roman</vt:lpstr>
      <vt:lpstr>Office Theme</vt:lpstr>
      <vt:lpstr>A Presentation  on  Solar Radiaton (Meteorology)</vt:lpstr>
      <vt:lpstr> what is Solar radiation?</vt:lpstr>
      <vt:lpstr>PowerPoint Presentation</vt:lpstr>
      <vt:lpstr>And how we suppose to measure it ?</vt:lpstr>
      <vt:lpstr>Measurement Solar Radiation</vt:lpstr>
      <vt:lpstr>Solar Radiation and Weather</vt:lpstr>
      <vt:lpstr>Atmospheric circulation</vt:lpstr>
      <vt:lpstr>PowerPoint Presentation</vt:lpstr>
      <vt:lpstr>Solar Radiation Data Analysis</vt:lpstr>
      <vt:lpstr>PowerPoint Presentation</vt:lpstr>
      <vt:lpstr>Solar Radiation and Renewable Energy</vt:lpstr>
      <vt:lpstr>Solar Radiation Forecasting</vt:lpstr>
      <vt:lpstr>Solar Radiation and Climate Change</vt:lpstr>
      <vt:lpstr>Solar Radiation and Agriculture and </vt:lpstr>
      <vt:lpstr> Solar Radiation and Health</vt:lpstr>
      <vt:lpstr>Solar Radiation and Space Weather</vt:lpstr>
      <vt:lpstr>What kind of weather events occure in space, and when are they likely to strick?</vt:lpstr>
      <vt:lpstr>PowerPoint Presentation</vt:lpstr>
      <vt:lpstr>Solar Radiation Monitoring</vt:lpstr>
      <vt:lpstr> Solar Energy Harvesting</vt:lpstr>
      <vt:lpstr>Now what is a photovoltaic cells?</vt:lpstr>
      <vt:lpstr>Photovoltaic cell</vt:lpstr>
      <vt:lpstr>And why Photovoltaic cell ?</vt:lpstr>
      <vt:lpstr>Because :</vt:lpstr>
      <vt:lpstr>Solar Radiation and Water Resources</vt:lpstr>
      <vt:lpstr>Solar Radiation and Ecosystems</vt:lpstr>
      <vt:lpstr>Solar Radiation and Human Adaptation</vt:lpstr>
      <vt:lpstr> Conclusion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ashim ray</dc:creator>
  <cp:lastModifiedBy>Kangkan Medhi</cp:lastModifiedBy>
  <cp:revision>187</cp:revision>
  <dcterms:created xsi:type="dcterms:W3CDTF">2024-02-22T16:03:29Z</dcterms:created>
  <dcterms:modified xsi:type="dcterms:W3CDTF">2024-05-11T07:16:30Z</dcterms:modified>
</cp:coreProperties>
</file>