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inkml+xml" PartName="/ppt/ink/ink1.xml"/>
  <Override ContentType="application/inkml+xml" PartName="/ppt/ink/ink2.xml"/>
  <Override ContentType="application/inkml+xml" PartName="/ppt/ink/ink3.xml"/>
  <Override ContentType="application/inkml+xml" PartName="/ppt/ink/ink4.xml"/>
  <Override ContentType="application/inkml+xml" PartName="/ppt/ink/ink5.xml"/>
  <Override ContentType="application/inkml+xml" PartName="/ppt/ink/ink6.xml"/>
  <Override ContentType="application/inkml+xml" PartName="/ppt/ink/ink7.xml"/>
  <Override ContentType="application/inkml+xml" PartName="/ppt/ink/ink8.xml"/>
  <Override ContentType="application/inkml+xml" PartName="/ppt/ink/ink9.xml"/>
  <Override ContentType="application/inkml+xml" PartName="/ppt/ink/ink10.xml"/>
  <Override ContentType="application/inkml+xml" PartName="/ppt/ink/ink11.xml"/>
  <Override ContentType="application/inkml+xml" PartName="/ppt/ink/ink12.xml"/>
  <Override ContentType="application/inkml+xml" PartName="/ppt/ink/ink13.xml"/>
  <Override ContentType="application/inkml+xml" PartName="/ppt/ink/ink14.xml"/>
  <Override ContentType="application/inkml+xml" PartName="/ppt/ink/ink15.xml"/>
  <Override ContentType="application/inkml+xml" PartName="/ppt/ink/ink16.xml"/>
  <Override ContentType="application/inkml+xml" PartName="/ppt/ink/ink17.xml"/>
  <Override ContentType="application/inkml+xml" PartName="/ppt/ink/ink18.xml"/>
  <Override ContentType="application/inkml+xml" PartName="/ppt/ink/ink19.xml"/>
  <Override ContentType="application/inkml+xml" PartName="/ppt/ink/ink20.xml"/>
  <Override ContentType="application/inkml+xml" PartName="/ppt/ink/ink21.xml"/>
  <Override ContentType="application/inkml+xml" PartName="/ppt/ink/ink22.xml"/>
  <Override ContentType="application/inkml+xml" PartName="/ppt/ink/ink23.xml"/>
  <Override ContentType="application/inkml+xml" PartName="/ppt/ink/ink24.xml"/>
  <Override ContentType="application/inkml+xml" PartName="/ppt/ink/ink25.xml"/>
  <Override ContentType="application/inkml+xml" PartName="/ppt/ink/ink26.xml"/>
  <Override ContentType="application/inkml+xml" PartName="/ppt/ink/ink27.xml"/>
  <Override ContentType="application/inkml+xml" PartName="/ppt/ink/ink28.xml"/>
  <Override ContentType="application/inkml+xml" PartName="/ppt/ink/ink29.xml"/>
  <Override ContentType="application/inkml+xml" PartName="/ppt/ink/ink30.xml"/>
  <Override ContentType="application/inkml+xml" PartName="/ppt/ink/ink3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yP1tJ8yBIRw/xagQf5JrjA==" hashData="4opk+RVvivhGrAQnZf4D6S9bsT5vhl32janweO7ynatwsunU3scSuFRQlGr6p/cMZL2FMvSLkvlkmyNUcgxCC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4T18:47:19.958"/>
    </inkml:context>
    <inkml:brush xml:id="br0">
      <inkml:brushProperty name="width" value="0.2" units="cm"/>
      <inkml:brushProperty name="height" value="0.2" units="cm"/>
      <inkml:brushProperty name="color" value="#AB008B"/>
    </inkml:brush>
  </inkml:definitions>
  <inkml:trace contextRef="#ctx0" brushRef="#br0">1 1 24575,'1007'0'-1365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4T19:31:43.51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0 24575,'408'0'0,"-390"1"0,-1 1 0,34 8 0,30 2 0,11 0 0,-67-7 0,50 2 0,1483-8 0,-1515 6-1365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4T19:32:16.49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0 24575,'720'0'-1365,"-699"0"-5461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4T19:32:38.83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0 24575,'1199'0'-1365,"-1179"0"-5461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4T19:32:42.28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73 24575,'481'0'0,"-460"-2"0,1 0 0,-1-1 0,0-2 0,26-8 0,-25 7 0,0 0 0,0 2 0,43-4 0,49-4 110,-77 7-847,50-2-1,-66 7-6088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6T18:07:51.84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1 24575,'911'0'-1365,"-890"0"-5461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6T18:07:56.91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483 0 24575,'-2'1'0,"0"-1"0,-1 1 0,1 0 0,0-1 0,0 1 0,0 0 0,0 0 0,0 0 0,0 0 0,0 1 0,1-1 0,-1 1 0,0-1 0,1 1 0,-1-1 0,1 1 0,-1 0 0,1 0 0,-1 2 0,-25 44 0,20-34 0,-83 131 0,61-101 0,1 0 0,-34 76 0,12-12 0,28-66 0,3 1 0,-14 45 0,25-64 0,-22 42 0,-4 12 0,27-61-1365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6T18:08:08.47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 0 24575,'0'38'0,"-2"-24"0,2 0 0,-1-1 0,2 1 0,0 0 0,1 0 0,0-1 0,1 1 0,0-1 0,1 0 0,12 26 0,-6-9 0,3 8 0,-13-36 0,1-1 0,-1 0 0,1 0 0,-1 0 0,1 0 0,0 0 0,-1 0 0,1 0 0,0 0 0,0 0 0,0 0 0,0 0 0,0 0 0,0-1 0,0 1 0,0 0 0,0-1 0,0 1 0,0-1 0,0 1 0,1-1 0,1 1 0,0-3 0,0 0 0,0 0 0,0 0 0,0-1 0,0 1 0,0-1 0,-1 0 0,1 1 0,2-6 0,16-14 0,-18 20 0,9-7 0,-1 1 0,2 1 0,-1 0 0,1 1 0,0 0 0,25-7 0,59-10-1365,-78 21-5461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6T18:08:15.07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 0 24575,'-2'101'0,"5"111"0,22-68 0,-14-78 0,3 0 0,24 64 0,38 67 0,-53-142 0,-18-48 0,-1 1 0,0 1 0,-1-1 0,0 0 0,0 1 0,-1-1 0,0 1 0,0 9 0,-1 14-54,-1-19-208,1 0 0,0-1 0,1 1-1,3 14 1,0-11-6564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6T18:08:17.46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1 185 24575,'7'0'0,"0"1"0,0 0 0,0 0 0,0 1 0,0 0 0,0 0 0,0 1 0,-1 0 0,1 0 0,-1 0 0,8 6 0,33 16 0,-44-25 0,0 1 0,-1-1 0,1 0 0,-1 0 0,1 0 0,0-1 0,-1 1 0,1-1 0,-1 1 0,1-1 0,0 0 0,-1 0 0,0 0 0,1 0 0,-1 0 0,0 0 0,1-1 0,-1 1 0,0-1 0,0 0 0,0 1 0,2-4 0,49-52 0,-36 36 0,25-22-26,-21 22-421,-1 0 1,24-34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6T18:08:24.75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324 0 24575,'-10'13'0,"1"0"0,0 1 0,1 0 0,0 0 0,1 1 0,1 0 0,0 0 0,1 1 0,-6 27 0,5-19 0,-1 0 0,-21 45 0,-16 45 0,40-174 0,3 44 0,2 0 0,0 1 0,1-1 0,5-22 0,-4 31 0,0 0 0,0-1 0,0 1 0,1 0 0,0 0 0,1 1 0,0-1 0,0 1 0,0 0 0,10-9 0,-12 13 0,-1-1 0,1 1 0,-1 0 0,1 0 0,0 0 0,0 0 0,0 0 0,0 0 0,5-1 0,-5 10 0,-10 18 0,-8 12 0,-26 60 0,37-91 0,0-1 0,0 0 0,0 0 0,-1 0 0,1-1 0,-7 5 0,7-5 0,-1-1 0,1 1 0,0 0 0,0 0 0,1 1 0,-1-1 0,1 1 0,0-1 0,-4 10 0,2 0 0,0 0 0,0 0 0,0 0 0,-2 0 0,1-1 0,-2 0 0,0-1 0,-17 22 0,21-28-2,-1-1-1,2 1 0,-1 0 0,1 0 1,0 1-1,0-1 0,1 1 0,0-1 1,-3 12-1,-3 11-1335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4T18:47:23.389"/>
    </inkml:context>
    <inkml:brush xml:id="br0">
      <inkml:brushProperty name="width" value="0.2" units="cm"/>
      <inkml:brushProperty name="height" value="0.2" units="cm"/>
      <inkml:brushProperty name="color" value="#AB008B"/>
    </inkml:brush>
  </inkml:definitions>
  <inkml:trace contextRef="#ctx0" brushRef="#br0">0 0 24575,'409'0'-1365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6T18:11:35.09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53 24575,'1080'0'0,"-1048"-2"0,58-10 0,-20 1 0,-39 7-455,-1 0 0,47-15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6T17:10:37.9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160 2 24575,'-6'-1'0,"1"1"0,0 0 0,-1 0 0,1 1 0,0-1 0,0 1 0,-1 0 0,1 0 0,0 1 0,0 0 0,0 0 0,1 0 0,-1 0 0,0 1 0,1 0 0,-1 0 0,1 0 0,0 0 0,0 1 0,0 0 0,1 0 0,-1 0 0,1 0 0,0 0 0,0 0 0,1 1 0,-1 0 0,1 0 0,0-1 0,-2 7 0,3-8 0,-11 23 0,12-26 0,0 1 0,0-1 0,-1 1 0,1-1 0,0 1 0,0-1 0,0 1 0,0-1 0,-1 1 0,1-1 0,0 1 0,-1-1 0,1 0 0,0 1 0,-1-1 0,1 0 0,0 1 0,-1-1 0,1 0 0,-1 1 0,1-1 0,0 0 0,-1 0 0,1 1 0,-1-1 0,1 0 0,-1 0 0,1 0 0,-1 0 0,1 0 0,-1 1 0,1-1 0,-1 0 0,1 0 0,-1 0 0,1 0 0,-1-1 0,1 1 0,-1 0 0,1 0 0,-1-1 0,1 1 0,0-1 0,0 1 0,0-1 0,0 1 0,0-1 0,1 1 0,-1-1 0,0 1 0,0-1 0,0 1 0,0 0 0,0-1 0,1 1 0,-1-1 0,0 1 0,0-1 0,1 1 0,-1 0 0,0-1 0,1 1 0,-1 0 0,0-1 0,1 1 0,-1 0 0,0 0 0,1-1 0,-1 1 0,1 0 0,-1 0 0,0-1 0,1 1 0,20-12 0,-16 9 0,5-2 0,1 0 0,-1 1 0,1 0 0,1 1 0,-1 0 0,0 1 0,1 0 0,20 0 0,2 1 0,58 6 0,-90-4 0,0-1 0,0 0 0,0 0 0,0 0 0,0 1 0,0-1 0,0 1 0,0 0 0,0 0 0,0-1 0,0 1 0,-1 0 0,1 1 0,0-1 0,0 0 0,-1 0 0,1 1 0,-1-1 0,1 1 0,-1-1 0,0 1 0,0 0 0,0-1 0,0 1 0,1 3 0,0 1 0,-1 0 0,0 0 0,0 0 0,0 0 0,-1 0 0,-1 12 0,0-14 0,1 1 0,0-1 0,-1 1 0,2-1 0,-1 1 0,0-1 0,1 1 0,0-1 0,0 0 0,1 1 0,-1-1 0,4 7 0,-5-11-34,1 0 0,-1 0 0,0 0 0,1 0 0,-1-1-1,0 1 1,1 0 0,-1 0 0,0 0 0,1 0 0,-1-1 0,0 1 0,1 0-1,-1 0 1,0 0 0,1-1-68,-1 0 68,1 1-1,-1 0 1,0-1 0,0 1 0,0 0 0,0-1 0,1 1 0,-1 0 0,0-1-1,0 1 1,0 0 0,0-1 0,0 1 0,0-1 0,0 1 0,0 0 0,0-1-1,0 1 1,0 0 0,0-1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6T17:24:18.62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0 24575,'1127'0'-1365,"-1107"0"-5461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6T17:24:24.63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68 24575,'576'0'0,"-556"-1"0,-1-1 0,0-1 0,0-1 0,29-10 0,-28 8 0,1 0 0,0 1 0,31-2 0,-46 7-124,1 0 0,-1-1 0,0 0 0,0 0 0,0 0 0,0 0-1,0-1 1,0 0 0,0-1 0,10-5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6T18:50:43.3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1165 24575,'12'-28'0,"0"1"0,2 1 0,1 0 0,35-44 0,-29 40 0,132-168 0,-153 198 0,0 0 0,0 0 0,0 0 0,0 0 0,0 0 0,0 1 0,0-1 0,1 0 0,-1 0 0,0 0 0,0 0 0,0 1 0,0-1 0,0 0 0,0 0 0,0 0 0,0 0 0,1 0 0,-1 0 0,0 0 0,0 1 0,0-1 0,0 0 0,0 0 0,1 0 0,-1 0 0,0 0 0,0 0 0,0 0 0,0 0 0,1 0 0,-1 0 0,0 0 0,0 0 0,0 0 0,0 0 0,1 0 0,-1 0 0,0 0 0,0 0 0,0 0 0,0 0 0,0 0 0,1 0 0,-1 0 0,0 0 0,0-1 0,0 1 0,0 0 0,0 0 0,1 0 0,-1 0 0,0 0 0,0 0 0,0 0 0,0-1 0,0 1 0,0 0 0,0 0 0,0 0 0,0 0 0,1 0 0,-1-1 0,0 1 0,0 0 0,0 0 0,0 0 0,0 0 0,0-1 0,1 23 0,-6 26 0,5-47 0,-46 220 0,7-36 0,37-176 0,0 1 0,0 0 0,1 0 0,0 0 0,0 0 0,1 0 0,2 15 0,-2-25 0,1 0 0,-1 0 0,0 0 0,0 1 0,0-1 0,0 0 0,1 0 0,-1 0 0,0 0 0,0 0 0,0 0 0,0 0 0,1 1 0,-1-1 0,0 0 0,0 0 0,1 0 0,-1 0 0,0 0 0,0 0 0,0 0 0,1 0 0,-1 0 0,0 0 0,0 0 0,0 0 0,1 0 0,-1 0 0,0 0 0,0-1 0,0 1 0,1 0 0,-1 0 0,0 0 0,0 0 0,0 0 0,0 0 0,1 0 0,-1-1 0,0 1 0,0 0 0,0 0 0,0 0 0,0 0 0,1-1 0,-1 1 0,0 0 0,0 0 0,0 0 0,0-1 0,0 1 0,0 0 0,0-1 0,13-14 0,-13 14 0,404-646 0,-362 571 0,61-152 0,-101 221 0,-5 11 0,-6 18 0,-24 138 0,-16 208 0,48-359 0,0-1 0,0 0 0,0 0 0,-1 0 0,-5 14 0,4-20 0,0-8 0,2-13 0,4-31 0,3 0 0,23-91 0,41-93 0,-65 223 0,-2 10 0,0 21 0,-4 38 0,-10 43 0,3-33 0,3 1 0,6 113 0,6-161 0,-7-20 0,0-1 0,0 0 0,1 0 0,-1 1 0,1-1 0,-1 0 0,0 0 0,1 1 0,-1-1 0,0 0 0,1 0 0,-1 0 0,1 0 0,-1 0 0,0 0 0,1 1 0,-1-1 0,1 0 0,-1 0 0,1 0 0,-1 0 0,0-1 0,1 1 0,-1 0 0,1 0 0,-1 0 0,1 0 0,-1-1 0,2 0 0,0 0 0,0-1 0,0 1 0,-1-1 0,1 1 0,-1-1 0,0 0 0,1 0 0,-1 1 0,0-1 0,0 0 0,0 0 0,0 0 0,0 0 0,1-5 0,34-119 0,89-348 0,-98 336 0,-22 131 0,-2 22 0,-1 26 0,-40 316 0,18-214 0,-5 21 0,8-58 0,-6 162 0,65-477 0,30-131 0,6-33 0,-74 336 0,-2 0 0,-3-64 0,0 67 0,3 749 0,-5-347 0,7-341 0,-3-27 0,-1 0 0,0 0 0,1 0 0,-1 0 0,0 0 0,1 0 0,-1 0 0,1-1 0,-1 1 0,0 0 0,1 0 0,-1 0 0,0 0 0,1 0 0,-1-1 0,0 1 0,0 0 0,1 0 0,-1-1 0,0 1 0,1 0 0,-1 0 0,0-1 0,0 1 0,0 0 0,1-1 0,-1 1 0,0 0 0,0-1 0,0 1 0,0 0 0,0-1 0,0 1 0,1-1 0,19-53 0,37-128 0,61-349 0,-112 475 0,-4-110 0,-3 124 0,2 752 0,-2-348 0,1-356 0,1 0 0,0 0 0,0 0 0,0 0 0,1 0 0,0 0 0,3 5 0,-5-10 0,0 0 0,1 0 0,-1 0 0,1 0 0,-1 0 0,0 0 0,1 0 0,-1-1 0,1 1 0,0 0 0,-1 0 0,1-1 0,0 1 0,-1 0 0,1-1 0,0 1 0,0 0 0,0-1 0,-1 1 0,1-1 0,0 0 0,0 1 0,0-1 0,0 0 0,0 1 0,0-1 0,0 0 0,0 0 0,0 0 0,0 0 0,0 0 0,0 0 0,0 0 0,0 0 0,0 0 0,0 0 0,0-1 0,0 1 0,0 0 0,0-1 0,-1 1 0,1-1 0,0 1 0,0-1 0,0 1 0,0-1 0,-1 1 0,1-1 0,0 0 0,-1 0 0,1 1 0,0-2 0,3-4 0,0 0 0,-1-1 0,0 1 0,0-1 0,-1 1 0,0-1 0,0 0 0,0 0 0,1-14 0,4-16 0,4-12 0,-2 1 0,-2-1 0,-3 0 0,-2-1 0,-4-54 0,1 26 0,1 72 0,0-1 0,-1 1 0,0 0 0,-1 0 0,1-1 0,-1 1 0,-1 0 0,1 0 0,-1 0 0,0 1 0,0-1 0,0 1 0,-1 0 0,0-1 0,-7-6 0,-22-34 0,29 36 0,0 1 0,0-1 0,1 0 0,0 0 0,1 0 0,0 0 0,0 0 0,1-13 0,3-91 0,1 47 0,-4 38 0,-1 1 0,-9-40 0,7 44 0,-17-99 0,17 99 0,1 1 0,1 0 0,1-32 0,1 103 0,2 160 0,2-183-65,0-1 0,2 1 0,10 25 0,-7-22-1040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6T18:50:48.7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100 0 24575,'0'32'0,"0"0"0,-3 0 0,-9 50 0,-37 110 0,45-171 0,0-1 0,2 1 0,-1 42 0,3-39 0,-1 0 0,-8 44 0,4-33-20,0 1 0,3 0 0,3 65 0,1-32-1265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7T01:58:23.34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10 24575,'1008'0'0,"-1000"0"-227,1-1-1,0 0 1,-1 0-1,1-1 1,9-3-1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7T01:58:38.08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22 24575,'792'0'0,"-775"-1"17,0 0-1,31-8 0,-11 1-1430,-16 5-5412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7T01:58:41.52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45 24575,'1128'0'0,"-1109"-2"0,0 0 0,39-9 0,-11 1 0,9-5-1365,-40 11-5461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7T02:01:31.12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74 24575,'457'0'0,"-434"-2"0,0 0 0,1-2 0,-2-1 0,31-10 0,18-4 0,-36 11 0,1 1 0,-1 2 0,49 0 0,-55 5 0,-16-2 0,0 2 0,-1 0 0,1 1 0,-1 0 0,1 1 0,-1 0 0,1 1 0,-1 0 0,0 1 0,0 0 0,11 7 0,-12-7-46,0 1-1,1-2 1,-1 0 0,1 0-1,0-1 1,0 0-1,0-1 1,0 0 0,0-1-1,19-2 1,-9 1-809,-1 1-5971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4T18:47:27.535"/>
    </inkml:context>
    <inkml:brush xml:id="br0">
      <inkml:brushProperty name="width" value="0.2" units="cm"/>
      <inkml:brushProperty name="height" value="0.2" units="cm"/>
      <inkml:brushProperty name="color" value="#AB008B"/>
    </inkml:brush>
  </inkml:definitions>
  <inkml:trace contextRef="#ctx0" brushRef="#br0">0 1 24575,'816'0'0,"-797"1"0,-1 1 0,31 7 0,33 3 0,-11-12-1365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7T02:33:32.09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75 24575,'0'-1'0,"1"0"0,0-1 0,-1 1 0,1 0 0,0 0 0,-1 0 0,1 0 0,0 0 0,0 0 0,0 0 0,0 0 0,0 0 0,0 1 0,0-1 0,0 0 0,0 1 0,1-1 0,-1 0 0,0 1 0,0-1 0,3 1 0,34-12 0,-30 10 0,41-11 0,0 3 0,1 2 0,70-3 0,157 11 0,-123 3 0,-131-3-1365,-2 0-5461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7T02:38:54.69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11 24575,'1080'0'0,"-1033"-5"-1365,-26 0-5461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4T19:05:22.6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935 1 24575,'-934'0'0,"936"0"0,0 1 0,0-1 0,0 1 0,1 0 0,-1 0 0,0 0 0,0 0 0,0 0 0,0 0 0,0 1 0,-1-1 0,1 1 0,0-1 0,-1 1 0,1 0 0,2 3 0,28 41 0,-9-13 0,-11-22 0,1-1 0,0-1 0,0 1 0,1-2 0,0 0 0,1-1 0,27 10 0,-20-12 0,1 0 0,-1-2 0,1 0 0,0-2 0,-1 0 0,46-6 0,7 2 0,621 3 0,-692 0 0,-1 0 0,0 0 0,0 0 0,1 0 0,-1-1 0,0 1 0,1-1 0,-1 0 0,0 0 0,0 0 0,0 0 0,0-1 0,0 1 0,0-1 0,0 0 0,-1 0 0,1 0 0,0 0 0,-1 0 0,0 0 0,1-1 0,-1 1 0,0-1 0,0 0 0,-1 1 0,1-1 0,0 0 0,-1 0 0,0 0 0,0-1 0,0 1 0,0 0 0,0 0 0,0 0 0,-1-5 0,-1 5 0,-1 12 0,2 18 0,1-25 0,-1 0 0,1 0 0,-1 0 0,0 0 0,1 1 0,-1-1 0,0 0 0,-1 0 0,1 0 0,0 0 0,0 0 0,-1 1 0,1-1 0,-1 0 0,0 0 0,0 0 0,0 0 0,0 0 0,0 0 0,0-1 0,0 1 0,0 0 0,-1-1 0,1 1 0,-1 0 0,1-1 0,-1 0 0,0 1 0,0-1 0,1 0 0,-1 0 0,0 0 0,0 0 0,0 0 0,0 0 0,0-1 0,0 1 0,-1-1 0,-2 1 0,-11 1 0,0 0 0,0-2 0,-1 1 0,-23-4 0,9 1 0,7 1-1365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4T19:25:18.7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 24575,'117'-2'0,"126"5"0,-232-1-151,1 0-1,0 1 0,-1 1 0,0 0 1,0 0-1,0 1 0,0 0 1,19 13-1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4T19:25:43.75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1 24575,'936'0'-1365,"-916"0"-5461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4T19:28:35.79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1 24575,'552'0'-1365,"-532"0"-5461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4T19:31:02.71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1 24575,'791'0'-1365,"-770"0"-5461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14T19:31:21.89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26 24575,'1200'0'0,"-1182"-1"0,0-1 0,32-7 0,31-3 0,474 10 80,-271 4-1525,-264-2-5381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F529F8C-C5AD-480D-902B-31C92E7B9342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36BE838-388C-4D48-8028-C5E4A7A4AD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697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9F8C-C5AD-480D-902B-31C92E7B9342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E838-388C-4D48-8028-C5E4A7A4AD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209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9F8C-C5AD-480D-902B-31C92E7B9342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E838-388C-4D48-8028-C5E4A7A4AD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539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9F8C-C5AD-480D-902B-31C92E7B9342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E838-388C-4D48-8028-C5E4A7A4AD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821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9F8C-C5AD-480D-902B-31C92E7B9342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E838-388C-4D48-8028-C5E4A7A4AD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440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9F8C-C5AD-480D-902B-31C92E7B9342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E838-388C-4D48-8028-C5E4A7A4AD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831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9F8C-C5AD-480D-902B-31C92E7B9342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E838-388C-4D48-8028-C5E4A7A4AD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253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9F8C-C5AD-480D-902B-31C92E7B9342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E838-388C-4D48-8028-C5E4A7A4AD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82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9F8C-C5AD-480D-902B-31C92E7B9342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E838-388C-4D48-8028-C5E4A7A4AD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303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9F8C-C5AD-480D-902B-31C92E7B9342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36BE838-388C-4D48-8028-C5E4A7A4AD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415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F529F8C-C5AD-480D-902B-31C92E7B9342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36BE838-388C-4D48-8028-C5E4A7A4AD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8214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F529F8C-C5AD-480D-902B-31C92E7B9342}" type="datetimeFigureOut">
              <a:rPr lang="en-IN" smtClean="0"/>
              <a:t>17-05-2024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836BE838-388C-4D48-8028-C5E4A7A4AD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825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 ?><Relationships xmlns="http://schemas.openxmlformats.org/package/2006/relationships"><Relationship Id="rId8" Target="../media/image45.png" Type="http://schemas.openxmlformats.org/officeDocument/2006/relationships/image"/><Relationship Id="rId3" Target="../media/image32.jpeg" Type="http://schemas.openxmlformats.org/officeDocument/2006/relationships/image"/><Relationship Id="rId7" Target="../ink/ink25.xml" Type="http://schemas.openxmlformats.org/officeDocument/2006/relationships/customXml"/><Relationship Id="rId2" Target="../media/image31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44.png" Type="http://schemas.openxmlformats.org/officeDocument/2006/relationships/image"/><Relationship Id="rId5" Target="../ink/ink24.xml" Type="http://schemas.openxmlformats.org/officeDocument/2006/relationships/customXml"/><Relationship Id="rId4" Target="../media/image34.jpeg" Type="http://schemas.openxmlformats.org/officeDocument/2006/relationships/image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customXml" Target="../ink/ink26.xml"/><Relationship Id="rId7" Type="http://schemas.openxmlformats.org/officeDocument/2006/relationships/customXml" Target="../ink/ink28.xm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customXml" Target="../ink/ink27.xml"/><Relationship Id="rId10" Type="http://schemas.openxmlformats.org/officeDocument/2006/relationships/image" Target="../media/image38.png"/><Relationship Id="rId4" Type="http://schemas.openxmlformats.org/officeDocument/2006/relationships/image" Target="../media/image35.png"/><Relationship Id="rId9" Type="http://schemas.openxmlformats.org/officeDocument/2006/relationships/customXml" Target="../ink/ink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0.xm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customXml" Target="../ink/ink31.xml"/><Relationship Id="rId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3.jp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8" Target="../media/image7.png" Type="http://schemas.openxmlformats.org/officeDocument/2006/relationships/image"/><Relationship Id="rId3" Target="../ink/ink1.xml" Type="http://schemas.openxmlformats.org/officeDocument/2006/relationships/customXml"/><Relationship Id="rId7" Target="../ink/ink3.xml" Type="http://schemas.openxmlformats.org/officeDocument/2006/relationships/customXml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6.png" Type="http://schemas.openxmlformats.org/officeDocument/2006/relationships/image"/><Relationship Id="rId5" Target="../ink/ink2.xml" Type="http://schemas.openxmlformats.org/officeDocument/2006/relationships/customXml"/><Relationship Id="rId4" Target="../media/image5.png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customXml" Target="../ink/ink10.xml"/><Relationship Id="rId18" Type="http://schemas.openxmlformats.org/officeDocument/2006/relationships/image" Target="../media/image19.png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12" Type="http://schemas.openxmlformats.org/officeDocument/2006/relationships/image" Target="../media/image16.png"/><Relationship Id="rId17" Type="http://schemas.openxmlformats.org/officeDocument/2006/relationships/customXml" Target="../ink/ink12.xml"/><Relationship Id="rId2" Type="http://schemas.openxmlformats.org/officeDocument/2006/relationships/image" Target="../media/image10.jpeg"/><Relationship Id="rId16" Type="http://schemas.openxmlformats.org/officeDocument/2006/relationships/image" Target="../media/image18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customXml" Target="../ink/ink9.xml"/><Relationship Id="rId5" Type="http://schemas.openxmlformats.org/officeDocument/2006/relationships/customXml" Target="../ink/ink6.xml"/><Relationship Id="rId15" Type="http://schemas.openxmlformats.org/officeDocument/2006/relationships/customXml" Target="../ink/ink11.xml"/><Relationship Id="rId10" Type="http://schemas.openxmlformats.org/officeDocument/2006/relationships/image" Target="../media/image15.png"/><Relationship Id="rId19" Type="http://schemas.openxmlformats.org/officeDocument/2006/relationships/customXml" Target="../ink/ink13.xml"/><Relationship Id="rId4" Type="http://schemas.openxmlformats.org/officeDocument/2006/relationships/image" Target="../media/image12.png"/><Relationship Id="rId9" Type="http://schemas.openxmlformats.org/officeDocument/2006/relationships/customXml" Target="../ink/ink8.xml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customXml" Target="../ink/ink19.xml"/><Relationship Id="rId3" Type="http://schemas.openxmlformats.org/officeDocument/2006/relationships/customXml" Target="../ink/ink14.xml"/><Relationship Id="rId7" Type="http://schemas.openxmlformats.org/officeDocument/2006/relationships/customXml" Target="../ink/ink16.xml"/><Relationship Id="rId12" Type="http://schemas.openxmlformats.org/officeDocument/2006/relationships/image" Target="../media/image25.png"/><Relationship Id="rId17" Type="http://schemas.openxmlformats.org/officeDocument/2006/relationships/image" Target="../media/image27.png"/><Relationship Id="rId2" Type="http://schemas.openxmlformats.org/officeDocument/2006/relationships/image" Target="../media/image11.jpeg"/><Relationship Id="rId16" Type="http://schemas.openxmlformats.org/officeDocument/2006/relationships/customXml" Target="../ink/ink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customXml" Target="../ink/ink18.xml"/><Relationship Id="rId5" Type="http://schemas.openxmlformats.org/officeDocument/2006/relationships/customXml" Target="../ink/ink15.xml"/><Relationship Id="rId15" Type="http://schemas.openxmlformats.org/officeDocument/2006/relationships/image" Target="../media/image12.jpeg"/><Relationship Id="rId10" Type="http://schemas.openxmlformats.org/officeDocument/2006/relationships/image" Target="../media/image24.png"/><Relationship Id="rId4" Type="http://schemas.openxmlformats.org/officeDocument/2006/relationships/image" Target="../media/image21.png"/><Relationship Id="rId9" Type="http://schemas.openxmlformats.org/officeDocument/2006/relationships/customXml" Target="../ink/ink17.xml"/><Relationship Id="rId1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23.xml"/><Relationship Id="rId3" Type="http://schemas.openxmlformats.org/officeDocument/2006/relationships/customXml" Target="../ink/ink21.xml"/><Relationship Id="rId7" Type="http://schemas.openxmlformats.org/officeDocument/2006/relationships/image" Target="../media/image32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2.xml"/><Relationship Id="rId5" Type="http://schemas.openxmlformats.org/officeDocument/2006/relationships/image" Target="../media/image29.jpg"/><Relationship Id="rId4" Type="http://schemas.openxmlformats.org/officeDocument/2006/relationships/image" Target="../media/image30.png"/><Relationship Id="rId9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46CE3-0E74-FA4A-453C-A89467C91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320" y="1756727"/>
            <a:ext cx="10292080" cy="168719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i="0" dirty="0">
                <a:solidFill>
                  <a:srgbClr val="0D0D0D"/>
                </a:solidFill>
                <a:effectLst/>
                <a:latin typeface="Söhne"/>
              </a:rPr>
              <a:t>Comparative Anatomy of Digestive System in Vertebrates</a:t>
            </a:r>
            <a:br>
              <a:rPr lang="en-US" sz="1200" b="0" i="0" dirty="0">
                <a:solidFill>
                  <a:srgbClr val="0D0D0D"/>
                </a:solidFill>
                <a:effectLst/>
                <a:latin typeface="Söhne"/>
              </a:rPr>
            </a:br>
            <a:endParaRPr lang="en-IN" sz="3200" dirty="0">
              <a:latin typeface="Arial Black" panose="020B0A040201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3D7746-8D95-C1D1-E8EF-A3FD8356C820}"/>
              </a:ext>
            </a:extLst>
          </p:cNvPr>
          <p:cNvSpPr txBox="1"/>
          <p:nvPr/>
        </p:nvSpPr>
        <p:spPr>
          <a:xfrm>
            <a:off x="3545840" y="4673600"/>
            <a:ext cx="4897120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/>
              <a:t>Ms. </a:t>
            </a:r>
            <a:r>
              <a:rPr lang="en-US" b="1" dirty="0" err="1"/>
              <a:t>Sarojmoni</a:t>
            </a:r>
            <a:r>
              <a:rPr lang="en-US" b="1" dirty="0"/>
              <a:t> </a:t>
            </a:r>
            <a:r>
              <a:rPr lang="en-US" b="1" dirty="0" err="1"/>
              <a:t>Sonowal</a:t>
            </a:r>
            <a:endParaRPr lang="en-US" b="1" dirty="0"/>
          </a:p>
          <a:p>
            <a:pPr algn="ctr">
              <a:lnSpc>
                <a:spcPct val="150000"/>
              </a:lnSpc>
            </a:pPr>
            <a:r>
              <a:rPr lang="en-US" b="1" dirty="0"/>
              <a:t>Assistant Professor </a:t>
            </a:r>
          </a:p>
          <a:p>
            <a:pPr algn="ctr">
              <a:lnSpc>
                <a:spcPct val="150000"/>
              </a:lnSpc>
            </a:pPr>
            <a:r>
              <a:rPr lang="en-US" b="1" dirty="0"/>
              <a:t>Department of Zoology</a:t>
            </a:r>
          </a:p>
          <a:p>
            <a:pPr algn="ctr">
              <a:lnSpc>
                <a:spcPct val="150000"/>
              </a:lnSpc>
            </a:pPr>
            <a:r>
              <a:rPr lang="en-US" b="1" dirty="0"/>
              <a:t>Pub </a:t>
            </a:r>
            <a:r>
              <a:rPr lang="en-US" b="1" dirty="0" err="1"/>
              <a:t>Kamrup</a:t>
            </a:r>
            <a:r>
              <a:rPr lang="en-US" b="1" dirty="0"/>
              <a:t> College 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273136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7 Basic morphology of the ruminant stomach. Black arrows indicate the... |  Download Scientific Diagram">
            <a:extLst>
              <a:ext uri="{FF2B5EF4-FFF2-40B4-BE49-F238E27FC236}">
                <a16:creationId xmlns:a16="http://schemas.microsoft.com/office/drawing/2014/main" id="{A1A29DA7-C436-D19C-E38A-CA9DEC43E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30" y="3140015"/>
            <a:ext cx="5078803" cy="341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6BB1BAE-8566-DFEF-B4FC-7CB798B786AB}"/>
              </a:ext>
            </a:extLst>
          </p:cNvPr>
          <p:cNvSpPr txBox="1"/>
          <p:nvPr/>
        </p:nvSpPr>
        <p:spPr>
          <a:xfrm>
            <a:off x="5906218" y="1068570"/>
            <a:ext cx="507880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I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monotremes (egg laying mammals: </a:t>
            </a:r>
            <a:r>
              <a:rPr lang="en-IN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Platypus</a:t>
            </a:r>
            <a:r>
              <a:rPr lang="en-I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stomach is in the form of a sac like structure and is without any gastric glands.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IN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ruminant mammals, stomach has four chambers- rumen, reticulum, omasum and abomasum</a:t>
            </a:r>
          </a:p>
        </p:txBody>
      </p:sp>
      <p:pic>
        <p:nvPicPr>
          <p:cNvPr id="3078" name="Picture 6" descr="Why the Platypus Will Never Have a Stomach | Live Science">
            <a:extLst>
              <a:ext uri="{FF2B5EF4-FFF2-40B4-BE49-F238E27FC236}">
                <a16:creationId xmlns:a16="http://schemas.microsoft.com/office/drawing/2014/main" id="{D44EBA26-AAAF-391A-C605-3AADE27D4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30" y="120771"/>
            <a:ext cx="2004206" cy="2424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4C7275A-5DEE-B6FD-182D-087176323E38}"/>
              </a:ext>
            </a:extLst>
          </p:cNvPr>
          <p:cNvSpPr txBox="1"/>
          <p:nvPr/>
        </p:nvSpPr>
        <p:spPr>
          <a:xfrm>
            <a:off x="480203" y="2544792"/>
            <a:ext cx="1176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Platypus</a:t>
            </a:r>
            <a:endParaRPr lang="en-IN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E36F409-3891-431F-7090-DAF8B3671B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6771" y="136658"/>
            <a:ext cx="2867562" cy="240813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8F9B1C4-0880-13FF-2F78-A87E95D0D43F}"/>
                  </a:ext>
                </a:extLst>
              </p14:cNvPr>
              <p14:cNvContentPartPr/>
              <p14:nvPr/>
            </p14:nvContentPartPr>
            <p14:xfrm>
              <a:off x="4684225" y="814177"/>
              <a:ext cx="501480" cy="4975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8F9B1C4-0880-13FF-2F78-A87E95D0D43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21225" y="751177"/>
                <a:ext cx="627120" cy="62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B676EE32-9CCC-5687-22A5-581EDCAF608D}"/>
                  </a:ext>
                </a:extLst>
              </p14:cNvPr>
              <p14:cNvContentPartPr/>
              <p14:nvPr/>
            </p14:nvContentPartPr>
            <p14:xfrm>
              <a:off x="5157265" y="888337"/>
              <a:ext cx="36360" cy="3200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B676EE32-9CCC-5687-22A5-581EDCAF608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094625" y="825337"/>
                <a:ext cx="162000" cy="44568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EB260912-1445-0ED5-ABAF-4B1B86DF96CB}"/>
              </a:ext>
            </a:extLst>
          </p:cNvPr>
          <p:cNvSpPr txBox="1"/>
          <p:nvPr/>
        </p:nvSpPr>
        <p:spPr>
          <a:xfrm>
            <a:off x="3306791" y="2175460"/>
            <a:ext cx="1017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Stomach</a:t>
            </a:r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8C1AD6-AA64-7D2E-7092-3FD35215CA6D}"/>
              </a:ext>
            </a:extLst>
          </p:cNvPr>
          <p:cNvSpPr txBox="1"/>
          <p:nvPr/>
        </p:nvSpPr>
        <p:spPr>
          <a:xfrm>
            <a:off x="1434859" y="6597300"/>
            <a:ext cx="358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Fig: Ruminant mammal’s Stomach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8590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4EE8DA-61A2-7A61-2B99-2D56BBAC6CB5}"/>
              </a:ext>
            </a:extLst>
          </p:cNvPr>
          <p:cNvSpPr txBox="1"/>
          <p:nvPr/>
        </p:nvSpPr>
        <p:spPr>
          <a:xfrm>
            <a:off x="4310332" y="77638"/>
            <a:ext cx="7663132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Intestine: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important part of alimentary tract where digestion and absorption takes place. It undergoes several modification in vertebrates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Cyclostomes, elasmobranch (dogfish) and some primitive bony fishes (sturgeon), intestine is short, straight and wide tube. Its lumen contains a spiral valve which compensates for short absorptive area. This spiral intestine is equivalent to the small intestine of higher vertebrates.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Teleost and Tetrapods, intestine is without spiral valve, greatly elongated, coiled and further differentiated into an anterior small intestine and posterior large intestine.</a:t>
            </a:r>
          </a:p>
          <a:p>
            <a:pPr algn="just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INTESTINE:</a:t>
            </a:r>
          </a:p>
          <a:p>
            <a:pPr marL="514350" indent="-514350" algn="just">
              <a:buFont typeface="Wingdings" panose="05000000000000000000" pitchFamily="2" charset="2"/>
              <a:buChar char="q"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chief site of digestion and absorption. It contains numerous finger like projections called villi for increasing absorptive area.</a:t>
            </a:r>
          </a:p>
          <a:p>
            <a:pPr marL="514350" indent="-514350" algn="just">
              <a:buFont typeface="Wingdings" panose="05000000000000000000" pitchFamily="2" charset="2"/>
              <a:buChar char="q"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Many Bony fishes, have one or several pyloric caeca (secretes enzymes for digestion, increases surface)</a:t>
            </a:r>
          </a:p>
          <a:p>
            <a:pPr marL="514350" indent="-514350" algn="just">
              <a:buFont typeface="Wingdings" panose="05000000000000000000" pitchFamily="2" charset="2"/>
              <a:buChar char="q"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Amphibians Reptiles and birds, the intestine is differentiated into a coiled small intestine and relatively a short straight large intestine that opens into cloaca. Duodenum is followed by remaining small intestine called ileum.</a:t>
            </a:r>
          </a:p>
          <a:p>
            <a:pPr marL="514350" indent="-514350" algn="just">
              <a:buFont typeface="Wingdings" panose="05000000000000000000" pitchFamily="2" charset="2"/>
              <a:buChar char="q"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Mammals, the small intestine is long and highly coiled and differentiated into Duodenum, jejunum and ileum. Large number of digestive glands are presents in small intestines. 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Digestive System of Vertebrates (With Diagram) | Chordata | Zoology">
            <a:extLst>
              <a:ext uri="{FF2B5EF4-FFF2-40B4-BE49-F238E27FC236}">
                <a16:creationId xmlns:a16="http://schemas.microsoft.com/office/drawing/2014/main" id="{2EF578E1-14FC-7DD1-0667-E8346D002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6" y="77638"/>
            <a:ext cx="4028536" cy="6607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8497538-A3D8-618F-23F8-088678E3341C}"/>
                  </a:ext>
                </a:extLst>
              </p14:cNvPr>
              <p14:cNvContentPartPr/>
              <p14:nvPr/>
            </p14:nvContentPartPr>
            <p14:xfrm>
              <a:off x="1457558" y="2006497"/>
              <a:ext cx="385560" cy="3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8497538-A3D8-618F-23F8-088678E3341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9918" y="1988497"/>
                <a:ext cx="421200" cy="3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594BB31-5AAC-984D-EEB6-D0DB9C309C57}"/>
                  </a:ext>
                </a:extLst>
              </p14:cNvPr>
              <p14:cNvContentPartPr/>
              <p14:nvPr/>
            </p14:nvContentPartPr>
            <p14:xfrm>
              <a:off x="551798" y="1941697"/>
              <a:ext cx="335880" cy="82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594BB31-5AAC-984D-EEB6-D0DB9C309C5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4158" y="1923697"/>
                <a:ext cx="371520" cy="4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031670F-16F9-B300-D296-116C12B1761C}"/>
                  </a:ext>
                </a:extLst>
              </p14:cNvPr>
              <p14:cNvContentPartPr/>
              <p14:nvPr/>
            </p14:nvContentPartPr>
            <p14:xfrm>
              <a:off x="543518" y="2554777"/>
              <a:ext cx="483840" cy="162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031670F-16F9-B300-D296-116C12B1761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5518" y="2537137"/>
                <a:ext cx="51948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8D0F934-98EA-403E-F4F2-531632F9862C}"/>
                  </a:ext>
                </a:extLst>
              </p14:cNvPr>
              <p14:cNvContentPartPr/>
              <p14:nvPr/>
            </p14:nvContentPartPr>
            <p14:xfrm>
              <a:off x="474398" y="1543177"/>
              <a:ext cx="447480" cy="270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8D0F934-98EA-403E-F4F2-531632F9862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56398" y="1525177"/>
                <a:ext cx="483120" cy="6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3998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71B28F-9A8B-8115-4662-BC0DABAEC779}"/>
              </a:ext>
            </a:extLst>
          </p:cNvPr>
          <p:cNvSpPr txBox="1"/>
          <p:nvPr/>
        </p:nvSpPr>
        <p:spPr>
          <a:xfrm>
            <a:off x="4271514" y="396815"/>
            <a:ext cx="7663132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INTESTINE:</a:t>
            </a:r>
          </a:p>
          <a:p>
            <a:pPr algn="just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intestine of most fishes and amphibians (colon or rectum) is wider than small intestine. It is straight, short and leads to a posterior terminal chamber called cloaca.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Reptiles, Birds and Mammals, large intestine is longer, divided into proximal colon and a distal rectum. The latter ending into cloaca.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mammals except the monotremes and many bony fishes, lack cloaca. Rectum opens outside into anus and separate openings present for both urinary and faecal passage.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Tetrapods, Ileocolic valve or sphincter (prevents bacteria in colon from entering ileum) present in the junction of small and large intestine, but it is absent in Fishes.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Amniotes, at the ileocolic junction, ileocolic caecum is present (2 in birds). It contains cellulose digesting bacteria and is very long and even coiled in herbivores mammals- Rabbits or horses feeding heavily on cellulose.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Man, Monkeys and Apes have small caecum, bearing vestigial organ called appendix.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rectal gland in elasmobranch is a caecum that secretes sodium chloride.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Digestive System of Vertebrates (With Diagram) | Chordata | Zoology">
            <a:extLst>
              <a:ext uri="{FF2B5EF4-FFF2-40B4-BE49-F238E27FC236}">
                <a16:creationId xmlns:a16="http://schemas.microsoft.com/office/drawing/2014/main" id="{99629712-D2C2-1719-628B-23F265827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6" y="77638"/>
            <a:ext cx="4028536" cy="6607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1B0AEC4-B27B-C03F-9E68-E3E6D4A7C9A3}"/>
                  </a:ext>
                </a:extLst>
              </p14:cNvPr>
              <p14:cNvContentPartPr/>
              <p14:nvPr/>
            </p14:nvContentPartPr>
            <p14:xfrm>
              <a:off x="146798" y="5632057"/>
              <a:ext cx="292680" cy="273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1B0AEC4-B27B-C03F-9E68-E3E6D4A7C9A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8798" y="5614057"/>
                <a:ext cx="328320" cy="6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5F7AD9E-E2B3-91FE-4CDD-58B9BAC3C9A7}"/>
                  </a:ext>
                </a:extLst>
              </p14:cNvPr>
              <p14:cNvContentPartPr/>
              <p14:nvPr/>
            </p14:nvContentPartPr>
            <p14:xfrm>
              <a:off x="2570318" y="2342737"/>
              <a:ext cx="413640" cy="39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5F7AD9E-E2B3-91FE-4CDD-58B9BAC3C9A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52678" y="2325097"/>
                <a:ext cx="449280" cy="3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2418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6E028-2273-A1BD-7DFC-CC7A45261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285" y="137223"/>
            <a:ext cx="8124466" cy="580602"/>
          </a:xfrm>
        </p:spPr>
        <p:txBody>
          <a:bodyPr>
            <a:normAutofit fontScale="90000"/>
          </a:bodyPr>
          <a:lstStyle/>
          <a:p>
            <a:r>
              <a:rPr lang="en-US" dirty="0"/>
              <a:t>ASSOCIATED DIGESTIVE GLANDS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9E5715-E780-BD97-9630-8AB52321E98E}"/>
              </a:ext>
            </a:extLst>
          </p:cNvPr>
          <p:cNvSpPr txBox="1"/>
          <p:nvPr/>
        </p:nvSpPr>
        <p:spPr>
          <a:xfrm>
            <a:off x="345057" y="717825"/>
            <a:ext cx="11369615" cy="615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LIVER &amp; GALL BLADDER</a:t>
            </a:r>
          </a:p>
          <a:p>
            <a:pPr algn="just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liver is the largest gland of the body and is found in all vertebrates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Liver cells manufacture alkaline bile which is stored in gall bladder before getting released into duodenum.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Gall bladder is present in Hagfishes of cyclostomes class and in all higher vertebrates but absent in Lampreys, many birds (pigeons) and mammals (rats and whales)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Cyclostomes, liver is very small and singled lobed in lampreys but 2 lobed in hagfishes.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fishes, Amphibians and snakes, liver is elongated, narrow and cylindrical but short broad and flattened in Birds and Mammals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bilobed in elasmobranch, 2-3 lobed in teleosts, amphibians and Reptiles and birds and multilobed in Mammals.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Liver is relatively large in carnivores than herbivores.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331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D6CAB6-FB0E-95BE-D7D4-87F870524BCE}"/>
              </a:ext>
            </a:extLst>
          </p:cNvPr>
          <p:cNvSpPr txBox="1"/>
          <p:nvPr/>
        </p:nvSpPr>
        <p:spPr>
          <a:xfrm>
            <a:off x="586596" y="992036"/>
            <a:ext cx="10170544" cy="6432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PANCREAS</a:t>
            </a:r>
          </a:p>
          <a:p>
            <a:pPr algn="just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Pancreas is the second largest gland of the body and found in all vertebrates.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Pancreas has dual role- endocrine and exocrine. Endocrine part secretes hormones such as insulin and exocrine part secretes pancreatic juices containing digestive enzymes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Lampreys, some teleosts, lungfishes and lower tetrapods, pancreas is distributed diffusely in liver and intestinal wall, mostly with exocrine function.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Elasmobranch and higher tetrapods, Pancreas is well defined structure with both endocrine and exocrine function.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82659DD-21BE-325A-DF3B-932A938F8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285" y="137223"/>
            <a:ext cx="8124466" cy="580602"/>
          </a:xfrm>
        </p:spPr>
        <p:txBody>
          <a:bodyPr>
            <a:normAutofit fontScale="90000"/>
          </a:bodyPr>
          <a:lstStyle/>
          <a:p>
            <a:r>
              <a:rPr lang="en-US" dirty="0"/>
              <a:t>ASSOCIATED DIGESTIVE GLANDS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824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22FC9-AF9D-D336-5359-21DCFDDD7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004" y="136948"/>
            <a:ext cx="6443027" cy="943187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DIGESTIVE SYSTEM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C7ECF-5FBD-4ADE-E736-3A8C5A9F4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37" y="1512913"/>
            <a:ext cx="10753725" cy="43400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CONSISTS OF TWO PARTS</a:t>
            </a:r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ALIMENTARY CANAL</a:t>
            </a:r>
            <a:r>
              <a:rPr lang="en-IN" b="1" dirty="0">
                <a:solidFill>
                  <a:srgbClr val="0070C0"/>
                </a:solidFill>
              </a:rPr>
              <a:t> AND ASSOCIATED ORGANS</a:t>
            </a:r>
          </a:p>
          <a:p>
            <a:r>
              <a:rPr lang="en-IN" b="1" dirty="0"/>
              <a:t>The alimentary canal of vertebrates includes the following parts:</a:t>
            </a:r>
          </a:p>
          <a:p>
            <a:r>
              <a:rPr lang="en-IN" b="1" dirty="0">
                <a:solidFill>
                  <a:srgbClr val="0070C0"/>
                </a:solidFill>
              </a:rPr>
              <a:t>Mouth, oral cavity, pharynx, oesophagus, Stomach and intestine</a:t>
            </a:r>
          </a:p>
          <a:p>
            <a:r>
              <a:rPr lang="en-IN" b="1" dirty="0">
                <a:solidFill>
                  <a:srgbClr val="0070C0"/>
                </a:solidFill>
              </a:rPr>
              <a:t>Associated glands includes: Liver, Pancreas</a:t>
            </a:r>
          </a:p>
          <a:p>
            <a:endParaRPr lang="en-IN" b="1" dirty="0"/>
          </a:p>
          <a:p>
            <a:r>
              <a:rPr lang="en-IN" b="1" dirty="0"/>
              <a:t>The digestive tract and associated accessory organs together constitute the digestive system.</a:t>
            </a:r>
          </a:p>
          <a:p>
            <a:endParaRPr lang="en-IN" dirty="0"/>
          </a:p>
          <a:p>
            <a:r>
              <a:rPr lang="en-IN" dirty="0">
                <a:solidFill>
                  <a:srgbClr val="0070C0"/>
                </a:solidFill>
              </a:rPr>
              <a:t>THE BASIC PATTERN OF DIGESTIVE SYSTEM IS SIMILAR IN ALL VERTEBRATES</a:t>
            </a:r>
          </a:p>
          <a:p>
            <a:r>
              <a:rPr lang="en-IN" b="1" dirty="0">
                <a:solidFill>
                  <a:srgbClr val="0070C0"/>
                </a:solidFill>
              </a:rPr>
              <a:t>But some modifications of alimentary canal in different vertebrates is observed.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12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7EB19-E7F7-79C3-3B99-9761D5AD5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345" y="143933"/>
            <a:ext cx="7714616" cy="482215"/>
          </a:xfrm>
        </p:spPr>
        <p:txBody>
          <a:bodyPr>
            <a:normAutofit fontScale="90000"/>
          </a:bodyPr>
          <a:lstStyle/>
          <a:p>
            <a:r>
              <a:rPr lang="en-US" dirty="0"/>
              <a:t>ALIMENTARY CANAL OR TRACT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3DCAC-25AA-8BCC-CDCE-057265A18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086" y="750114"/>
            <a:ext cx="6357130" cy="548601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/>
              <a:t>Major part of the alimentary tract are-  mouth, oral cavity, pharynx, oesophagus, stomach, small and large intestine.</a:t>
            </a:r>
          </a:p>
          <a:p>
            <a:endParaRPr lang="en-US" dirty="0"/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1. MOUTH </a:t>
            </a:r>
            <a:r>
              <a:rPr lang="en-US" b="1" dirty="0"/>
              <a:t>(Anterior opening of alimentary canal, which may be terminal, ventral or slightly dorsal)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b="1" dirty="0"/>
              <a:t>In Agnatha of Class Cyclostomes </a:t>
            </a:r>
            <a:r>
              <a:rPr lang="en-US" dirty="0"/>
              <a:t>(ex: lamprey &amp; hagfish) it has a </a:t>
            </a:r>
            <a:r>
              <a:rPr lang="en-US" b="1" dirty="0"/>
              <a:t>circular opening </a:t>
            </a:r>
            <a:r>
              <a:rPr lang="en-US" dirty="0"/>
              <a:t>guarded by </a:t>
            </a:r>
            <a:r>
              <a:rPr lang="en-US" b="1" dirty="0"/>
              <a:t>suckers</a:t>
            </a:r>
            <a:r>
              <a:rPr lang="en-US" dirty="0"/>
              <a:t>  and </a:t>
            </a:r>
            <a:r>
              <a:rPr lang="en-US" b="1" dirty="0"/>
              <a:t>permanently open </a:t>
            </a:r>
            <a:r>
              <a:rPr lang="en-US" dirty="0"/>
              <a:t>due to absence of jaw and other mechanisms for closing it.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b="1" dirty="0"/>
              <a:t>In Gnathostomata, </a:t>
            </a:r>
            <a:r>
              <a:rPr lang="en-US" dirty="0"/>
              <a:t>mouth is usually </a:t>
            </a:r>
            <a:r>
              <a:rPr lang="en-US" b="1" dirty="0"/>
              <a:t>terminal </a:t>
            </a:r>
            <a:r>
              <a:rPr lang="en-US" dirty="0"/>
              <a:t>however in </a:t>
            </a:r>
            <a:r>
              <a:rPr lang="en-US" b="1" dirty="0"/>
              <a:t>Elasmobranch and sturgeons</a:t>
            </a:r>
            <a:r>
              <a:rPr lang="en-US" dirty="0"/>
              <a:t> it is  located </a:t>
            </a:r>
            <a:r>
              <a:rPr lang="en-US" b="1" dirty="0"/>
              <a:t>ventrally.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b="1" dirty="0"/>
              <a:t>In Fishes, amphibians and most reptiles, </a:t>
            </a:r>
            <a:r>
              <a:rPr lang="en-US" dirty="0"/>
              <a:t>mouth is surrounded by heavily cornified skin forming </a:t>
            </a:r>
            <a:r>
              <a:rPr lang="en-US" b="1" dirty="0"/>
              <a:t>small immovable lips.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/>
              <a:t>In turtles, birds and few mammals, lips have been transformed  into a</a:t>
            </a:r>
            <a:r>
              <a:rPr lang="en-US" b="1" dirty="0"/>
              <a:t> horny beak.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b="1" dirty="0"/>
              <a:t>In Mammals,</a:t>
            </a:r>
            <a:r>
              <a:rPr lang="en-US" dirty="0"/>
              <a:t>  mouth is surrounded by true muscular lips, muscular lips and checks adapted for sucking</a:t>
            </a: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86FEEF-98AB-BE26-32DA-165EEEC1B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8561" y="894080"/>
            <a:ext cx="2611729" cy="22453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393C50A-D0BE-910B-36F7-293EF81011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0691" y="894080"/>
            <a:ext cx="2306129" cy="22453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E3EFEA1-1C27-1B2D-A057-48B1874570BA}"/>
              </a:ext>
            </a:extLst>
          </p:cNvPr>
          <p:cNvSpPr txBox="1"/>
          <p:nvPr/>
        </p:nvSpPr>
        <p:spPr>
          <a:xfrm>
            <a:off x="7503542" y="2855859"/>
            <a:ext cx="162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Fig: cyclostome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556B95-12B9-20A7-F99E-57D4073343AE}"/>
              </a:ext>
            </a:extLst>
          </p:cNvPr>
          <p:cNvSpPr txBox="1"/>
          <p:nvPr/>
        </p:nvSpPr>
        <p:spPr>
          <a:xfrm>
            <a:off x="10012390" y="2855859"/>
            <a:ext cx="1963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Fig: Elasmobranch</a:t>
            </a:r>
            <a:endParaRPr lang="en-IN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4B3F1FA-7F93-8772-8597-9BDC1B5F0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689" y="3493123"/>
            <a:ext cx="4947649" cy="233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120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8657B-001F-26B9-31A2-C447CF1FF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84" y="526211"/>
            <a:ext cx="5632125" cy="5943599"/>
          </a:xfrm>
          <a:ln w="31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</a:rPr>
              <a:t>2. ORAL CAVITY </a:t>
            </a:r>
          </a:p>
          <a:p>
            <a:pPr algn="just"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(Anterior most chamber </a:t>
            </a:r>
            <a:r>
              <a:rPr lang="en-US" dirty="0">
                <a:solidFill>
                  <a:schemeClr val="tx1"/>
                </a:solidFill>
              </a:rPr>
              <a:t>of the alimentary canal which</a:t>
            </a:r>
            <a:r>
              <a:rPr lang="en-US" b="1" dirty="0">
                <a:solidFill>
                  <a:schemeClr val="tx1"/>
                </a:solidFill>
              </a:rPr>
              <a:t> starts from mouth and ends in pharynx)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tx1"/>
                </a:solidFill>
              </a:rPr>
              <a:t>Gnathostome </a:t>
            </a:r>
            <a:r>
              <a:rPr lang="en-US" b="1" dirty="0" err="1">
                <a:solidFill>
                  <a:schemeClr val="tx1"/>
                </a:solidFill>
              </a:rPr>
              <a:t>ie</a:t>
            </a:r>
            <a:r>
              <a:rPr lang="en-US" b="1" dirty="0">
                <a:solidFill>
                  <a:schemeClr val="tx1"/>
                </a:solidFill>
              </a:rPr>
              <a:t> Pisces (fishes) have a very short oral cavity</a:t>
            </a:r>
            <a:r>
              <a:rPr lang="en-US" dirty="0">
                <a:solidFill>
                  <a:schemeClr val="tx1"/>
                </a:solidFill>
              </a:rPr>
              <a:t>, loosely organized and roofed with dermal bones </a:t>
            </a:r>
            <a:r>
              <a:rPr lang="en-US" b="1" dirty="0">
                <a:solidFill>
                  <a:schemeClr val="tx1"/>
                </a:solidFill>
              </a:rPr>
              <a:t>while tetrapods have longer oral cavities.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tx1"/>
                </a:solidFill>
              </a:rPr>
              <a:t>In Amphibians and Reptiles, </a:t>
            </a:r>
            <a:r>
              <a:rPr lang="en-US" dirty="0">
                <a:solidFill>
                  <a:schemeClr val="tx1"/>
                </a:solidFill>
              </a:rPr>
              <a:t>oral cavity is more compact and its muscular floor serves for swallowing food.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tx1"/>
                </a:solidFill>
              </a:rPr>
              <a:t>Oral cavity in mammals </a:t>
            </a:r>
            <a:r>
              <a:rPr lang="en-US" dirty="0">
                <a:solidFill>
                  <a:schemeClr val="tx1"/>
                </a:solidFill>
              </a:rPr>
              <a:t>reaches culmination with a space called vestibule between lips and teeth, bounded laterally by muscular cheeks thus forming an efficient sucking &amp; chewing organ .</a:t>
            </a:r>
          </a:p>
          <a:p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4976F4-ED1E-F16A-09B5-26CA87BDF3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397479"/>
            <a:ext cx="6024113" cy="39163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92DD619-5A7E-0546-EA25-471A39E4909F}"/>
              </a:ext>
            </a:extLst>
          </p:cNvPr>
          <p:cNvSpPr txBox="1"/>
          <p:nvPr/>
        </p:nvSpPr>
        <p:spPr>
          <a:xfrm>
            <a:off x="6622215" y="5460521"/>
            <a:ext cx="4764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Oral Cavities in Different Vertebrates</a:t>
            </a:r>
            <a:endParaRPr lang="en-IN" sz="24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93AE2FA-0F6B-78F5-427C-EA935AEE0382}"/>
                  </a:ext>
                </a:extLst>
              </p14:cNvPr>
              <p14:cNvContentPartPr/>
              <p14:nvPr/>
            </p14:nvContentPartPr>
            <p14:xfrm>
              <a:off x="6883465" y="4571857"/>
              <a:ext cx="36324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93AE2FA-0F6B-78F5-427C-EA935AEE038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47825" y="4536217"/>
                <a:ext cx="43488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03E8E18-ADF7-AC84-4D14-740E90376177}"/>
                  </a:ext>
                </a:extLst>
              </p14:cNvPr>
              <p14:cNvContentPartPr/>
              <p14:nvPr/>
            </p14:nvContentPartPr>
            <p14:xfrm>
              <a:off x="7711825" y="3916297"/>
              <a:ext cx="14760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03E8E18-ADF7-AC84-4D14-740E9037617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675825" y="3880297"/>
                <a:ext cx="21924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48A7B249-1AC8-D482-4364-D214DA8648A9}"/>
                  </a:ext>
                </a:extLst>
              </p14:cNvPr>
              <p14:cNvContentPartPr/>
              <p14:nvPr/>
            </p14:nvContentPartPr>
            <p14:xfrm>
              <a:off x="9583825" y="4761577"/>
              <a:ext cx="379800" cy="900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48A7B249-1AC8-D482-4364-D214DA8648A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547825" y="4725937"/>
                <a:ext cx="451440" cy="8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410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11DD59-7AB9-C67C-8F40-2E003DD685A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39846" y="310552"/>
            <a:ext cx="5905679" cy="593497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FF0000"/>
                </a:solidFill>
              </a:rPr>
              <a:t>3. Accessory organs of Oral Cavity  (</a:t>
            </a:r>
            <a:r>
              <a:rPr lang="en-US" sz="2000" b="1" dirty="0">
                <a:solidFill>
                  <a:srgbClr val="FF0000"/>
                </a:solidFill>
              </a:rPr>
              <a:t>Oral cavity contains teeth, Tongue and oral glands</a:t>
            </a:r>
            <a:r>
              <a:rPr lang="en-US" b="1" dirty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Teeth </a:t>
            </a:r>
            <a:r>
              <a:rPr lang="en-IN" dirty="0">
                <a:solidFill>
                  <a:srgbClr val="FF0000"/>
                </a:solidFill>
              </a:rPr>
              <a:t>(</a:t>
            </a:r>
            <a:r>
              <a:rPr lang="en-IN" sz="2000" dirty="0">
                <a:solidFill>
                  <a:srgbClr val="FF0000"/>
                </a:solidFill>
              </a:rPr>
              <a:t>hard and pointed structures attached to jaw bones</a:t>
            </a:r>
            <a:r>
              <a:rPr lang="en-IN" dirty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IN" dirty="0">
                <a:solidFill>
                  <a:schemeClr val="tx1"/>
                </a:solidFill>
              </a:rPr>
              <a:t>Two types of teeth occurs in vertebrates- </a:t>
            </a:r>
            <a:r>
              <a:rPr lang="en-IN" b="1" dirty="0">
                <a:solidFill>
                  <a:schemeClr val="tx1"/>
                </a:solidFill>
              </a:rPr>
              <a:t>epidermal and true or dermal teeth.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>
                <a:solidFill>
                  <a:schemeClr val="tx1"/>
                </a:solidFill>
              </a:rPr>
              <a:t> </a:t>
            </a:r>
            <a:r>
              <a:rPr lang="en-IN" b="1" dirty="0">
                <a:solidFill>
                  <a:schemeClr val="tx1"/>
                </a:solidFill>
              </a:rPr>
              <a:t>Cyclostomes lacks true teeth </a:t>
            </a:r>
            <a:r>
              <a:rPr lang="en-IN" dirty="0">
                <a:solidFill>
                  <a:schemeClr val="tx1"/>
                </a:solidFill>
              </a:rPr>
              <a:t>however epidermal teeth are present</a:t>
            </a:r>
            <a:r>
              <a:rPr lang="en-IN" b="1" dirty="0">
                <a:solidFill>
                  <a:schemeClr val="tx1"/>
                </a:solidFill>
              </a:rPr>
              <a:t>. </a:t>
            </a:r>
            <a:r>
              <a:rPr lang="en-IN" dirty="0">
                <a:solidFill>
                  <a:schemeClr val="tx1"/>
                </a:solidFill>
              </a:rPr>
              <a:t>Other  examples includes beak in </a:t>
            </a:r>
            <a:r>
              <a:rPr lang="en-IN" b="1" dirty="0">
                <a:solidFill>
                  <a:schemeClr val="tx1"/>
                </a:solidFill>
              </a:rPr>
              <a:t>turtles and birds.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b="1" dirty="0">
                <a:solidFill>
                  <a:schemeClr val="tx1"/>
                </a:solidFill>
              </a:rPr>
              <a:t>True teeth occurs in almost all vertebrates </a:t>
            </a:r>
            <a:r>
              <a:rPr lang="en-IN" dirty="0">
                <a:solidFill>
                  <a:schemeClr val="tx1"/>
                </a:solidFill>
              </a:rPr>
              <a:t>except Agnatha, turtles, birds)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>
                <a:solidFill>
                  <a:schemeClr val="tx1"/>
                </a:solidFill>
              </a:rPr>
              <a:t> </a:t>
            </a:r>
            <a:r>
              <a:rPr lang="en-IN" b="1" dirty="0">
                <a:solidFill>
                  <a:schemeClr val="tx1"/>
                </a:solidFill>
              </a:rPr>
              <a:t>In Fishes, Amphibians and most Reptiles teeth </a:t>
            </a:r>
            <a:r>
              <a:rPr lang="en-IN" dirty="0">
                <a:solidFill>
                  <a:schemeClr val="tx1"/>
                </a:solidFill>
              </a:rPr>
              <a:t>are acrodont, Homodont and Polyphyodont.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>
                <a:solidFill>
                  <a:schemeClr val="tx1"/>
                </a:solidFill>
              </a:rPr>
              <a:t> </a:t>
            </a:r>
            <a:r>
              <a:rPr lang="en-IN" b="1" dirty="0">
                <a:solidFill>
                  <a:schemeClr val="tx1"/>
                </a:solidFill>
              </a:rPr>
              <a:t>In mammals</a:t>
            </a:r>
            <a:r>
              <a:rPr lang="en-IN" dirty="0">
                <a:solidFill>
                  <a:schemeClr val="tx1"/>
                </a:solidFill>
              </a:rPr>
              <a:t>, teeth are mostly thecodont, heterodont and Diphyodont. Four types of teeth are present : incisors (cutting), canines(Piercing and tearing), premolars and molars (grinding).</a:t>
            </a:r>
          </a:p>
        </p:txBody>
      </p:sp>
      <p:pic>
        <p:nvPicPr>
          <p:cNvPr id="5" name="Picture 3" descr="What is a homodant? - Quora">
            <a:extLst>
              <a:ext uri="{FF2B5EF4-FFF2-40B4-BE49-F238E27FC236}">
                <a16:creationId xmlns:a16="http://schemas.microsoft.com/office/drawing/2014/main" id="{748EFFB9-154E-8581-64E8-6DA5A76E1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392" y="3541326"/>
            <a:ext cx="5547080" cy="270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 descr="Types of Dentition in Mammals | Zoology">
            <a:extLst>
              <a:ext uri="{FF2B5EF4-FFF2-40B4-BE49-F238E27FC236}">
                <a16:creationId xmlns:a16="http://schemas.microsoft.com/office/drawing/2014/main" id="{F28A559B-A75D-8347-C498-11CFB7539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871" y="310553"/>
            <a:ext cx="5622122" cy="2967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2BC4FBC-2CCA-1D30-C093-CFAC08CB89E6}"/>
                  </a:ext>
                </a:extLst>
              </p14:cNvPr>
              <p14:cNvContentPartPr/>
              <p14:nvPr/>
            </p14:nvContentPartPr>
            <p14:xfrm>
              <a:off x="7737745" y="3001537"/>
              <a:ext cx="462960" cy="806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2BC4FBC-2CCA-1D30-C093-CFAC08CB89E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75105" y="2938897"/>
                <a:ext cx="588600" cy="20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8102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1D403C9-B5E2-96F1-3A04-83BC6147B5AA}"/>
              </a:ext>
            </a:extLst>
          </p:cNvPr>
          <p:cNvSpPr txBox="1">
            <a:spLocks/>
          </p:cNvSpPr>
          <p:nvPr/>
        </p:nvSpPr>
        <p:spPr>
          <a:xfrm>
            <a:off x="186905" y="250166"/>
            <a:ext cx="6101752" cy="637492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</a:rPr>
              <a:t>Accessory organs of Oral Cavity (</a:t>
            </a:r>
            <a:r>
              <a:rPr lang="en-US" sz="2000" b="1" u="sng" dirty="0">
                <a:solidFill>
                  <a:srgbClr val="FF0000"/>
                </a:solidFill>
              </a:rPr>
              <a:t>Teeth, Tongue and oral glands</a:t>
            </a:r>
            <a:r>
              <a:rPr lang="en-US" b="1" u="sng" dirty="0">
                <a:solidFill>
                  <a:srgbClr val="FF0000"/>
                </a:solidFill>
              </a:rPr>
              <a:t>)</a:t>
            </a:r>
          </a:p>
          <a:p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Tongue </a:t>
            </a:r>
            <a:r>
              <a:rPr lang="en-IN" dirty="0">
                <a:solidFill>
                  <a:srgbClr val="FF0000"/>
                </a:solidFill>
              </a:rPr>
              <a:t>(fleshly and highly mobile organ in the oral cavity)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1800" dirty="0">
                <a:solidFill>
                  <a:schemeClr val="tx1"/>
                </a:solidFill>
              </a:rPr>
              <a:t> </a:t>
            </a:r>
            <a:r>
              <a:rPr lang="en-IN" sz="1800" b="1" dirty="0">
                <a:solidFill>
                  <a:schemeClr val="tx1"/>
                </a:solidFill>
              </a:rPr>
              <a:t>In cyclostomes (lamprey), </a:t>
            </a:r>
            <a:r>
              <a:rPr lang="en-IN" sz="1800" dirty="0">
                <a:solidFill>
                  <a:schemeClr val="tx1"/>
                </a:solidFill>
              </a:rPr>
              <a:t>tongue is thick, fleshy, extensible rasping organ in buccal floor armed with horny teeth.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1800" b="1" dirty="0">
                <a:solidFill>
                  <a:schemeClr val="tx1"/>
                </a:solidFill>
              </a:rPr>
              <a:t>In fishes, </a:t>
            </a:r>
            <a:r>
              <a:rPr lang="en-IN" sz="1800" dirty="0">
                <a:solidFill>
                  <a:schemeClr val="tx1"/>
                </a:solidFill>
              </a:rPr>
              <a:t>tongue is </a:t>
            </a:r>
            <a:r>
              <a:rPr lang="en-IN" sz="1800" b="1" dirty="0">
                <a:solidFill>
                  <a:schemeClr val="tx1"/>
                </a:solidFill>
              </a:rPr>
              <a:t>immobile, non muscular, sensory elevations on buccal floor.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1800" b="1" dirty="0">
                <a:solidFill>
                  <a:schemeClr val="tx1"/>
                </a:solidFill>
              </a:rPr>
              <a:t>In Amphibians </a:t>
            </a:r>
            <a:r>
              <a:rPr lang="en-IN" sz="1800" dirty="0">
                <a:solidFill>
                  <a:schemeClr val="tx1"/>
                </a:solidFill>
              </a:rPr>
              <a:t>(frogs, toads and salamanders) t</a:t>
            </a:r>
            <a:r>
              <a:rPr lang="en-IN" sz="1800" b="1" dirty="0">
                <a:solidFill>
                  <a:schemeClr val="tx1"/>
                </a:solidFill>
              </a:rPr>
              <a:t>ongue is sticky, attached at anterior end and free at other end.</a:t>
            </a:r>
            <a:r>
              <a:rPr lang="en-IN" sz="1800" dirty="0">
                <a:solidFill>
                  <a:schemeClr val="tx1"/>
                </a:solidFill>
              </a:rPr>
              <a:t> It can be trust out of mouth suddenly for capturing prey.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1800" b="1" dirty="0">
                <a:solidFill>
                  <a:schemeClr val="tx1"/>
                </a:solidFill>
              </a:rPr>
              <a:t> In Turtles, crocodile, some birds and whales, </a:t>
            </a:r>
            <a:r>
              <a:rPr lang="en-IN" sz="1800" dirty="0">
                <a:solidFill>
                  <a:schemeClr val="tx1"/>
                </a:solidFill>
              </a:rPr>
              <a:t>tongue is</a:t>
            </a:r>
            <a:r>
              <a:rPr lang="en-IN" sz="1800" b="1" dirty="0">
                <a:solidFill>
                  <a:schemeClr val="tx1"/>
                </a:solidFill>
              </a:rPr>
              <a:t> immobile.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1800" b="1" dirty="0">
                <a:solidFill>
                  <a:schemeClr val="tx1"/>
                </a:solidFill>
              </a:rPr>
              <a:t>In snakes, some lizards, some birds and some mammals (anteaters) tongue is </a:t>
            </a:r>
            <a:r>
              <a:rPr lang="en-IN" sz="1800" dirty="0">
                <a:solidFill>
                  <a:schemeClr val="tx1"/>
                </a:solidFill>
              </a:rPr>
              <a:t>long, highly protractile and often used for food capture.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1800" b="1" dirty="0">
                <a:solidFill>
                  <a:schemeClr val="tx1"/>
                </a:solidFill>
              </a:rPr>
              <a:t>In most mammals (Human), </a:t>
            </a:r>
            <a:r>
              <a:rPr lang="en-IN" sz="1800" dirty="0">
                <a:solidFill>
                  <a:schemeClr val="tx1"/>
                </a:solidFill>
              </a:rPr>
              <a:t>tongue is attached by a ligament called frenulum. It bears numerous microscopic taste buds. In Human, it helps in speech and swallowing of food</a:t>
            </a:r>
            <a:r>
              <a:rPr lang="en-IN" sz="1800" b="1" dirty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2050" name="Picture 2" descr="Digestive System of Vertebrates (With Diagram) | Chordata | Zoology">
            <a:extLst>
              <a:ext uri="{FF2B5EF4-FFF2-40B4-BE49-F238E27FC236}">
                <a16:creationId xmlns:a16="http://schemas.microsoft.com/office/drawing/2014/main" id="{6B6D03D3-678F-38FD-053D-11A43C2B5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658" y="250166"/>
            <a:ext cx="5716438" cy="637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D2C9846-CF2F-08CD-040C-87B7C8BA3FFC}"/>
                  </a:ext>
                </a:extLst>
              </p14:cNvPr>
              <p14:cNvContentPartPr/>
              <p14:nvPr/>
            </p14:nvContentPartPr>
            <p14:xfrm>
              <a:off x="7979305" y="6537817"/>
              <a:ext cx="173160" cy="18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D2C9846-CF2F-08CD-040C-87B7C8BA3FF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16665" y="6474817"/>
                <a:ext cx="2988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7EF56CC-D00A-65E9-83EE-BB1F255C1145}"/>
                  </a:ext>
                </a:extLst>
              </p14:cNvPr>
              <p14:cNvContentPartPr/>
              <p14:nvPr/>
            </p14:nvContentPartPr>
            <p14:xfrm>
              <a:off x="8160385" y="1578457"/>
              <a:ext cx="34452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7EF56CC-D00A-65E9-83EE-BB1F255C114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142385" y="1560817"/>
                <a:ext cx="38016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CB5C409-D3D9-A615-DE36-0E3DA21DDE05}"/>
                  </a:ext>
                </a:extLst>
              </p14:cNvPr>
              <p14:cNvContentPartPr/>
              <p14:nvPr/>
            </p14:nvContentPartPr>
            <p14:xfrm>
              <a:off x="6909745" y="1595737"/>
              <a:ext cx="20628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CB5C409-D3D9-A615-DE36-0E3DA21DDE0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891745" y="1578097"/>
                <a:ext cx="24192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61E119E-E10E-4050-659C-0DB1C4EE322E}"/>
                  </a:ext>
                </a:extLst>
              </p14:cNvPr>
              <p14:cNvContentPartPr/>
              <p14:nvPr/>
            </p14:nvContentPartPr>
            <p14:xfrm>
              <a:off x="8272345" y="2725777"/>
              <a:ext cx="29268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61E119E-E10E-4050-659C-0DB1C4EE322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254705" y="2708137"/>
                <a:ext cx="32832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D136F16-39FC-5AE6-18E0-56A943CDDF50}"/>
                  </a:ext>
                </a:extLst>
              </p14:cNvPr>
              <p14:cNvContentPartPr/>
              <p14:nvPr/>
            </p14:nvContentPartPr>
            <p14:xfrm>
              <a:off x="10515145" y="6486337"/>
              <a:ext cx="801720" cy="97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D136F16-39FC-5AE6-18E0-56A943CDDF5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497505" y="6468337"/>
                <a:ext cx="837360" cy="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C807A38-8F4E-6BF3-7F83-5C83F32CEC9A}"/>
                  </a:ext>
                </a:extLst>
              </p14:cNvPr>
              <p14:cNvContentPartPr/>
              <p14:nvPr/>
            </p14:nvContentPartPr>
            <p14:xfrm>
              <a:off x="6849265" y="3640177"/>
              <a:ext cx="852840" cy="190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C807A38-8F4E-6BF3-7F83-5C83F32CEC9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831625" y="3622177"/>
                <a:ext cx="888480" cy="5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CFAF6AA-E513-A4A7-E899-80F89431C245}"/>
                  </a:ext>
                </a:extLst>
              </p14:cNvPr>
              <p14:cNvContentPartPr/>
              <p14:nvPr/>
            </p14:nvContentPartPr>
            <p14:xfrm>
              <a:off x="11360785" y="3657457"/>
              <a:ext cx="26712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CFAF6AA-E513-A4A7-E899-80F89431C24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1342785" y="3639457"/>
                <a:ext cx="30276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19888676-AC80-78D2-4431-66416E413844}"/>
                  </a:ext>
                </a:extLst>
              </p14:cNvPr>
              <p14:cNvContentPartPr/>
              <p14:nvPr/>
            </p14:nvContentPartPr>
            <p14:xfrm>
              <a:off x="9229945" y="5287897"/>
              <a:ext cx="43920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19888676-AC80-78D2-4431-66416E413844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9212305" y="5269897"/>
                <a:ext cx="47484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0A35C6D-ADA9-3397-7B10-35BEA5C67A81}"/>
                  </a:ext>
                </a:extLst>
              </p14:cNvPr>
              <p14:cNvContentPartPr/>
              <p14:nvPr/>
            </p14:nvContentPartPr>
            <p14:xfrm>
              <a:off x="10757065" y="2872297"/>
              <a:ext cx="361440" cy="262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0A35C6D-ADA9-3397-7B10-35BEA5C67A81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0739065" y="2854297"/>
                <a:ext cx="397080" cy="6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2003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68DE6A3-83F3-F351-FBC1-BFAA23996295}"/>
              </a:ext>
            </a:extLst>
          </p:cNvPr>
          <p:cNvSpPr txBox="1">
            <a:spLocks/>
          </p:cNvSpPr>
          <p:nvPr/>
        </p:nvSpPr>
        <p:spPr>
          <a:xfrm>
            <a:off x="526211" y="664234"/>
            <a:ext cx="7039156" cy="2872596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Oral Glands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Vertebrates, a great variety of oral glands</a:t>
            </a:r>
            <a:r>
              <a:rPr lang="en-IN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found that secretes a variety of substances.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Aquatic organisms, oral glands are few or absent </a:t>
            </a:r>
            <a:r>
              <a:rPr lang="en-IN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gradually increases in number and complexity in terrestrial forms.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Fish and Aquatic amphibians </a:t>
            </a:r>
            <a:r>
              <a:rPr lang="en-IN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simple </a:t>
            </a:r>
            <a:r>
              <a:rPr lang="en-IN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mucous gland.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Poisonous snakes (</a:t>
            </a:r>
            <a:r>
              <a:rPr lang="en-IN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Reptiles) have large poison glands</a:t>
            </a:r>
            <a:r>
              <a:rPr lang="en-IN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which are modification of parotid gland.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largest oral glands are the salivary glands of Mammals</a:t>
            </a:r>
            <a:r>
              <a:rPr lang="en-IN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Salivary glands secretes enzyme called salivary amylase or ptyalin.</a:t>
            </a:r>
          </a:p>
          <a:p>
            <a:pPr marL="0" indent="0">
              <a:buNone/>
            </a:pPr>
            <a:endParaRPr lang="en-IN" sz="1400" dirty="0">
              <a:solidFill>
                <a:schemeClr val="tx1"/>
              </a:solidFill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A8B98D0-710F-B44F-1B6D-9E583BBD779D}"/>
              </a:ext>
            </a:extLst>
          </p:cNvPr>
          <p:cNvSpPr txBox="1">
            <a:spLocks/>
          </p:cNvSpPr>
          <p:nvPr/>
        </p:nvSpPr>
        <p:spPr>
          <a:xfrm>
            <a:off x="565031" y="3834441"/>
            <a:ext cx="7000336" cy="2790646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Pharynx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1600" b="1" dirty="0">
                <a:solidFill>
                  <a:srgbClr val="FF0000"/>
                </a:solidFill>
              </a:rPr>
              <a:t> </a:t>
            </a:r>
            <a:r>
              <a:rPr lang="en-IN" sz="1800" b="1" dirty="0">
                <a:solidFill>
                  <a:schemeClr val="tx1"/>
                </a:solidFill>
              </a:rPr>
              <a:t>It is the region of foregut between the oral cavity and the oesophagus.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1800" b="1" dirty="0">
                <a:solidFill>
                  <a:schemeClr val="tx1"/>
                </a:solidFill>
              </a:rPr>
              <a:t> Being concerned with Digestion as well as Respiration , it shows greater modifications than other parts of alimentary canal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1800" b="1" dirty="0">
                <a:solidFill>
                  <a:schemeClr val="tx1"/>
                </a:solidFill>
              </a:rPr>
              <a:t> In Fishes, pharynx is extensive and perforated by gill slits for aquatic respiration.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1800" b="1" dirty="0">
                <a:solidFill>
                  <a:schemeClr val="tx1"/>
                </a:solidFill>
              </a:rPr>
              <a:t> In Tetrapods, It is short and cross road between respiratory and food passage</a:t>
            </a:r>
          </a:p>
        </p:txBody>
      </p:sp>
      <p:pic>
        <p:nvPicPr>
          <p:cNvPr id="4098" name="Picture 2" descr="Cartoon Illustration of Human Digestive System Stock Vector - Illustration  of system, organ: 69819357">
            <a:extLst>
              <a:ext uri="{FF2B5EF4-FFF2-40B4-BE49-F238E27FC236}">
                <a16:creationId xmlns:a16="http://schemas.microsoft.com/office/drawing/2014/main" id="{CD660507-ABB0-F25A-758B-92B65C51F9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8538" y="2639683"/>
            <a:ext cx="3782563" cy="412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B09F223-106C-4721-650E-2334D3F9BEFC}"/>
                  </a:ext>
                </a:extLst>
              </p14:cNvPr>
              <p14:cNvContentPartPr/>
              <p14:nvPr/>
            </p14:nvContentPartPr>
            <p14:xfrm>
              <a:off x="11481745" y="4899457"/>
              <a:ext cx="33588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B09F223-106C-4721-650E-2334D3F9BEF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63745" y="4881817"/>
                <a:ext cx="37152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48FCD21-3EBA-988E-2BE7-82AF98DA4A4B}"/>
                  </a:ext>
                </a:extLst>
              </p14:cNvPr>
              <p14:cNvContentPartPr/>
              <p14:nvPr/>
            </p14:nvContentPartPr>
            <p14:xfrm>
              <a:off x="10324345" y="5339737"/>
              <a:ext cx="173880" cy="327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48FCD21-3EBA-988E-2BE7-82AF98DA4A4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306345" y="5321737"/>
                <a:ext cx="209520" cy="36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62F1A73-C9E8-3190-1F97-BB9EFC61289E}"/>
                  </a:ext>
                </a:extLst>
              </p14:cNvPr>
              <p14:cNvContentPartPr/>
              <p14:nvPr/>
            </p14:nvContentPartPr>
            <p14:xfrm>
              <a:off x="10264225" y="5607217"/>
              <a:ext cx="129600" cy="1087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62F1A73-C9E8-3190-1F97-BB9EFC61289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246225" y="5589217"/>
                <a:ext cx="165240" cy="144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8B63E1DC-4FEA-4867-1ABE-828A4DF77CBA}"/>
              </a:ext>
            </a:extLst>
          </p:cNvPr>
          <p:cNvGrpSpPr/>
          <p:nvPr/>
        </p:nvGrpSpPr>
        <p:grpSpPr>
          <a:xfrm>
            <a:off x="10407505" y="5218777"/>
            <a:ext cx="317880" cy="451800"/>
            <a:chOff x="10407505" y="5218777"/>
            <a:chExt cx="317880" cy="451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AE610B4F-55CD-A394-E954-52E64F4083C8}"/>
                    </a:ext>
                  </a:extLst>
                </p14:cNvPr>
                <p14:cNvContentPartPr/>
                <p14:nvPr/>
              </p14:nvContentPartPr>
              <p14:xfrm>
                <a:off x="10549345" y="5218777"/>
                <a:ext cx="84240" cy="4255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AE610B4F-55CD-A394-E954-52E64F4083C8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0531345" y="5200777"/>
                  <a:ext cx="119880" cy="46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546433AD-01E2-81C3-C206-216AD38B5B5B}"/>
                    </a:ext>
                  </a:extLst>
                </p14:cNvPr>
                <p14:cNvContentPartPr/>
                <p14:nvPr/>
              </p14:nvContentPartPr>
              <p14:xfrm>
                <a:off x="10584265" y="5583817"/>
                <a:ext cx="141120" cy="867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546433AD-01E2-81C3-C206-216AD38B5B5B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0566625" y="5566177"/>
                  <a:ext cx="176760" cy="12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E698991-93F6-8460-23FC-E7FD22496B0A}"/>
                    </a:ext>
                  </a:extLst>
                </p14:cNvPr>
                <p14:cNvContentPartPr/>
                <p14:nvPr/>
              </p14:nvContentPartPr>
              <p14:xfrm>
                <a:off x="10407505" y="5236057"/>
                <a:ext cx="116640" cy="2293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DE698991-93F6-8460-23FC-E7FD22496B0A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0389865" y="5218057"/>
                  <a:ext cx="152280" cy="26496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4100" name="Picture 4" descr="Fish - British Geological Survey">
            <a:extLst>
              <a:ext uri="{FF2B5EF4-FFF2-40B4-BE49-F238E27FC236}">
                <a16:creationId xmlns:a16="http://schemas.microsoft.com/office/drawing/2014/main" id="{1C2CD212-9C1D-5248-164F-67C6139FF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8537" y="94892"/>
            <a:ext cx="3782563" cy="206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C6C043FB-0ACF-D19E-B56A-DC6B42437114}"/>
                  </a:ext>
                </a:extLst>
              </p14:cNvPr>
              <p14:cNvContentPartPr/>
              <p14:nvPr/>
            </p14:nvContentPartPr>
            <p14:xfrm>
              <a:off x="8419307" y="1680303"/>
              <a:ext cx="507960" cy="1908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C6C043FB-0ACF-D19E-B56A-DC6B4243711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401307" y="1662303"/>
                <a:ext cx="543600" cy="5472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C038552A-CCEC-5718-EFA0-59174831F705}"/>
              </a:ext>
            </a:extLst>
          </p:cNvPr>
          <p:cNvSpPr txBox="1"/>
          <p:nvPr/>
        </p:nvSpPr>
        <p:spPr>
          <a:xfrm>
            <a:off x="8927267" y="1951945"/>
            <a:ext cx="301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Fig: pharynx with gill slits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6505EC-7931-E548-2774-B8202CD802F3}"/>
              </a:ext>
            </a:extLst>
          </p:cNvPr>
          <p:cNvSpPr txBox="1"/>
          <p:nvPr/>
        </p:nvSpPr>
        <p:spPr>
          <a:xfrm>
            <a:off x="8959979" y="6418257"/>
            <a:ext cx="301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Fig: pharynx in mammals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88664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103002-A34C-FD9A-B612-8B84CADED3A7}"/>
              </a:ext>
            </a:extLst>
          </p:cNvPr>
          <p:cNvSpPr txBox="1">
            <a:spLocks/>
          </p:cNvSpPr>
          <p:nvPr/>
        </p:nvSpPr>
        <p:spPr>
          <a:xfrm>
            <a:off x="177386" y="161454"/>
            <a:ext cx="6700861" cy="6103189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I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Oesophagus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Oesophagus is muscular, distensible tube connecting pharynx with stomach.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Its length is related to the length of the neck of the vertebrates.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Cyclostomes, Fishes and Amphibians, Oesophagus is very short but longer in amniotes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birds (Aves), 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oesophagus contains a distensible sac called</a:t>
            </a:r>
            <a:r>
              <a:rPr lang="en-I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crop, 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is located at the upper part of the digestive tract that acts as a temporary food storage.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snakes (Reptiles)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swallow whole large prey, oesophagus can stretch considerably to accommodate the passage of large prey.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many mammals including humans,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oesophagus is </a:t>
            </a:r>
            <a:r>
              <a:rPr lang="en-I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relatively short and straight 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 </a:t>
            </a:r>
            <a:r>
              <a:rPr lang="en-I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herbivores mammals </a:t>
            </a:r>
            <a:r>
              <a:rPr lang="en-IN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eg.</a:t>
            </a:r>
            <a:r>
              <a:rPr lang="en-I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cows and rabbits, 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oesophagus is </a:t>
            </a:r>
            <a:r>
              <a:rPr lang="en-I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quite large 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accommodate the passage of large amounts of plant materials</a:t>
            </a:r>
          </a:p>
          <a:p>
            <a:pPr marL="0" indent="0" algn="just">
              <a:buNone/>
            </a:pPr>
            <a:endParaRPr lang="en-US" sz="1200" dirty="0">
              <a:solidFill>
                <a:srgbClr val="0D0D0D"/>
              </a:solidFill>
              <a:highlight>
                <a:srgbClr val="FFFFFF"/>
              </a:highlight>
              <a:latin typeface="Söhne"/>
              <a:cs typeface="Times New Roman" panose="02020603050405020304" pitchFamily="18" charset="0"/>
            </a:endParaRPr>
          </a:p>
        </p:txBody>
      </p:sp>
      <p:pic>
        <p:nvPicPr>
          <p:cNvPr id="1026" name="Picture 2" descr="Digestive System of Vertebrates (With Diagram) | Chordata | Zoology">
            <a:extLst>
              <a:ext uri="{FF2B5EF4-FFF2-40B4-BE49-F238E27FC236}">
                <a16:creationId xmlns:a16="http://schemas.microsoft.com/office/drawing/2014/main" id="{D07E8FBF-8668-F16A-32F9-FBE7CB313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527" y="161454"/>
            <a:ext cx="5029201" cy="2759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DB935FA-8573-4504-1140-289770251639}"/>
                  </a:ext>
                </a:extLst>
              </p14:cNvPr>
              <p14:cNvContentPartPr/>
              <p14:nvPr/>
            </p14:nvContentPartPr>
            <p14:xfrm>
              <a:off x="7421665" y="2725417"/>
              <a:ext cx="125280" cy="79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DB935FA-8573-4504-1140-28977025163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58665" y="2662777"/>
                <a:ext cx="250920" cy="20520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95834705-A5EA-F4D5-7B11-290307FE10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527" y="3055189"/>
            <a:ext cx="5029200" cy="380281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95816A7-AC2C-9302-9F3C-4508A021B832}"/>
                  </a:ext>
                </a:extLst>
              </p14:cNvPr>
              <p14:cNvContentPartPr/>
              <p14:nvPr/>
            </p14:nvContentPartPr>
            <p14:xfrm>
              <a:off x="10670665" y="5029057"/>
              <a:ext cx="41328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95816A7-AC2C-9302-9F3C-4508A021B83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653025" y="5011057"/>
                <a:ext cx="44892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68B18F6-58C4-642A-77BC-315A774E7DFA}"/>
                  </a:ext>
                </a:extLst>
              </p14:cNvPr>
              <p14:cNvContentPartPr/>
              <p14:nvPr/>
            </p14:nvContentPartPr>
            <p14:xfrm>
              <a:off x="9903145" y="3736657"/>
              <a:ext cx="321480" cy="248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68B18F6-58C4-642A-77BC-315A774E7DF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885145" y="3718657"/>
                <a:ext cx="357120" cy="6048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C282050-E4AD-9718-A4A4-59986381FAD1}"/>
              </a:ext>
            </a:extLst>
          </p:cNvPr>
          <p:cNvSpPr txBox="1"/>
          <p:nvPr/>
        </p:nvSpPr>
        <p:spPr>
          <a:xfrm>
            <a:off x="7092745" y="3487467"/>
            <a:ext cx="1697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Fig: Bird (Alimentary tract)</a:t>
            </a:r>
            <a:endParaRPr lang="en-IN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57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135271E-7373-0E86-D5B4-E9861C0D7D45}"/>
              </a:ext>
            </a:extLst>
          </p:cNvPr>
          <p:cNvSpPr txBox="1">
            <a:spLocks/>
          </p:cNvSpPr>
          <p:nvPr/>
        </p:nvSpPr>
        <p:spPr>
          <a:xfrm>
            <a:off x="4088922" y="172528"/>
            <a:ext cx="7944927" cy="6581954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I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Stomach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Stomach is a muscular chamber that serves for temporary storage and digestion of food.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shape of the stomach varies from animal to animal and even in same animal depending upon whether the stomach is full or empty.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Cyclostomes stomach is relatively primitive compared to the stomach of more advanced vertebrates. </a:t>
            </a:r>
            <a:r>
              <a:rPr lang="en-IN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IN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True stomach is absent in cyclostomes (epithelial lining contains no gastric glands). These stomachs are typically involved in storage of food.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Well developed stomach occurs in elasmobranchs and tetrapods.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many fishes, one to several hundred finger like pyloric caeca may be present at the junction of pylorus and duodenum.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Stomach is </a:t>
            </a:r>
            <a:r>
              <a:rPr lang="en-IN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straight in vertebrate embryos and may remain so throughout life in lower vertebrates like cyclostomes, Gar fish.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most fishes, stomach is j shaped.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amphibians, stomach is long and lack fundus.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lizards and snakes (reptiles), stomach is cigar shaped (elongated with rounded ends). In turtles and tortoise, stomach forms a wide curve tube.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Birds, Stomach is short. It has a small glandular region called proventriculus and a distal muscular region called gizzard (that helps in grinding the food)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Mammals, stomach is J shaped. It shows great modifications, divided into cardiac, fundus and pyloric regions, each region with its characteristic gastric glands.</a:t>
            </a:r>
          </a:p>
          <a:p>
            <a:pPr marL="0" indent="0" algn="just">
              <a:buNone/>
            </a:pPr>
            <a:endParaRPr lang="en-IN" sz="1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20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Digestive System of Vertebrates (With Diagram) | Chordata | Zoology">
            <a:extLst>
              <a:ext uri="{FF2B5EF4-FFF2-40B4-BE49-F238E27FC236}">
                <a16:creationId xmlns:a16="http://schemas.microsoft.com/office/drawing/2014/main" id="{025E4928-D18A-76F1-4EAD-78769281D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6" y="103518"/>
            <a:ext cx="4028536" cy="658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52395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1237</TotalTime>
  <Words>1931</Words>
  <Application>Microsoft Office PowerPoint</Application>
  <PresentationFormat>Widescreen</PresentationFormat>
  <Paragraphs>130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 Light</vt:lpstr>
      <vt:lpstr>Söhne</vt:lpstr>
      <vt:lpstr>Times New Roman</vt:lpstr>
      <vt:lpstr>Wingdings</vt:lpstr>
      <vt:lpstr>Metropolitan</vt:lpstr>
      <vt:lpstr>Comparative Anatomy of Digestive System in Vertebrates </vt:lpstr>
      <vt:lpstr>DIGESTIVE SYSTEM </vt:lpstr>
      <vt:lpstr>ALIMENTARY CANAL OR 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ASSOCIATED DIGESTIVE GLANDS</vt:lpstr>
      <vt:lpstr>ASSOCIATED DIGESTIVE GLANDS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MANAGEMENT OF THE ORNAMENTAL FISH</dc:title>
  <dc:creator>saroj snwal</dc:creator>
  <cp:lastModifiedBy>saroj snwal</cp:lastModifiedBy>
  <cp:revision>105</cp:revision>
  <dcterms:created xsi:type="dcterms:W3CDTF">2023-10-03T13:34:03Z</dcterms:created>
  <dcterms:modified xsi:type="dcterms:W3CDTF">2024-05-17T03:07:43Z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388521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